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58" r:id="rId2"/>
    <p:sldMasterId id="2147483660" r:id="rId3"/>
    <p:sldMasterId id="2147483662" r:id="rId4"/>
  </p:sldMasterIdLst>
  <p:notesMasterIdLst>
    <p:notesMasterId r:id="rId59"/>
  </p:notesMasterIdLst>
  <p:sldIdLst>
    <p:sldId id="782" r:id="rId5"/>
    <p:sldId id="603" r:id="rId6"/>
    <p:sldId id="606" r:id="rId7"/>
    <p:sldId id="608" r:id="rId8"/>
    <p:sldId id="610" r:id="rId9"/>
    <p:sldId id="611" r:id="rId10"/>
    <p:sldId id="669" r:id="rId11"/>
    <p:sldId id="617" r:id="rId12"/>
    <p:sldId id="616" r:id="rId13"/>
    <p:sldId id="672" r:id="rId14"/>
    <p:sldId id="670" r:id="rId15"/>
    <p:sldId id="620" r:id="rId16"/>
    <p:sldId id="621" r:id="rId17"/>
    <p:sldId id="623" r:id="rId18"/>
    <p:sldId id="622" r:id="rId19"/>
    <p:sldId id="625" r:id="rId20"/>
    <p:sldId id="676" r:id="rId21"/>
    <p:sldId id="626" r:id="rId22"/>
    <p:sldId id="630" r:id="rId23"/>
    <p:sldId id="627" r:id="rId24"/>
    <p:sldId id="631" r:id="rId25"/>
    <p:sldId id="633" r:id="rId26"/>
    <p:sldId id="634" r:id="rId27"/>
    <p:sldId id="678" r:id="rId28"/>
    <p:sldId id="635" r:id="rId29"/>
    <p:sldId id="636" r:id="rId30"/>
    <p:sldId id="638" r:id="rId31"/>
    <p:sldId id="637" r:id="rId32"/>
    <p:sldId id="639" r:id="rId33"/>
    <p:sldId id="629" r:id="rId34"/>
    <p:sldId id="640" r:id="rId35"/>
    <p:sldId id="641" r:id="rId36"/>
    <p:sldId id="642" r:id="rId37"/>
    <p:sldId id="644" r:id="rId38"/>
    <p:sldId id="645" r:id="rId39"/>
    <p:sldId id="643" r:id="rId40"/>
    <p:sldId id="648" r:id="rId41"/>
    <p:sldId id="650" r:id="rId42"/>
    <p:sldId id="686" r:id="rId43"/>
    <p:sldId id="651" r:id="rId44"/>
    <p:sldId id="653" r:id="rId45"/>
    <p:sldId id="654" r:id="rId46"/>
    <p:sldId id="656" r:id="rId47"/>
    <p:sldId id="658" r:id="rId48"/>
    <p:sldId id="659" r:id="rId49"/>
    <p:sldId id="660" r:id="rId50"/>
    <p:sldId id="690" r:id="rId51"/>
    <p:sldId id="661" r:id="rId52"/>
    <p:sldId id="666" r:id="rId53"/>
    <p:sldId id="668" r:id="rId54"/>
    <p:sldId id="688" r:id="rId55"/>
    <p:sldId id="665" r:id="rId56"/>
    <p:sldId id="655" r:id="rId57"/>
    <p:sldId id="657" r:id="rId58"/>
  </p:sldIdLst>
  <p:sldSz cx="11522075" cy="6480175"/>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04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4D4D4D"/>
    <a:srgbClr val="FF0915"/>
    <a:srgbClr val="990000"/>
    <a:srgbClr val="C7000B"/>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1031" autoAdjust="0"/>
  </p:normalViewPr>
  <p:slideViewPr>
    <p:cSldViewPr snapToGrid="0">
      <p:cViewPr varScale="1">
        <p:scale>
          <a:sx n="85" d="100"/>
          <a:sy n="85" d="100"/>
        </p:scale>
        <p:origin x="787" y="53"/>
      </p:cViewPr>
      <p:guideLst>
        <p:guide orient="horz" pos="2041"/>
        <p:guide pos="3629"/>
      </p:guideLst>
    </p:cSldViewPr>
  </p:slideViewPr>
  <p:outlineViewPr>
    <p:cViewPr>
      <p:scale>
        <a:sx n="33" d="100"/>
        <a:sy n="33" d="100"/>
      </p:scale>
      <p:origin x="0" y="-18636"/>
    </p:cViewPr>
  </p:outlineViewPr>
  <p:notesTextViewPr>
    <p:cViewPr>
      <p:scale>
        <a:sx n="100" d="100"/>
        <a:sy n="100" d="100"/>
      </p:scale>
      <p:origin x="0" y="-193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charset="-122"/>
              </a:defRPr>
            </a:lvl1pPr>
          </a:lstStyle>
          <a:p>
            <a:pPr>
              <a:defRPr/>
            </a:pPr>
            <a:endParaRPr lang="en-US" altLang="zh-CN"/>
          </a:p>
        </p:txBody>
      </p:sp>
      <p:sp>
        <p:nvSpPr>
          <p:cNvPr id="665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charset="-122"/>
              </a:defRPr>
            </a:lvl1pPr>
          </a:lstStyle>
          <a:p>
            <a:pPr>
              <a:defRPr/>
            </a:pPr>
            <a:endParaRPr lang="en-US" altLang="zh-CN"/>
          </a:p>
        </p:txBody>
      </p:sp>
      <p:sp>
        <p:nvSpPr>
          <p:cNvPr id="194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charset="-122"/>
              </a:defRPr>
            </a:lvl1pPr>
          </a:lstStyle>
          <a:p>
            <a:pPr>
              <a:defRPr/>
            </a:pPr>
            <a:endParaRPr lang="en-US" altLang="zh-CN"/>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charset="-122"/>
              </a:defRPr>
            </a:lvl1pPr>
          </a:lstStyle>
          <a:p>
            <a:pPr>
              <a:defRPr/>
            </a:pPr>
            <a:fld id="{00D0DE39-752F-48E6-8B1F-196CB12F13B9}" type="slidenum">
              <a:rPr lang="en-US" altLang="zh-CN"/>
              <a:pPr>
                <a:defRPr/>
              </a:pPr>
              <a:t>‹#›</a:t>
            </a:fld>
            <a:endParaRPr lang="en-US" altLang="zh-CN" dirty="0"/>
          </a:p>
        </p:txBody>
      </p:sp>
    </p:spTree>
    <p:extLst>
      <p:ext uri="{BB962C8B-B14F-4D97-AF65-F5344CB8AC3E}">
        <p14:creationId xmlns:p14="http://schemas.microsoft.com/office/powerpoint/2010/main" val="16944923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xfrm>
            <a:off x="381000" y="685800"/>
            <a:ext cx="6096000" cy="3429000"/>
          </a:xfrm>
          <a:ln/>
        </p:spPr>
      </p:sp>
      <p:sp>
        <p:nvSpPr>
          <p:cNvPr id="20483"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a:t>
            </a:r>
            <a:r>
              <a:rPr lang="zh-CN" altLang="en-US" sz="1000" dirty="0">
                <a:ea typeface="宋体" pitchFamily="2" charset="-122"/>
              </a:rPr>
              <a:t>醫療經濟學</a:t>
            </a:r>
            <a:r>
              <a:rPr lang="en-US" altLang="zh-CN" sz="1000" dirty="0">
                <a:ea typeface="宋体" pitchFamily="2" charset="-122"/>
              </a:rPr>
              <a:t>》</a:t>
            </a:r>
            <a:r>
              <a:rPr lang="zh-CN" altLang="en-US" sz="1000" baseline="0" dirty="0">
                <a:ea typeface="宋体" pitchFamily="2" charset="-122"/>
              </a:rPr>
              <a:t> </a:t>
            </a:r>
            <a:r>
              <a:rPr lang="en-US" altLang="zh-CN" sz="1000" baseline="0" dirty="0">
                <a:ea typeface="宋体" pitchFamily="2" charset="-122"/>
              </a:rPr>
              <a:t>. </a:t>
            </a:r>
            <a:r>
              <a:rPr lang="zh-CN" altLang="en-US" sz="1000" dirty="0">
                <a:ea typeface="宋体" pitchFamily="2" charset="-122"/>
              </a:rPr>
              <a:t>盧瑞芬，謝啓瑞 合著 </a:t>
            </a:r>
            <a:r>
              <a:rPr lang="en-US" altLang="zh-CN" sz="1000" dirty="0">
                <a:ea typeface="宋体" pitchFamily="2" charset="-122"/>
              </a:rPr>
              <a:t>. </a:t>
            </a:r>
            <a:r>
              <a:rPr lang="zh-CN" altLang="en-US" sz="1000" dirty="0">
                <a:ea typeface="宋体" pitchFamily="2" charset="-122"/>
              </a:rPr>
              <a:t>臺北市</a:t>
            </a:r>
            <a:r>
              <a:rPr lang="zh-CN" altLang="en-US" sz="1000" baseline="0" dirty="0">
                <a:ea typeface="宋体" pitchFamily="2" charset="-122"/>
              </a:rPr>
              <a:t> 學富文化事業有限公司，</a:t>
            </a:r>
            <a:r>
              <a:rPr lang="en-US" altLang="zh-CN" sz="1000" baseline="0" dirty="0">
                <a:ea typeface="宋体" pitchFamily="2" charset="-122"/>
              </a:rPr>
              <a:t>2000</a:t>
            </a:r>
            <a:r>
              <a:rPr lang="zh-CN" altLang="en-US" sz="1000" baseline="0" dirty="0">
                <a:ea typeface="宋体" pitchFamily="2" charset="-122"/>
              </a:rPr>
              <a:t>年</a:t>
            </a:r>
            <a:r>
              <a:rPr lang="en-US" altLang="zh-CN" sz="1000" baseline="0" dirty="0">
                <a:ea typeface="宋体" pitchFamily="2" charset="-122"/>
              </a:rPr>
              <a:t>8</a:t>
            </a:r>
            <a:r>
              <a:rPr lang="zh-CN" altLang="en-US" sz="1000" baseline="0" dirty="0">
                <a:ea typeface="宋体" pitchFamily="2" charset="-122"/>
              </a:rPr>
              <a:t>月 。</a:t>
            </a:r>
            <a:endParaRPr lang="en-US" altLang="zh-CN" sz="1000" baseline="0" dirty="0">
              <a:ea typeface="宋体"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a:t>
            </a:r>
            <a:r>
              <a:rPr lang="zh-CN" altLang="en-US" sz="1000" dirty="0">
                <a:ea typeface="宋体" pitchFamily="2" charset="-122"/>
              </a:rPr>
              <a:t>總體經濟學</a:t>
            </a:r>
            <a:r>
              <a:rPr lang="en-US" altLang="zh-CN" sz="1000" dirty="0">
                <a:ea typeface="宋体" pitchFamily="2" charset="-122"/>
              </a:rPr>
              <a:t>》</a:t>
            </a:r>
            <a:r>
              <a:rPr lang="zh-CN" altLang="en-US" sz="1000" baseline="0" dirty="0">
                <a:ea typeface="宋体" pitchFamily="2" charset="-122"/>
              </a:rPr>
              <a:t> </a:t>
            </a:r>
            <a:r>
              <a:rPr lang="en-US" altLang="zh-CN" sz="1000" baseline="0" dirty="0">
                <a:ea typeface="宋体" pitchFamily="2" charset="-122"/>
              </a:rPr>
              <a:t>. </a:t>
            </a:r>
            <a:r>
              <a:rPr lang="zh-CN" altLang="en-US" sz="1000" baseline="0" dirty="0">
                <a:ea typeface="宋体" pitchFamily="2" charset="-122"/>
              </a:rPr>
              <a:t>王志成</a:t>
            </a:r>
            <a:r>
              <a:rPr lang="zh-CN" altLang="en-US" sz="1000" dirty="0">
                <a:ea typeface="宋体" pitchFamily="2" charset="-122"/>
              </a:rPr>
              <a:t>，編著 </a:t>
            </a:r>
            <a:r>
              <a:rPr lang="en-US" altLang="zh-CN" sz="1000" dirty="0">
                <a:ea typeface="宋体" pitchFamily="2" charset="-122"/>
              </a:rPr>
              <a:t>. </a:t>
            </a:r>
            <a:r>
              <a:rPr lang="zh-CN" altLang="en-US" sz="1000" dirty="0">
                <a:ea typeface="宋体" pitchFamily="2" charset="-122"/>
              </a:rPr>
              <a:t>臺北市</a:t>
            </a:r>
            <a:r>
              <a:rPr lang="zh-CN" altLang="en-US" sz="1000" baseline="0" dirty="0">
                <a:ea typeface="宋体" pitchFamily="2" charset="-122"/>
              </a:rPr>
              <a:t> 五南圖書出版股份有限公司，</a:t>
            </a:r>
            <a:r>
              <a:rPr lang="en-US" altLang="zh-CN" sz="1000" baseline="0" dirty="0">
                <a:ea typeface="宋体" pitchFamily="2" charset="-122"/>
              </a:rPr>
              <a:t>2008</a:t>
            </a:r>
            <a:r>
              <a:rPr lang="zh-CN" altLang="en-US" sz="1000" baseline="0" dirty="0">
                <a:ea typeface="宋体" pitchFamily="2" charset="-122"/>
              </a:rPr>
              <a:t>年</a:t>
            </a:r>
            <a:r>
              <a:rPr lang="en-US" altLang="zh-CN" sz="1000" baseline="0" dirty="0">
                <a:ea typeface="宋体" pitchFamily="2" charset="-122"/>
              </a:rPr>
              <a:t>7</a:t>
            </a:r>
            <a:r>
              <a:rPr lang="zh-CN" altLang="en-US" sz="1000" baseline="0" dirty="0">
                <a:ea typeface="宋体" pitchFamily="2" charset="-122"/>
              </a:rPr>
              <a:t>月 。</a:t>
            </a:r>
            <a:endParaRPr lang="en-US" altLang="zh-CN" sz="100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00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000" dirty="0">
                <a:ea typeface="宋体" pitchFamily="2" charset="-122"/>
              </a:rPr>
              <a:t>《Health Economics》</a:t>
            </a:r>
          </a:p>
          <a:p>
            <a:pPr eaLnBrk="1" hangingPunct="1"/>
            <a:endParaRPr lang="en-US" altLang="zh-CN" sz="1000" dirty="0">
              <a:ea typeface="宋体" pitchFamily="2" charset="-122"/>
            </a:endParaRPr>
          </a:p>
          <a:p>
            <a:pPr eaLnBrk="1" hangingPunct="1"/>
            <a:r>
              <a:rPr lang="zh-CN" altLang="en-US" sz="1000" dirty="0">
                <a:latin typeface="Times New Roman" pitchFamily="18" charset="0"/>
                <a:cs typeface="Times New Roman" pitchFamily="18" charset="0"/>
              </a:rPr>
              <a:t>健康經濟學</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Health Economics</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是將經濟學的假說、方法和手段應用到衛生領域，揭示衛生系統經濟活動和經濟關係的規律，以便最優地籌集、開發、分配和使用衛生資源，是經濟學研究領域之中的一個小分支，美國經濟學會所出版的經濟文獻期刊</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Journal of Economic Literature</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的分類碼為 </a:t>
            </a:r>
            <a:r>
              <a:rPr lang="en-US" altLang="zh-CN" sz="1000" dirty="0">
                <a:latin typeface="Times New Roman" pitchFamily="18" charset="0"/>
                <a:cs typeface="Times New Roman" pitchFamily="18" charset="0"/>
              </a:rPr>
              <a:t>I1</a:t>
            </a:r>
            <a:r>
              <a:rPr lang="zh-CN" altLang="en-US" sz="1000" dirty="0">
                <a:latin typeface="Times New Roman" pitchFamily="18" charset="0"/>
                <a:cs typeface="Times New Roman" pitchFamily="18" charset="0"/>
              </a:rPr>
              <a:t>；衛生系統由公立醫療機構、公共衛生機構、醫療保險機構、計劃生育機構、醫藥和醫療器械生產營銷機構、以及衛生行政機關等，健康經濟學研究的主要任務包括：研究衛生資源的籌集和開發、研究衛生資源的合理分配、研究衛生資源的使用效率、研究衛生服務產出的評價；衛生資源的使用過程就是衛生服務過程，但是衛生服務本身並不是使用衛生資源的最終目的，衛生服務的最終目的是爲了提高健康水準和生活質量，衛生服務是健康投資，其效益要由健康水準的提高生活質量的滿足程度來衡量和評價，因此不能簡單地根據衛生服務的數量和質量來評價衛生工作的效益；衛生服務公平性的含義可以理解為三個方面的公平性，即：衛生籌資公平、衛生服務利用領域的公平、將抗狀況的公平，衛生籌資公平體現為可支付能力原則，指社會成員按支付能力支付衛生費用，籌資的公平性包括水準和垂直的公平兩個方面，水準公平是指無論社會地位如何，實際支付能力相同的人要承擔相同的責任，分擔相同的衛生費用，垂直公平是指支付能力高的人應該承擔更多的責任分擔更多的衛生費用，衛生服務利用領域的公平性體現為按需分配原則，相同點衛生服務需要應該獲得同樣的衛生服務，不同的衛生服務需要應該獲得不同的衛生服務，健康狀況公平指不同社會人群的健康水準應相似，健康狀況分佈均衡；健康經濟學的分析方法，基本上屬於計量經濟學的應用，因為不管主觀上認為醫療保健服務是多麼重要，畢竟在社會中它並不是可以予取予求的自由財</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free good</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，因此醫療保健服務與其他經濟財</a:t>
            </a:r>
            <a:r>
              <a:rPr lang="en-US" altLang="zh-CN" sz="800" dirty="0">
                <a:latin typeface="Times New Roman" pitchFamily="18" charset="0"/>
                <a:cs typeface="Times New Roman" pitchFamily="18" charset="0"/>
              </a:rPr>
              <a:t>(</a:t>
            </a:r>
            <a:r>
              <a:rPr lang="en-US" altLang="zh-CN" sz="800" i="1" dirty="0">
                <a:latin typeface="Times New Roman" pitchFamily="18" charset="0"/>
                <a:cs typeface="Times New Roman" pitchFamily="18" charset="0"/>
              </a:rPr>
              <a:t>economic good</a:t>
            </a:r>
            <a:r>
              <a:rPr lang="en-US" altLang="zh-CN" sz="8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一樣皆必需面臨資源稀少性與選擇的基本問題；</a:t>
            </a:r>
            <a:endParaRPr lang="en-US" altLang="zh-CN" sz="1000" dirty="0">
              <a:latin typeface="Times New Roman" pitchFamily="18" charset="0"/>
              <a:ea typeface="宋体" pitchFamily="2" charset="-122"/>
              <a:cs typeface="Times New Roman" pitchFamily="18" charset="0"/>
            </a:endParaRPr>
          </a:p>
          <a:p>
            <a:pPr eaLnBrk="1" hangingPunct="1"/>
            <a:r>
              <a:rPr lang="zh-CN" altLang="en-US" sz="1100" dirty="0">
                <a:latin typeface="Times New Roman" pitchFamily="18" charset="0"/>
                <a:cs typeface="Times New Roman" pitchFamily="18" charset="0"/>
              </a:rPr>
              <a:t>醫療保健服務市場的六個特性：不確定性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Uncertainty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、保險的介入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Insurance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、資訊的不對稱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、外部性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Externality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、政府幹預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Government Intervention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、非營利性機構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nonprofit firms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扮演的角色；</a:t>
            </a:r>
            <a:endParaRPr lang="en-US" altLang="zh-CN" sz="1100" dirty="0">
              <a:latin typeface="Times New Roman" pitchFamily="18" charset="0"/>
              <a:cs typeface="Times New Roman" pitchFamily="18" charset="0"/>
            </a:endParaRPr>
          </a:p>
          <a:p>
            <a:pPr eaLnBrk="1" hangingPunct="1"/>
            <a:endParaRPr lang="en-US" altLang="zh-CN" sz="1100" dirty="0">
              <a:latin typeface="Times New Roman" pitchFamily="18" charset="0"/>
              <a:ea typeface="宋体" pitchFamily="2" charset="-122"/>
              <a:cs typeface="Times New Roman" pitchFamily="18" charset="0"/>
            </a:endParaRPr>
          </a:p>
          <a:p>
            <a:pPr>
              <a:lnSpc>
                <a:spcPct val="150000"/>
              </a:lnSpc>
            </a:pPr>
            <a:r>
              <a:rPr lang="zh-TW" altLang="en-US" sz="1100" dirty="0">
                <a:latin typeface="Times New Roman" pitchFamily="18" charset="0"/>
                <a:cs typeface="Times New Roman" pitchFamily="18" charset="0"/>
              </a:rPr>
              <a:t>完整經濟學評價：</a:t>
            </a:r>
            <a:endParaRPr lang="en-US" altLang="zh-TW"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成本最小化分析</a:t>
            </a:r>
            <a:r>
              <a:rPr lang="en-US" altLang="zh-CN" sz="1100" dirty="0">
                <a:latin typeface="Times New Roman" pitchFamily="18" charset="0"/>
                <a:cs typeface="Times New Roman" pitchFamily="18" charset="0"/>
              </a:rPr>
              <a:t>(Cost-minimization </a:t>
            </a:r>
            <a:r>
              <a:rPr lang="en-US" altLang="zh-CN" sz="1100" dirty="0" err="1">
                <a:latin typeface="Times New Roman" pitchFamily="18" charset="0"/>
                <a:cs typeface="Times New Roman" pitchFamily="18" charset="0"/>
              </a:rPr>
              <a:t>analysis,CMA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效果分析</a:t>
            </a:r>
            <a:r>
              <a:rPr lang="en-US" altLang="zh-CN" sz="1100" dirty="0">
                <a:latin typeface="Times New Roman" pitchFamily="18" charset="0"/>
                <a:cs typeface="Times New Roman" pitchFamily="18" charset="0"/>
              </a:rPr>
              <a:t>(Cost-effectiveness </a:t>
            </a:r>
            <a:r>
              <a:rPr lang="en-US" altLang="zh-CN" sz="1100" dirty="0" err="1">
                <a:latin typeface="Times New Roman" pitchFamily="18" charset="0"/>
                <a:cs typeface="Times New Roman" pitchFamily="18" charset="0"/>
              </a:rPr>
              <a:t>analysis,CEA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效用分析</a:t>
            </a:r>
            <a:r>
              <a:rPr lang="en-US" altLang="zh-CN" sz="1100" dirty="0">
                <a:latin typeface="Times New Roman" pitchFamily="18" charset="0"/>
                <a:cs typeface="Times New Roman" pitchFamily="18" charset="0"/>
              </a:rPr>
              <a:t>(Cost-utility </a:t>
            </a:r>
            <a:r>
              <a:rPr lang="en-US" altLang="zh-CN" sz="1100" dirty="0" err="1">
                <a:latin typeface="Times New Roman" pitchFamily="18" charset="0"/>
                <a:cs typeface="Times New Roman" pitchFamily="18" charset="0"/>
              </a:rPr>
              <a:t>analysis,CUA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成本</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效益分析</a:t>
            </a:r>
            <a:r>
              <a:rPr lang="en-US" altLang="zh-CN" sz="1100" dirty="0">
                <a:latin typeface="Times New Roman" pitchFamily="18" charset="0"/>
                <a:cs typeface="Times New Roman" pitchFamily="18" charset="0"/>
              </a:rPr>
              <a:t>(Cost-benefit </a:t>
            </a:r>
            <a:r>
              <a:rPr lang="en-US" altLang="zh-CN" sz="1100" dirty="0" err="1">
                <a:latin typeface="Times New Roman" pitchFamily="18" charset="0"/>
                <a:cs typeface="Times New Roman" pitchFamily="18" charset="0"/>
              </a:rPr>
              <a:t>analysis,CBA</a:t>
            </a:r>
            <a:r>
              <a:rPr lang="en-US" altLang="zh-CN" sz="1100" dirty="0">
                <a:latin typeface="Times New Roman" pitchFamily="18" charset="0"/>
                <a:cs typeface="Times New Roman" pitchFamily="18" charset="0"/>
              </a:rPr>
              <a:t>)</a:t>
            </a:r>
          </a:p>
          <a:p>
            <a:pPr>
              <a:lnSpc>
                <a:spcPct val="150000"/>
              </a:lnSpc>
            </a:pPr>
            <a:r>
              <a:rPr lang="zh-CN" altLang="en-US" sz="1100" dirty="0">
                <a:latin typeface="Times New Roman" pitchFamily="18" charset="0"/>
                <a:cs typeface="Times New Roman" pitchFamily="18" charset="0"/>
              </a:rPr>
              <a:t>增量分析</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敏感性分析</a:t>
            </a:r>
            <a:endParaRPr lang="en-US" altLang="zh-CN" sz="1100" dirty="0">
              <a:latin typeface="Times New Roman" pitchFamily="18" charset="0"/>
              <a:cs typeface="Times New Roman" pitchFamily="18" charset="0"/>
            </a:endParaRPr>
          </a:p>
          <a:p>
            <a:pPr eaLnBrk="1" hangingPunct="1"/>
            <a:endParaRPr lang="en-US" altLang="zh-CN" sz="1100" dirty="0">
              <a:latin typeface="Times New Roman" pitchFamily="18" charset="0"/>
              <a:ea typeface="宋体" pitchFamily="2" charset="-122"/>
              <a:cs typeface="Times New Roman" pitchFamily="18" charset="0"/>
            </a:endParaRPr>
          </a:p>
          <a:p>
            <a:pPr>
              <a:lnSpc>
                <a:spcPct val="150000"/>
              </a:lnSpc>
            </a:pPr>
            <a:r>
              <a:rPr lang="zh-TW" altLang="en-US" sz="1000" dirty="0">
                <a:latin typeface="Times New Roman" pitchFamily="18" charset="0"/>
                <a:cs typeface="Times New Roman" pitchFamily="18" charset="0"/>
              </a:rPr>
              <a:t>評價臨床經濟學研究證據真實性的原則</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1.</a:t>
            </a:r>
            <a:r>
              <a:rPr lang="zh-TW" altLang="en-US" sz="1000" dirty="0">
                <a:latin typeface="Times New Roman" pitchFamily="18" charset="0"/>
                <a:cs typeface="Times New Roman" pitchFamily="18" charset="0"/>
              </a:rPr>
              <a:t>是否是一個完善的經濟學分析？</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TW" altLang="en-US" sz="1000" dirty="0">
                <a:latin typeface="Times New Roman" pitchFamily="18" charset="0"/>
                <a:cs typeface="Times New Roman" pitchFamily="18" charset="0"/>
              </a:rPr>
              <a:t>是否陳述了經濟學分析的角度？</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TW" altLang="en-US" sz="1000" dirty="0">
                <a:latin typeface="Times New Roman" pitchFamily="18" charset="0"/>
                <a:cs typeface="Times New Roman" pitchFamily="18" charset="0"/>
              </a:rPr>
              <a:t>是否有足夠的證據證實幹預措施的效果？</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4.</a:t>
            </a:r>
            <a:r>
              <a:rPr lang="zh-TW" altLang="en-US" sz="1000" dirty="0">
                <a:latin typeface="Times New Roman" pitchFamily="18" charset="0"/>
                <a:cs typeface="Times New Roman" pitchFamily="18" charset="0"/>
              </a:rPr>
              <a:t>是否準確測量了所有相關的成本和結果？</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5.</a:t>
            </a:r>
            <a:r>
              <a:rPr lang="zh-TW" altLang="en-US" sz="1000" dirty="0">
                <a:latin typeface="Times New Roman" pitchFamily="18" charset="0"/>
                <a:cs typeface="Times New Roman" pitchFamily="18" charset="0"/>
              </a:rPr>
              <a:t>經濟學分析類型是否合適？</a:t>
            </a:r>
            <a:endParaRPr lang="en-US" altLang="zh-CN" sz="1000" dirty="0">
              <a:latin typeface="Times New Roman" pitchFamily="18" charset="0"/>
              <a:cs typeface="Times New Roman" pitchFamily="18" charset="0"/>
            </a:endParaRPr>
          </a:p>
          <a:p>
            <a:pPr eaLnBrk="1" hangingPunct="1"/>
            <a:endParaRPr lang="en-US" altLang="zh-CN" sz="1000" dirty="0">
              <a:ea typeface="宋体" pitchFamily="2" charset="-122"/>
            </a:endParaRPr>
          </a:p>
          <a:p>
            <a:pPr>
              <a:lnSpc>
                <a:spcPct val="150000"/>
              </a:lnSpc>
            </a:pPr>
            <a:r>
              <a:rPr lang="zh-TW" altLang="en-US" sz="1000" dirty="0">
                <a:latin typeface="Times New Roman" pitchFamily="18" charset="0"/>
                <a:cs typeface="Times New Roman" pitchFamily="18" charset="0"/>
              </a:rPr>
              <a:t>臨床經濟學評價基本步驟</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1</a:t>
            </a:r>
            <a:r>
              <a:rPr lang="zh-CN" altLang="en-US" sz="1000" dirty="0">
                <a:latin typeface="Times New Roman" pitchFamily="18" charset="0"/>
                <a:cs typeface="Times New Roman" pitchFamily="18" charset="0"/>
              </a:rPr>
              <a:t>、提出問題</a:t>
            </a:r>
            <a:endParaRPr lang="en-US" altLang="zh-CN"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TW" altLang="en-US" sz="1000" dirty="0">
                <a:latin typeface="Times New Roman" pitchFamily="18" charset="0"/>
                <a:cs typeface="Times New Roman" pitchFamily="18" charset="0"/>
              </a:rPr>
              <a:t>、明確備選方案</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TW" altLang="en-US" sz="1000" dirty="0">
                <a:latin typeface="Times New Roman" pitchFamily="18" charset="0"/>
                <a:cs typeface="Times New Roman" pitchFamily="18" charset="0"/>
              </a:rPr>
              <a:t>、全面收集並評價所有相關成本和效果（效益、效用）的</a:t>
            </a:r>
            <a:r>
              <a:rPr lang="zh-CN" altLang="en-US" sz="1000" dirty="0">
                <a:latin typeface="Times New Roman" pitchFamily="18" charset="0"/>
                <a:cs typeface="Times New Roman" pitchFamily="18" charset="0"/>
              </a:rPr>
              <a:t>訊息</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4</a:t>
            </a:r>
            <a:r>
              <a:rPr lang="zh-CN" altLang="en-US" sz="1000" dirty="0">
                <a:latin typeface="Times New Roman" pitchFamily="18" charset="0"/>
                <a:cs typeface="Times New Roman" pitchFamily="18" charset="0"/>
              </a:rPr>
              <a:t>、用適當貼現率</a:t>
            </a:r>
            <a:r>
              <a:rPr lang="en-US" altLang="zh-CN" sz="1000" dirty="0">
                <a:latin typeface="Times New Roman" pitchFamily="18" charset="0"/>
                <a:cs typeface="Times New Roman" pitchFamily="18" charset="0"/>
              </a:rPr>
              <a:t>(discounting rate)</a:t>
            </a:r>
            <a:r>
              <a:rPr lang="zh-CN" altLang="en-US" sz="1000" dirty="0">
                <a:latin typeface="Times New Roman" pitchFamily="18" charset="0"/>
                <a:cs typeface="Times New Roman" pitchFamily="18" charset="0"/>
              </a:rPr>
              <a:t>平衡時間偏差</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5</a:t>
            </a:r>
            <a:r>
              <a:rPr lang="zh-CN" altLang="en-US" sz="1000" dirty="0">
                <a:latin typeface="Times New Roman" pitchFamily="18" charset="0"/>
                <a:cs typeface="Times New Roman" pitchFamily="18" charset="0"/>
              </a:rPr>
              <a:t>、進行增量分析</a:t>
            </a:r>
            <a:r>
              <a:rPr lang="en-US" altLang="zh-CN" sz="1000" dirty="0">
                <a:latin typeface="Times New Roman" pitchFamily="18" charset="0"/>
                <a:cs typeface="Times New Roman" pitchFamily="18" charset="0"/>
              </a:rPr>
              <a:t>(incremental analysis)</a:t>
            </a:r>
            <a:r>
              <a:rPr lang="zh-CN" altLang="en-US" sz="1000" dirty="0">
                <a:latin typeface="Times New Roman" pitchFamily="18" charset="0"/>
                <a:cs typeface="Times New Roman" pitchFamily="18" charset="0"/>
              </a:rPr>
              <a:t>或增值分析</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6</a:t>
            </a:r>
            <a:r>
              <a:rPr lang="zh-CN" altLang="en-US" sz="1000" dirty="0">
                <a:latin typeface="Times New Roman" pitchFamily="18" charset="0"/>
                <a:cs typeface="Times New Roman" pitchFamily="18" charset="0"/>
              </a:rPr>
              <a:t>、對不確定性進行敏感分析</a:t>
            </a:r>
            <a:r>
              <a:rPr lang="en-US" altLang="zh-CN" sz="1000" dirty="0">
                <a:latin typeface="Times New Roman" pitchFamily="18" charset="0"/>
                <a:cs typeface="Times New Roman" pitchFamily="18" charset="0"/>
              </a:rPr>
              <a:t>(sensitivity analysis)</a:t>
            </a:r>
          </a:p>
          <a:p>
            <a:pPr>
              <a:lnSpc>
                <a:spcPct val="150000"/>
              </a:lnSpc>
            </a:pPr>
            <a:r>
              <a:rPr lang="en-US" altLang="zh-TW" sz="1000" dirty="0">
                <a:latin typeface="Times New Roman" pitchFamily="18" charset="0"/>
                <a:cs typeface="Times New Roman" pitchFamily="18" charset="0"/>
              </a:rPr>
              <a:t>7</a:t>
            </a:r>
            <a:r>
              <a:rPr lang="zh-TW" altLang="en-US" sz="1000" dirty="0">
                <a:latin typeface="Times New Roman" pitchFamily="18" charset="0"/>
                <a:cs typeface="Times New Roman" pitchFamily="18" charset="0"/>
              </a:rPr>
              <a:t>、準確表達分析結果</a:t>
            </a:r>
            <a:endParaRPr lang="en-US" altLang="zh-CN" sz="1000" dirty="0">
              <a:latin typeface="Times New Roman" pitchFamily="18" charset="0"/>
              <a:cs typeface="Times New Roman" pitchFamily="18" charset="0"/>
            </a:endParaRPr>
          </a:p>
          <a:p>
            <a:pPr eaLnBrk="1" hangingPunct="1"/>
            <a:endParaRPr lang="en-US" altLang="zh-CN" sz="1000" dirty="0">
              <a:ea typeface="宋体" pitchFamily="2" charset="-122"/>
            </a:endParaRPr>
          </a:p>
          <a:p>
            <a:pPr>
              <a:lnSpc>
                <a:spcPct val="150000"/>
              </a:lnSpc>
            </a:pPr>
            <a:r>
              <a:rPr lang="zh-TW" altLang="en-US" sz="1000" dirty="0">
                <a:latin typeface="Times New Roman" pitchFamily="18" charset="0"/>
                <a:cs typeface="Times New Roman" pitchFamily="18" charset="0"/>
              </a:rPr>
              <a:t>臨床經濟學評價基本要求</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1</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確定待分析專案、措施和經濟分析類型</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對兩個或兩個以上的備選方案進行比較</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同時檢查每一種方案的成本和效果</a:t>
            </a:r>
            <a:endParaRPr lang="en-US" altLang="zh-TW" sz="1000" dirty="0">
              <a:latin typeface="Times New Roman" pitchFamily="18" charset="0"/>
              <a:cs typeface="Times New Roman" pitchFamily="18" charset="0"/>
            </a:endParaRPr>
          </a:p>
          <a:p>
            <a:pPr>
              <a:lnSpc>
                <a:spcPct val="150000"/>
              </a:lnSpc>
            </a:pPr>
            <a:endParaRPr lang="en-US" altLang="zh-CN" sz="1000" dirty="0">
              <a:ea typeface="宋体" pitchFamily="2" charset="-122"/>
            </a:endParaRPr>
          </a:p>
          <a:p>
            <a:pPr>
              <a:lnSpc>
                <a:spcPct val="150000"/>
              </a:lnSpc>
            </a:pPr>
            <a:r>
              <a:rPr lang="zh-TW" altLang="en-US" sz="1000" dirty="0">
                <a:latin typeface="Times New Roman" pitchFamily="18" charset="0"/>
                <a:cs typeface="Times New Roman" pitchFamily="18" charset="0"/>
              </a:rPr>
              <a:t>判斷臨床經濟學評價研究品質的標準</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a:p>
            <a:pPr>
              <a:lnSpc>
                <a:spcPct val="150000"/>
              </a:lnSpc>
            </a:pPr>
            <a:r>
              <a:rPr lang="zh-TW" altLang="en-US" sz="1000" dirty="0">
                <a:latin typeface="Times New Roman" pitchFamily="18" charset="0"/>
                <a:cs typeface="Times New Roman" pitchFamily="18" charset="0"/>
              </a:rPr>
              <a:t>所用方法是否適當和結果是否有效、合乎邏輯</a:t>
            </a:r>
            <a:r>
              <a:rPr lang="zh-CN" altLang="en-US" sz="1000" dirty="0">
                <a:latin typeface="Times New Roman" pitchFamily="18" charset="0"/>
                <a:cs typeface="Times New Roman" pitchFamily="18" charset="0"/>
              </a:rPr>
              <a:t>？</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1</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提出問題</a:t>
            </a:r>
            <a:r>
              <a:rPr lang="zh-CN" altLang="en-US" sz="1000" dirty="0">
                <a:latin typeface="Times New Roman" pitchFamily="18" charset="0"/>
                <a:cs typeface="Times New Roman" pitchFamily="18" charset="0"/>
              </a:rPr>
              <a:t>：明確</a:t>
            </a:r>
            <a:r>
              <a:rPr lang="zh-TW" altLang="en-US" sz="1000" dirty="0">
                <a:latin typeface="Times New Roman" pitchFamily="18" charset="0"/>
                <a:cs typeface="Times New Roman" pitchFamily="18" charset="0"/>
              </a:rPr>
              <a:t>一個恰當、很具體地定義的問題</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2</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是否全面描述了要相互比較的方案</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3</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是否證實了幹預／專案的效果</a:t>
            </a:r>
            <a:r>
              <a:rPr lang="en-US" altLang="zh-TW" sz="1000" dirty="0">
                <a:latin typeface="Times New Roman" pitchFamily="18" charset="0"/>
                <a:cs typeface="Times New Roman" pitchFamily="18" charset="0"/>
              </a:rPr>
              <a:t>?</a:t>
            </a:r>
          </a:p>
          <a:p>
            <a:pPr>
              <a:lnSpc>
                <a:spcPct val="150000"/>
              </a:lnSpc>
            </a:pPr>
            <a:r>
              <a:rPr lang="en-US" altLang="zh-TW" sz="1000" dirty="0">
                <a:latin typeface="Times New Roman" pitchFamily="18" charset="0"/>
                <a:cs typeface="Times New Roman" pitchFamily="18" charset="0"/>
              </a:rPr>
              <a:t>4</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各方案中是否包括了有關成本和結果的所有重要資訊</a:t>
            </a:r>
            <a:r>
              <a:rPr lang="en-US" altLang="zh-TW" sz="1000" dirty="0">
                <a:latin typeface="Times New Roman" pitchFamily="18" charset="0"/>
                <a:cs typeface="Times New Roman" pitchFamily="18" charset="0"/>
              </a:rPr>
              <a:t>?</a:t>
            </a:r>
          </a:p>
          <a:p>
            <a:pPr marL="0" indent="0">
              <a:lnSpc>
                <a:spcPct val="150000"/>
              </a:lnSpc>
              <a:buNone/>
            </a:pPr>
            <a:r>
              <a:rPr lang="en-US" altLang="zh-CN" sz="1000" dirty="0">
                <a:latin typeface="Times New Roman" pitchFamily="18" charset="0"/>
                <a:cs typeface="Times New Roman" pitchFamily="18" charset="0"/>
              </a:rPr>
              <a:t>5</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成本和結果是否以合適的度量單位來測量？</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6</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成本和結果的賦值是否可信？</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7</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成本和結果是否按不同的時間作了校正？折現率是否合理？</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8</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對方案的成本和結果是否做了增量分析？</a:t>
            </a:r>
            <a:endParaRPr lang="en-US" altLang="zh-TW" sz="1000" dirty="0">
              <a:latin typeface="Times New Roman" pitchFamily="18" charset="0"/>
              <a:cs typeface="Times New Roman" pitchFamily="18" charset="0"/>
            </a:endParaRPr>
          </a:p>
          <a:p>
            <a:pPr marL="0" indent="0">
              <a:lnSpc>
                <a:spcPct val="150000"/>
              </a:lnSpc>
              <a:buNone/>
            </a:pPr>
            <a:r>
              <a:rPr lang="en-US" altLang="zh-CN" sz="1000" dirty="0">
                <a:latin typeface="Times New Roman" pitchFamily="18" charset="0"/>
                <a:cs typeface="Times New Roman" pitchFamily="18" charset="0"/>
              </a:rPr>
              <a:t>9</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在估計成本和結果時是否考慮到不確定性？</a:t>
            </a:r>
            <a:endParaRPr lang="en-US" altLang="zh-TW" sz="1000" dirty="0">
              <a:latin typeface="Times New Roman" pitchFamily="18" charset="0"/>
              <a:cs typeface="Times New Roman" pitchFamily="18" charset="0"/>
            </a:endParaRPr>
          </a:p>
          <a:p>
            <a:pPr marL="0" indent="0">
              <a:lnSpc>
                <a:spcPct val="150000"/>
              </a:lnSpc>
              <a:buNone/>
            </a:pPr>
            <a:r>
              <a:rPr lang="en-US" altLang="zh-TW" sz="1000" dirty="0">
                <a:latin typeface="Times New Roman" pitchFamily="18" charset="0"/>
                <a:cs typeface="Times New Roman" pitchFamily="18" charset="0"/>
              </a:rPr>
              <a:t>10</a:t>
            </a:r>
            <a:r>
              <a:rPr lang="zh-CN" altLang="en-US" sz="10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給出的研究結果和討論是否包含了研究結果使用者所關心的所有問題？</a:t>
            </a:r>
            <a:endParaRPr lang="en-US" altLang="zh-TW" sz="1000" dirty="0">
              <a:latin typeface="Times New Roman" pitchFamily="18" charset="0"/>
              <a:cs typeface="Times New Roman" pitchFamily="18" charset="0"/>
            </a:endParaRPr>
          </a:p>
          <a:p>
            <a:pPr>
              <a:lnSpc>
                <a:spcPct val="150000"/>
              </a:lnSpc>
            </a:pP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胡善聯主編</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衛生經濟學</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復旦大學出版社</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上海，</a:t>
            </a:r>
            <a:r>
              <a:rPr lang="en-US" altLang="zh-CN" sz="1000" dirty="0">
                <a:latin typeface="Times New Roman" pitchFamily="18" charset="0"/>
                <a:cs typeface="Times New Roman" pitchFamily="18" charset="0"/>
              </a:rPr>
              <a:t>2003</a:t>
            </a:r>
          </a:p>
          <a:p>
            <a:pPr>
              <a:lnSpc>
                <a:spcPct val="150000"/>
              </a:lnSpc>
            </a:pPr>
            <a:r>
              <a:rPr lang="zh-CN" altLang="en-US" sz="1000" dirty="0">
                <a:latin typeface="Times New Roman" pitchFamily="18" charset="0"/>
                <a:cs typeface="Times New Roman" pitchFamily="18" charset="0"/>
              </a:rPr>
              <a:t>毛正中，胡德偉主編</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衛生經濟學</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中國統計出版社</a:t>
            </a:r>
            <a:r>
              <a:rPr lang="en-US" altLang="zh-CN"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北京，</a:t>
            </a:r>
            <a:r>
              <a:rPr lang="en-US" altLang="zh-CN" sz="1000" dirty="0">
                <a:latin typeface="Times New Roman" pitchFamily="18" charset="0"/>
                <a:cs typeface="Times New Roman" pitchFamily="18" charset="0"/>
              </a:rPr>
              <a:t>2004.10</a:t>
            </a:r>
            <a:endParaRPr lang="en-US" altLang="zh-TW" sz="1000" dirty="0">
              <a:latin typeface="Times New Roman" pitchFamily="18" charset="0"/>
              <a:cs typeface="Times New Roman" pitchFamily="18" charset="0"/>
            </a:endParaRPr>
          </a:p>
        </p:txBody>
      </p:sp>
      <p:sp>
        <p:nvSpPr>
          <p:cNvPr id="20484"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BEEA629-6D7D-4E96-A7AB-B6867313A94E}" type="slidenum">
              <a:rPr lang="en-US" altLang="zh-CN" smtClean="0"/>
              <a:pPr eaLnBrk="1" hangingPunct="1"/>
              <a:t>1</a:t>
            </a:fld>
            <a:endParaRPr lang="en-US" altLang="zh-CN" dirty="0"/>
          </a:p>
        </p:txBody>
      </p:sp>
    </p:spTree>
    <p:extLst>
      <p:ext uri="{BB962C8B-B14F-4D97-AF65-F5344CB8AC3E}">
        <p14:creationId xmlns:p14="http://schemas.microsoft.com/office/powerpoint/2010/main" val="4016615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式中，</a:t>
            </a:r>
            <a:r>
              <a:rPr lang="en-US" altLang="zh-CN" sz="1200" i="1" dirty="0">
                <a:latin typeface="Times New Roman" pitchFamily="18" charset="0"/>
                <a:cs typeface="Times New Roman" pitchFamily="18" charset="0"/>
              </a:rPr>
              <a:t>U</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消費者的效用水準，</a:t>
            </a:r>
            <a:r>
              <a:rPr lang="en-US" altLang="zh-CN" sz="1200" i="1" dirty="0">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消費者的健康，</a:t>
            </a: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其它能使消費者獲得效用的消費品，</a:t>
            </a:r>
            <a:r>
              <a:rPr lang="en-US" altLang="zh-CN" sz="1200" i="1" dirty="0">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醫療服務量，</a:t>
            </a:r>
            <a:r>
              <a:rPr lang="en-US" altLang="zh-CN" sz="1200" i="1" dirty="0">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其它物品量，</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消費者用於生產健康所花費的時間，</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消費者用於生產其它消費品的時間，</a:t>
            </a:r>
            <a:r>
              <a:rPr lang="en-US" altLang="zh-CN" sz="1200" i="1" dirty="0">
                <a:latin typeface="Times New Roman" pitchFamily="18" charset="0"/>
                <a:cs typeface="Times New Roman" pitchFamily="18" charset="0"/>
              </a:rPr>
              <a:t>E</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影響消費者在非市場部門生產效率的環境變數，</a:t>
            </a:r>
            <a:r>
              <a:rPr lang="en-US" altLang="zh-CN" sz="1200" i="1" dirty="0">
                <a:latin typeface="Times New Roman" pitchFamily="18" charset="0"/>
                <a:cs typeface="Times New Roman" pitchFamily="18" charset="0"/>
              </a:rPr>
              <a:t>T</a:t>
            </a:r>
            <a:r>
              <a:rPr lang="en-US" altLang="zh-CN" sz="1200" i="1" baseline="-25000" dirty="0">
                <a:latin typeface="Times New Roman" pitchFamily="18" charset="0"/>
                <a:cs typeface="Times New Roman" pitchFamily="18" charset="0"/>
              </a:rPr>
              <a:t>w</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消費者用於工作的時間，</a:t>
            </a:r>
            <a:r>
              <a:rPr lang="en-US" altLang="zh-CN" sz="1200" i="1" dirty="0">
                <a:latin typeface="Times New Roman" pitchFamily="18" charset="0"/>
                <a:cs typeface="Times New Roman" pitchFamily="18" charset="0"/>
              </a:rPr>
              <a:t>R</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消費者可支付的總貨幣收入，</a:t>
            </a:r>
            <a:r>
              <a:rPr lang="en-US" altLang="zh-CN" sz="1200" i="1" dirty="0">
                <a:latin typeface="Times New Roman" pitchFamily="18" charset="0"/>
                <a:cs typeface="Times New Roman" pitchFamily="18" charset="0"/>
              </a:rPr>
              <a:t>P</a:t>
            </a:r>
            <a:r>
              <a:rPr lang="en-US" altLang="zh-CN" sz="1200" i="1" baseline="-25000" dirty="0">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每單位醫療服務的貨幣價格，</a:t>
            </a:r>
            <a:r>
              <a:rPr lang="en-US" altLang="zh-CN" sz="1200" i="1" dirty="0" err="1">
                <a:latin typeface="Times New Roman" pitchFamily="18" charset="0"/>
                <a:cs typeface="Times New Roman" pitchFamily="18" charset="0"/>
              </a:rPr>
              <a:t>P</a:t>
            </a:r>
            <a:r>
              <a:rPr lang="en-US" altLang="zh-CN" sz="1200" i="1" baseline="-25000" dirty="0" err="1">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每單位 </a:t>
            </a:r>
            <a:r>
              <a:rPr lang="en-US" altLang="zh-CN" sz="1200" i="1" dirty="0">
                <a:latin typeface="Times New Roman" pitchFamily="18" charset="0"/>
                <a:cs typeface="Times New Roman" pitchFamily="18" charset="0"/>
              </a:rPr>
              <a:t>X</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物品的貨幣價格，</a:t>
            </a:r>
            <a:r>
              <a:rPr lang="en-US" altLang="zh-CN" sz="1200" i="1" dirty="0">
                <a:latin typeface="Times New Roman" pitchFamily="18" charset="0"/>
                <a:cs typeface="Times New Roman" pitchFamily="18" charset="0"/>
              </a:rPr>
              <a:t>W</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消費者每小時的工資率</a:t>
            </a:r>
            <a:r>
              <a:rPr lang="en-US" altLang="zh-CN" sz="1050" dirty="0">
                <a:latin typeface="Times New Roman" pitchFamily="18" charset="0"/>
                <a:cs typeface="Times New Roman" pitchFamily="18" charset="0"/>
              </a:rPr>
              <a:t>(</a:t>
            </a:r>
            <a:r>
              <a:rPr lang="en-US" altLang="zh-CN" sz="1050" i="1" dirty="0">
                <a:latin typeface="Times New Roman" pitchFamily="18" charset="0"/>
                <a:cs typeface="Times New Roman" pitchFamily="18" charset="0"/>
              </a:rPr>
              <a:t>wage rate</a:t>
            </a:r>
            <a:r>
              <a:rPr lang="en-US" altLang="zh-CN" sz="1050" dirty="0">
                <a:latin typeface="Times New Roman" pitchFamily="18" charset="0"/>
                <a:cs typeface="Times New Roman" pitchFamily="18" charset="0"/>
              </a:rPr>
              <a:t>)</a:t>
            </a:r>
            <a:r>
              <a:rPr lang="zh-CN" altLang="en-US" sz="1200" dirty="0">
                <a:latin typeface="Times New Roman" pitchFamily="18" charset="0"/>
                <a:cs typeface="Times New Roman" pitchFamily="18" charset="0"/>
              </a:rPr>
              <a:t>，</a:t>
            </a:r>
            <a:r>
              <a:rPr lang="en-US" altLang="zh-CN" sz="1200" i="1" dirty="0">
                <a:latin typeface="Times New Roman" pitchFamily="18" charset="0"/>
                <a:cs typeface="Times New Roman" pitchFamily="18" charset="0"/>
              </a:rPr>
              <a:t>N</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消費者的非薪資所得，</a:t>
            </a:r>
            <a:r>
              <a:rPr lang="en-US" altLang="zh-CN" sz="1200" i="1" dirty="0">
                <a:latin typeface="Times New Roman" pitchFamily="18" charset="0"/>
                <a:cs typeface="Times New Roman" pitchFamily="18" charset="0"/>
              </a:rPr>
              <a:t>T</a:t>
            </a:r>
            <a:r>
              <a:rPr lang="en-US" altLang="zh-CN" sz="1200" dirty="0">
                <a:latin typeface="Times New Roman" pitchFamily="18" charset="0"/>
                <a:cs typeface="Times New Roman" pitchFamily="18" charset="0"/>
              </a:rPr>
              <a:t> = </a:t>
            </a:r>
            <a:r>
              <a:rPr lang="zh-CN" altLang="en-US" sz="1200" dirty="0">
                <a:latin typeface="Times New Roman" pitchFamily="18" charset="0"/>
                <a:cs typeface="Times New Roman" pitchFamily="18" charset="0"/>
              </a:rPr>
              <a:t>消費者可使用的總時間；</a:t>
            </a: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式中，</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表示生產一單位健康所需的醫療服務要素，</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表示生產一單位健康所需花費的時間，</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x</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 </a:t>
            </a: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消費品所需的其它物品要素，</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表示生產一單位 </a:t>
            </a: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r>
              <a:rPr lang="zh-CN" altLang="en-US" sz="1200" dirty="0">
                <a:latin typeface="Times New Roman" pitchFamily="18" charset="0"/>
                <a:cs typeface="Times New Roman" pitchFamily="18" charset="0"/>
              </a:rPr>
              <a:t>消費品所需花費的時間；</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Becker.A</a:t>
            </a:r>
            <a:r>
              <a:rPr lang="en-US" altLang="zh-CN" dirty="0">
                <a:ea typeface="宋体" pitchFamily="2" charset="-122"/>
              </a:rPr>
              <a:t> theory of the allocation of </a:t>
            </a:r>
            <a:r>
              <a:rPr lang="en-US" altLang="zh-CN" dirty="0" err="1">
                <a:ea typeface="宋体" pitchFamily="2" charset="-122"/>
              </a:rPr>
              <a:t>time.《Economic</a:t>
            </a:r>
            <a:r>
              <a:rPr lang="en-US" altLang="zh-CN" dirty="0">
                <a:ea typeface="宋体" pitchFamily="2" charset="-122"/>
              </a:rPr>
              <a:t> Journal》, 1965, 75(299)</a:t>
            </a:r>
            <a:r>
              <a:rPr lang="zh-CN" altLang="en-US" dirty="0">
                <a:ea typeface="宋体" pitchFamily="2" charset="-122"/>
              </a:rPr>
              <a:t>：</a:t>
            </a:r>
            <a:r>
              <a:rPr lang="en-US" altLang="zh-CN" dirty="0">
                <a:ea typeface="宋体" pitchFamily="2" charset="-122"/>
              </a:rPr>
              <a:t>493-517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mn-ea"/>
                <a:ea typeface="+mn-ea"/>
                <a:cs typeface="Times New Roman" pitchFamily="18" charset="0"/>
              </a:rPr>
              <a:t>式中，</a:t>
            </a:r>
            <a:r>
              <a:rPr lang="en-US" altLang="zh-CN" sz="1200" i="1" dirty="0">
                <a:latin typeface="+mn-ea"/>
                <a:ea typeface="+mn-ea"/>
                <a:cs typeface="Times New Roman" pitchFamily="18" charset="0"/>
              </a:rPr>
              <a:t>U</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消費者的效用水準，</a:t>
            </a:r>
            <a:r>
              <a:rPr lang="en-US" altLang="zh-CN" sz="1200" i="1" dirty="0">
                <a:latin typeface="+mn-ea"/>
                <a:ea typeface="+mn-ea"/>
                <a:cs typeface="Times New Roman" pitchFamily="18" charset="0"/>
              </a:rPr>
              <a:t>H</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消費者的健康，</a:t>
            </a:r>
            <a:r>
              <a:rPr lang="en-US" altLang="zh-CN" sz="1200" i="1" dirty="0">
                <a:latin typeface="+mn-ea"/>
                <a:ea typeface="+mn-ea"/>
                <a:cs typeface="Times New Roman" pitchFamily="18" charset="0"/>
              </a:rPr>
              <a:t>Z</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其它能使消費者獲得效用的消費品，</a:t>
            </a:r>
            <a:r>
              <a:rPr lang="en-US" altLang="zh-CN" sz="1200" i="1" dirty="0">
                <a:latin typeface="+mn-ea"/>
                <a:ea typeface="+mn-ea"/>
                <a:cs typeface="Times New Roman" pitchFamily="18" charset="0"/>
              </a:rPr>
              <a:t>M</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醫療服務量，</a:t>
            </a:r>
            <a:r>
              <a:rPr lang="en-US" altLang="zh-CN" sz="1200" i="1" dirty="0">
                <a:latin typeface="+mn-ea"/>
                <a:ea typeface="+mn-ea"/>
                <a:cs typeface="Times New Roman" pitchFamily="18" charset="0"/>
              </a:rPr>
              <a:t>X</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其它物品量，</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h</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消費者用於生產健康所花費的時間，</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z</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消費者用於生產其它消費品的時間，</a:t>
            </a:r>
            <a:r>
              <a:rPr lang="en-US" altLang="zh-CN" sz="1200" i="1" dirty="0">
                <a:latin typeface="+mn-ea"/>
                <a:ea typeface="+mn-ea"/>
                <a:cs typeface="Times New Roman" pitchFamily="18" charset="0"/>
              </a:rPr>
              <a:t>E</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影響消費者在非市場部門生產效率的環境變數，</a:t>
            </a:r>
            <a:r>
              <a:rPr lang="en-US" altLang="zh-CN" sz="1200" i="1" dirty="0">
                <a:latin typeface="+mn-ea"/>
                <a:ea typeface="+mn-ea"/>
                <a:cs typeface="Times New Roman" pitchFamily="18" charset="0"/>
              </a:rPr>
              <a:t>T</a:t>
            </a:r>
            <a:r>
              <a:rPr lang="en-US" altLang="zh-CN" sz="1200" i="1" baseline="-25000" dirty="0">
                <a:latin typeface="+mn-ea"/>
                <a:ea typeface="+mn-ea"/>
                <a:cs typeface="Times New Roman" pitchFamily="18" charset="0"/>
              </a:rPr>
              <a:t>w</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消費者用於工作的時間，</a:t>
            </a:r>
            <a:r>
              <a:rPr lang="en-US" altLang="zh-CN" sz="1200" i="1" dirty="0">
                <a:latin typeface="+mn-ea"/>
                <a:ea typeface="+mn-ea"/>
                <a:cs typeface="Times New Roman" pitchFamily="18" charset="0"/>
              </a:rPr>
              <a:t>R</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消費者可支付的總貨幣收入，</a:t>
            </a:r>
            <a:r>
              <a:rPr lang="en-US" altLang="zh-CN" sz="1200" i="1" dirty="0">
                <a:latin typeface="+mn-ea"/>
                <a:ea typeface="+mn-ea"/>
                <a:cs typeface="Times New Roman" pitchFamily="18" charset="0"/>
              </a:rPr>
              <a:t>P</a:t>
            </a:r>
            <a:r>
              <a:rPr lang="en-US" altLang="zh-CN" sz="1200" i="1" baseline="-25000" dirty="0">
                <a:latin typeface="+mn-ea"/>
                <a:ea typeface="+mn-ea"/>
                <a:cs typeface="Times New Roman" pitchFamily="18" charset="0"/>
              </a:rPr>
              <a:t>m</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每單位醫療服務的貨幣價格，</a:t>
            </a:r>
            <a:r>
              <a:rPr lang="en-US" altLang="zh-CN" sz="1200" i="1" dirty="0" err="1">
                <a:latin typeface="+mn-ea"/>
                <a:ea typeface="+mn-ea"/>
                <a:cs typeface="Times New Roman" pitchFamily="18" charset="0"/>
              </a:rPr>
              <a:t>P</a:t>
            </a:r>
            <a:r>
              <a:rPr lang="en-US" altLang="zh-CN" sz="1200" i="1" baseline="-25000" dirty="0" err="1">
                <a:latin typeface="+mn-ea"/>
                <a:ea typeface="+mn-ea"/>
                <a:cs typeface="Times New Roman" pitchFamily="18" charset="0"/>
              </a:rPr>
              <a:t>x</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每單位 </a:t>
            </a:r>
            <a:r>
              <a:rPr lang="en-US" altLang="zh-CN" sz="1200" i="1" dirty="0">
                <a:latin typeface="+mn-ea"/>
                <a:ea typeface="+mn-ea"/>
                <a:cs typeface="Times New Roman" pitchFamily="18" charset="0"/>
              </a:rPr>
              <a:t>X</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物品的貨幣價格，</a:t>
            </a:r>
            <a:r>
              <a:rPr lang="en-US" altLang="zh-CN" sz="1200" i="1" dirty="0">
                <a:latin typeface="+mn-ea"/>
                <a:ea typeface="+mn-ea"/>
                <a:cs typeface="Times New Roman" pitchFamily="18" charset="0"/>
              </a:rPr>
              <a:t>W</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消費者每小時的工資率</a:t>
            </a:r>
            <a:r>
              <a:rPr lang="en-US" altLang="zh-CN" sz="1050" dirty="0">
                <a:latin typeface="+mn-ea"/>
                <a:ea typeface="+mn-ea"/>
                <a:cs typeface="Times New Roman" pitchFamily="18" charset="0"/>
              </a:rPr>
              <a:t>(</a:t>
            </a:r>
            <a:r>
              <a:rPr lang="en-US" altLang="zh-CN" sz="1050" i="1" dirty="0">
                <a:latin typeface="+mn-ea"/>
                <a:ea typeface="+mn-ea"/>
                <a:cs typeface="Times New Roman" pitchFamily="18" charset="0"/>
              </a:rPr>
              <a:t>wage rate</a:t>
            </a:r>
            <a:r>
              <a:rPr lang="en-US" altLang="zh-CN" sz="1050" dirty="0">
                <a:latin typeface="+mn-ea"/>
                <a:ea typeface="+mn-ea"/>
                <a:cs typeface="Times New Roman" pitchFamily="18" charset="0"/>
              </a:rPr>
              <a:t>)</a:t>
            </a:r>
            <a:r>
              <a:rPr lang="zh-CN" altLang="en-US" sz="1200" dirty="0">
                <a:latin typeface="+mn-ea"/>
                <a:ea typeface="+mn-ea"/>
                <a:cs typeface="Times New Roman" pitchFamily="18" charset="0"/>
              </a:rPr>
              <a:t>，</a:t>
            </a:r>
            <a:r>
              <a:rPr lang="en-US" altLang="zh-CN" sz="1200" i="1" dirty="0">
                <a:latin typeface="+mn-ea"/>
                <a:ea typeface="+mn-ea"/>
                <a:cs typeface="Times New Roman" pitchFamily="18" charset="0"/>
              </a:rPr>
              <a:t>N</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消費者的非薪資所得，</a:t>
            </a:r>
            <a:r>
              <a:rPr lang="en-US" altLang="zh-CN" sz="1200" i="1" dirty="0">
                <a:latin typeface="+mn-ea"/>
                <a:ea typeface="+mn-ea"/>
                <a:cs typeface="Times New Roman" pitchFamily="18" charset="0"/>
              </a:rPr>
              <a:t>T</a:t>
            </a:r>
            <a:r>
              <a:rPr lang="en-US" altLang="zh-CN" sz="1200" dirty="0">
                <a:latin typeface="+mn-ea"/>
                <a:ea typeface="+mn-ea"/>
                <a:cs typeface="Times New Roman" pitchFamily="18" charset="0"/>
              </a:rPr>
              <a:t> = </a:t>
            </a:r>
            <a:r>
              <a:rPr lang="zh-CN" altLang="en-US" sz="1200" dirty="0">
                <a:latin typeface="+mn-ea"/>
                <a:ea typeface="+mn-ea"/>
                <a:cs typeface="Times New Roman" pitchFamily="18" charset="0"/>
              </a:rPr>
              <a:t>消費者可使用的總時間；</a:t>
            </a:r>
            <a:endParaRPr lang="en-US" altLang="zh-CN" sz="1200" dirty="0">
              <a:latin typeface="+mn-ea"/>
              <a:ea typeface="+mn-ea"/>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mn-ea"/>
                <a:ea typeface="+mn-ea"/>
                <a:cs typeface="Times New Roman" pitchFamily="18" charset="0"/>
              </a:rPr>
              <a:t>式中，</a:t>
            </a:r>
            <a:r>
              <a:rPr lang="en-US" altLang="zh-CN" sz="1200" i="1" dirty="0" err="1">
                <a:latin typeface="+mn-ea"/>
                <a:ea typeface="+mn-ea"/>
                <a:cs typeface="Times New Roman" pitchFamily="18" charset="0"/>
              </a:rPr>
              <a:t>b</a:t>
            </a:r>
            <a:r>
              <a:rPr lang="en-US" altLang="zh-CN" sz="1200" i="1" baseline="-25000" dirty="0" err="1">
                <a:latin typeface="+mn-ea"/>
                <a:ea typeface="+mn-ea"/>
                <a:cs typeface="Times New Roman" pitchFamily="18" charset="0"/>
              </a:rPr>
              <a:t>m</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表示生產一單位健康所需的醫療服務要素，</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h</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表示生產一單位健康所需花費的時間，</a:t>
            </a:r>
            <a:r>
              <a:rPr lang="en-US" altLang="zh-CN" sz="1200" i="1" dirty="0" err="1">
                <a:latin typeface="+mn-ea"/>
                <a:ea typeface="+mn-ea"/>
                <a:cs typeface="Times New Roman" pitchFamily="18" charset="0"/>
              </a:rPr>
              <a:t>b</a:t>
            </a:r>
            <a:r>
              <a:rPr lang="en-US" altLang="zh-CN" sz="1200" i="1" baseline="-25000" dirty="0" err="1">
                <a:latin typeface="+mn-ea"/>
                <a:ea typeface="+mn-ea"/>
                <a:cs typeface="Times New Roman" pitchFamily="18" charset="0"/>
              </a:rPr>
              <a:t>x</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 </a:t>
            </a:r>
            <a:r>
              <a:rPr lang="en-US" altLang="zh-CN" sz="1200" i="1" dirty="0">
                <a:latin typeface="+mn-ea"/>
                <a:ea typeface="+mn-ea"/>
                <a:cs typeface="Times New Roman" pitchFamily="18" charset="0"/>
              </a:rPr>
              <a:t>Z</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消費品所需的其它物品要素，</a:t>
            </a:r>
            <a:r>
              <a:rPr lang="en-US" altLang="zh-CN" sz="1200" i="1" dirty="0" err="1">
                <a:latin typeface="+mn-ea"/>
                <a:ea typeface="+mn-ea"/>
                <a:cs typeface="Times New Roman" pitchFamily="18" charset="0"/>
              </a:rPr>
              <a:t>t</a:t>
            </a:r>
            <a:r>
              <a:rPr lang="en-US" altLang="zh-CN" sz="1200" i="1" baseline="-25000" dirty="0" err="1">
                <a:latin typeface="+mn-ea"/>
                <a:ea typeface="+mn-ea"/>
                <a:cs typeface="Times New Roman" pitchFamily="18" charset="0"/>
              </a:rPr>
              <a:t>z</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表示生產一單位 </a:t>
            </a:r>
            <a:r>
              <a:rPr lang="en-US" altLang="zh-CN" sz="1200" i="1" dirty="0">
                <a:latin typeface="+mn-ea"/>
                <a:ea typeface="+mn-ea"/>
                <a:cs typeface="Times New Roman" pitchFamily="18" charset="0"/>
              </a:rPr>
              <a:t>Z</a:t>
            </a:r>
            <a:r>
              <a:rPr lang="en-US" altLang="zh-CN" sz="1200" dirty="0">
                <a:latin typeface="+mn-ea"/>
                <a:ea typeface="+mn-ea"/>
                <a:cs typeface="Times New Roman" pitchFamily="18" charset="0"/>
              </a:rPr>
              <a:t> </a:t>
            </a:r>
            <a:r>
              <a:rPr lang="zh-CN" altLang="en-US" sz="1200" dirty="0">
                <a:latin typeface="+mn-ea"/>
                <a:ea typeface="+mn-ea"/>
                <a:cs typeface="Times New Roman" pitchFamily="18" charset="0"/>
              </a:rPr>
              <a:t>消費品所需花費的時間；</a:t>
            </a:r>
            <a:endParaRPr lang="en-US" altLang="zh-CN" dirty="0">
              <a:latin typeface="+mn-ea"/>
              <a:ea typeface="+mn-ea"/>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Becker.A</a:t>
            </a:r>
            <a:r>
              <a:rPr lang="en-US" altLang="zh-CN" dirty="0">
                <a:ea typeface="宋体" pitchFamily="2" charset="-122"/>
              </a:rPr>
              <a:t> theory of the allocation of </a:t>
            </a:r>
            <a:r>
              <a:rPr lang="en-US" altLang="zh-CN" dirty="0" err="1">
                <a:ea typeface="宋体" pitchFamily="2" charset="-122"/>
              </a:rPr>
              <a:t>time.《Economic</a:t>
            </a:r>
            <a:r>
              <a:rPr lang="en-US" altLang="zh-CN" dirty="0">
                <a:ea typeface="宋体" pitchFamily="2" charset="-122"/>
              </a:rPr>
              <a:t> Journal》, 1965, 75(299)</a:t>
            </a:r>
            <a:r>
              <a:rPr lang="zh-CN" altLang="en-US" dirty="0">
                <a:ea typeface="宋体" pitchFamily="2" charset="-122"/>
              </a:rPr>
              <a:t>：</a:t>
            </a:r>
            <a:r>
              <a:rPr lang="en-US" altLang="zh-CN" dirty="0">
                <a:ea typeface="宋体" pitchFamily="2" charset="-122"/>
              </a:rPr>
              <a:t>493-517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H0 </a:t>
            </a:r>
            <a:r>
              <a:rPr lang="zh-TW" altLang="en-US" dirty="0">
                <a:ea typeface="宋体" pitchFamily="2" charset="-122"/>
              </a:rPr>
              <a:t>表示消費者出生時的健康存量，</a:t>
            </a:r>
            <a:r>
              <a:rPr lang="en-US" altLang="zh-TW" dirty="0">
                <a:ea typeface="宋体" pitchFamily="2" charset="-122"/>
              </a:rPr>
              <a:t>Hi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期的健康存量，</a:t>
            </a:r>
            <a:r>
              <a:rPr lang="en-US" altLang="zh-TW" dirty="0" err="1">
                <a:ea typeface="宋体" pitchFamily="2" charset="-122"/>
              </a:rPr>
              <a:t>φi</a:t>
            </a:r>
            <a:r>
              <a:rPr lang="en-US" altLang="zh-TW" dirty="0">
                <a:ea typeface="宋体" pitchFamily="2" charset="-122"/>
              </a:rPr>
              <a:t> </a:t>
            </a:r>
            <a:r>
              <a:rPr lang="zh-TW" altLang="en-US" dirty="0">
                <a:ea typeface="宋体" pitchFamily="2" charset="-122"/>
              </a:rPr>
              <a:t>為每一單位健康存量所產生的健康日數</a:t>
            </a:r>
            <a:r>
              <a:rPr lang="en-US" altLang="zh-TW" dirty="0">
                <a:ea typeface="宋体" pitchFamily="2" charset="-122"/>
              </a:rPr>
              <a:t>(number of healthy)</a:t>
            </a:r>
            <a:r>
              <a:rPr lang="zh-TW" altLang="en-US" dirty="0">
                <a:ea typeface="宋体" pitchFamily="2" charset="-122"/>
              </a:rPr>
              <a:t>，</a:t>
            </a:r>
            <a:r>
              <a:rPr lang="en-US" altLang="zh-TW" dirty="0">
                <a:ea typeface="宋体" pitchFamily="2" charset="-122"/>
              </a:rPr>
              <a:t>hi = </a:t>
            </a:r>
            <a:r>
              <a:rPr lang="en-US" altLang="zh-TW" dirty="0" err="1">
                <a:ea typeface="宋体" pitchFamily="2" charset="-122"/>
              </a:rPr>
              <a:t>φi·Hi</a:t>
            </a:r>
            <a:r>
              <a:rPr lang="en-US" altLang="zh-TW" dirty="0">
                <a:ea typeface="宋体" pitchFamily="2" charset="-122"/>
              </a:rPr>
              <a:t> </a:t>
            </a:r>
            <a:r>
              <a:rPr lang="zh-TW" altLang="en-US" dirty="0">
                <a:ea typeface="宋体" pitchFamily="2" charset="-122"/>
              </a:rPr>
              <a:t>則表示消費者在第 </a:t>
            </a:r>
            <a:r>
              <a:rPr lang="en-US" altLang="zh-TW" dirty="0">
                <a:ea typeface="宋体" pitchFamily="2" charset="-122"/>
              </a:rPr>
              <a:t>i </a:t>
            </a:r>
            <a:r>
              <a:rPr lang="zh-TW" altLang="en-US" dirty="0">
                <a:ea typeface="宋体" pitchFamily="2" charset="-122"/>
              </a:rPr>
              <a:t>期所可消費的總健康日數，</a:t>
            </a:r>
            <a:r>
              <a:rPr lang="en-US" altLang="zh-TW" dirty="0" err="1">
                <a:ea typeface="宋体" pitchFamily="2" charset="-122"/>
              </a:rPr>
              <a:t>Zi</a:t>
            </a:r>
            <a:r>
              <a:rPr lang="en-US" altLang="zh-TW" dirty="0">
                <a:ea typeface="宋体" pitchFamily="2" charset="-122"/>
              </a:rPr>
              <a:t>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期所消費的其它消費品，</a:t>
            </a:r>
            <a:r>
              <a:rPr lang="en-US" altLang="zh-TW" dirty="0">
                <a:ea typeface="宋体" pitchFamily="2" charset="-122"/>
              </a:rPr>
              <a:t>n </a:t>
            </a:r>
            <a:r>
              <a:rPr lang="zh-TW" altLang="en-US" dirty="0">
                <a:ea typeface="宋体" pitchFamily="2" charset="-122"/>
              </a:rPr>
              <a:t>則代表生命的年數，在健康需求模型中當 </a:t>
            </a:r>
            <a:r>
              <a:rPr lang="en-US" altLang="zh-TW" dirty="0">
                <a:ea typeface="宋体" pitchFamily="2" charset="-122"/>
              </a:rPr>
              <a:t>Hi = </a:t>
            </a:r>
            <a:r>
              <a:rPr lang="en-US" altLang="zh-TW" dirty="0" err="1">
                <a:ea typeface="宋体" pitchFamily="2" charset="-122"/>
              </a:rPr>
              <a:t>Hmin</a:t>
            </a:r>
            <a:r>
              <a:rPr lang="en-US" altLang="zh-TW" dirty="0">
                <a:ea typeface="宋体" pitchFamily="2" charset="-122"/>
              </a:rPr>
              <a:t> </a:t>
            </a:r>
            <a:r>
              <a:rPr lang="zh-TW" altLang="en-US" dirty="0">
                <a:ea typeface="宋体" pitchFamily="2" charset="-122"/>
              </a:rPr>
              <a:t>時死亡將降臨，因此 </a:t>
            </a:r>
            <a:r>
              <a:rPr lang="en-US" altLang="zh-TW" dirty="0">
                <a:ea typeface="宋体" pitchFamily="2" charset="-122"/>
              </a:rPr>
              <a:t>n </a:t>
            </a:r>
            <a:r>
              <a:rPr lang="zh-TW" altLang="en-US" dirty="0">
                <a:ea typeface="宋体" pitchFamily="2" charset="-122"/>
              </a:rPr>
              <a:t>是一個消費者可以選擇的變量，經濟學上稱為內生變量</a:t>
            </a:r>
            <a:r>
              <a:rPr lang="en-US" altLang="zh-TW" dirty="0">
                <a:ea typeface="宋体" pitchFamily="2" charset="-122"/>
              </a:rPr>
              <a:t>(endogenous variable)</a:t>
            </a:r>
            <a:r>
              <a:rPr lang="zh-TW" altLang="en-US" dirty="0">
                <a:ea typeface="宋体" pitchFamily="2" charset="-122"/>
              </a:rPr>
              <a:t>，其大小取決於消費者在限制條件之下，追求最大效用時所決定的 </a:t>
            </a:r>
            <a:r>
              <a:rPr lang="en-US" altLang="zh-TW" dirty="0">
                <a:ea typeface="宋体" pitchFamily="2" charset="-122"/>
              </a:rPr>
              <a:t>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根據定義，健康資本存量的淨投資等於毛投資減掉折舊：</a:t>
            </a:r>
            <a:r>
              <a:rPr lang="en-US" altLang="zh-TW" dirty="0">
                <a:ea typeface="宋体" pitchFamily="2" charset="-122"/>
              </a:rPr>
              <a:t>Hi + 1 - Hi = Ii - </a:t>
            </a:r>
            <a:r>
              <a:rPr lang="en-US" altLang="zh-TW" dirty="0" err="1">
                <a:ea typeface="宋体" pitchFamily="2" charset="-122"/>
              </a:rPr>
              <a:t>δi·Hi</a:t>
            </a:r>
            <a:r>
              <a:rPr lang="en-US" altLang="zh-TW" dirty="0">
                <a:ea typeface="宋体" pitchFamily="2" charset="-122"/>
              </a:rPr>
              <a:t> </a:t>
            </a:r>
            <a:r>
              <a:rPr lang="zh-TW" altLang="en-US" dirty="0">
                <a:ea typeface="宋体" pitchFamily="2" charset="-122"/>
              </a:rPr>
              <a:t>，式中 </a:t>
            </a:r>
            <a:r>
              <a:rPr lang="en-US" altLang="zh-TW" dirty="0">
                <a:ea typeface="宋体" pitchFamily="2" charset="-122"/>
              </a:rPr>
              <a:t>Ii </a:t>
            </a:r>
            <a:r>
              <a:rPr lang="zh-TW" altLang="en-US" dirty="0">
                <a:ea typeface="宋体" pitchFamily="2" charset="-122"/>
              </a:rPr>
              <a:t>代表第 </a:t>
            </a:r>
            <a:r>
              <a:rPr lang="en-US" altLang="zh-TW" dirty="0">
                <a:ea typeface="宋体" pitchFamily="2" charset="-122"/>
              </a:rPr>
              <a:t>i </a:t>
            </a:r>
            <a:r>
              <a:rPr lang="zh-TW" altLang="en-US" dirty="0">
                <a:ea typeface="宋体" pitchFamily="2" charset="-122"/>
              </a:rPr>
              <a:t>期的毛投資（是一種流量的概念），</a:t>
            </a:r>
            <a:r>
              <a:rPr lang="en-US" altLang="zh-TW" dirty="0" err="1">
                <a:ea typeface="宋体" pitchFamily="2" charset="-122"/>
              </a:rPr>
              <a:t>δi</a:t>
            </a:r>
            <a:r>
              <a:rPr lang="en-US" altLang="zh-TW" dirty="0">
                <a:ea typeface="宋体" pitchFamily="2" charset="-122"/>
              </a:rPr>
              <a:t> </a:t>
            </a:r>
            <a:r>
              <a:rPr lang="zh-TW" altLang="en-US" dirty="0">
                <a:ea typeface="宋体" pitchFamily="2" charset="-122"/>
              </a:rPr>
              <a:t>代表在第 </a:t>
            </a:r>
            <a:r>
              <a:rPr lang="en-US" altLang="zh-TW" dirty="0">
                <a:ea typeface="宋体" pitchFamily="2" charset="-122"/>
              </a:rPr>
              <a:t>i </a:t>
            </a:r>
            <a:r>
              <a:rPr lang="zh-TW" altLang="en-US" dirty="0">
                <a:ea typeface="宋体" pitchFamily="2" charset="-122"/>
              </a:rPr>
              <a:t>期健康資本的折舊率，健康需求模型假設折舊率是外生決定（外在因素所決定，不是消費者個人可以選擇），但可能隨著消費者的年齡而變動，將上式移項整理可得：</a:t>
            </a:r>
            <a:r>
              <a:rPr lang="en-US" altLang="zh-TW" dirty="0">
                <a:ea typeface="宋体" pitchFamily="2" charset="-122"/>
              </a:rPr>
              <a:t>Hi + 1 = Ii + ( 1 - </a:t>
            </a:r>
            <a:r>
              <a:rPr lang="en-US" altLang="zh-TW" dirty="0" err="1">
                <a:ea typeface="宋体" pitchFamily="2" charset="-122"/>
              </a:rPr>
              <a:t>δi</a:t>
            </a:r>
            <a:r>
              <a:rPr lang="en-US" altLang="zh-TW" dirty="0">
                <a:ea typeface="宋体" pitchFamily="2" charset="-122"/>
              </a:rPr>
              <a:t> ) · 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消費者生產（投資）健康與其他消費品的方式可以下列家庭生產函數表示：</a:t>
            </a:r>
            <a:r>
              <a:rPr lang="en-US" altLang="zh-TW" dirty="0">
                <a:ea typeface="宋体" pitchFamily="2" charset="-122"/>
              </a:rPr>
              <a:t>Ii = Ii ( </a:t>
            </a:r>
            <a:r>
              <a:rPr lang="en-US" altLang="zh-TW" dirty="0" err="1">
                <a:ea typeface="宋体" pitchFamily="2" charset="-122"/>
              </a:rPr>
              <a:t>Mi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a:t>
            </a:r>
            <a:r>
              <a:rPr lang="en-US" altLang="zh-TW" dirty="0" err="1">
                <a:ea typeface="宋体" pitchFamily="2" charset="-122"/>
              </a:rPr>
              <a:t>Zi</a:t>
            </a:r>
            <a:r>
              <a:rPr lang="en-US" altLang="zh-TW" dirty="0">
                <a:ea typeface="宋体" pitchFamily="2" charset="-122"/>
              </a:rPr>
              <a:t> = </a:t>
            </a:r>
            <a:r>
              <a:rPr lang="en-US" altLang="zh-TW" dirty="0" err="1">
                <a:ea typeface="宋体" pitchFamily="2" charset="-122"/>
              </a:rPr>
              <a:t>Zi</a:t>
            </a:r>
            <a:r>
              <a:rPr lang="en-US" altLang="zh-TW" dirty="0">
                <a:ea typeface="宋体" pitchFamily="2" charset="-122"/>
              </a:rPr>
              <a:t> ( Xi , Ti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，式中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代表消費者從市場購買的醫療服務，即用於生產健康所需的投入要素，</a:t>
            </a:r>
            <a:r>
              <a:rPr lang="en-US" altLang="zh-TW" dirty="0">
                <a:ea typeface="宋体" pitchFamily="2" charset="-122"/>
              </a:rPr>
              <a:t>Xi </a:t>
            </a:r>
            <a:r>
              <a:rPr lang="zh-TW" altLang="en-US" dirty="0">
                <a:ea typeface="宋体" pitchFamily="2" charset="-122"/>
              </a:rPr>
              <a:t>是消費者用於生產 </a:t>
            </a:r>
            <a:r>
              <a:rPr lang="en-US" altLang="zh-TW" dirty="0">
                <a:ea typeface="宋体" pitchFamily="2" charset="-122"/>
              </a:rPr>
              <a:t>Z </a:t>
            </a:r>
            <a:r>
              <a:rPr lang="zh-TW" altLang="en-US" dirty="0">
                <a:ea typeface="宋体" pitchFamily="2" charset="-122"/>
              </a:rPr>
              <a:t>消費品所需的投入要素，</a:t>
            </a:r>
            <a:r>
              <a:rPr lang="en-US" altLang="zh-TW" dirty="0" err="1">
                <a:ea typeface="宋体" pitchFamily="2" charset="-122"/>
              </a:rPr>
              <a:t>Thi</a:t>
            </a:r>
            <a:r>
              <a:rPr lang="en-US" altLang="zh-TW" dirty="0">
                <a:ea typeface="宋体" pitchFamily="2" charset="-122"/>
              </a:rPr>
              <a:t> </a:t>
            </a:r>
            <a:r>
              <a:rPr lang="zh-TW" altLang="en-US" dirty="0">
                <a:ea typeface="宋体" pitchFamily="2" charset="-122"/>
              </a:rPr>
              <a:t>則為消費者從事健康投資所花費的時間，</a:t>
            </a:r>
            <a:r>
              <a:rPr lang="en-US" altLang="zh-TW" dirty="0">
                <a:ea typeface="宋体" pitchFamily="2" charset="-122"/>
              </a:rPr>
              <a:t>Ti </a:t>
            </a:r>
            <a:r>
              <a:rPr lang="zh-TW" altLang="en-US" dirty="0">
                <a:ea typeface="宋体" pitchFamily="2" charset="-122"/>
              </a:rPr>
              <a:t>則為生產 </a:t>
            </a:r>
            <a:r>
              <a:rPr lang="en-US" altLang="zh-TW" dirty="0">
                <a:ea typeface="宋体" pitchFamily="2" charset="-122"/>
              </a:rPr>
              <a:t>Z </a:t>
            </a:r>
            <a:r>
              <a:rPr lang="zh-TW" altLang="en-US" dirty="0">
                <a:ea typeface="宋体" pitchFamily="2" charset="-122"/>
              </a:rPr>
              <a:t>消費品所需投入的時間要素，</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為人力資本存量（可視為教育程度），因此上式表示消費者從市場購買醫療服務，加上自己的時間，來投資（生產）健康，而人力資本存量（如教育程度）的改變則會影響消費者生產健康的效率；</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由於消費者投資（生產）健康所使用的要素有二：一是從市場上購買的物品（比如醫療服務），另一項則是自己的時間，而這兩項要素皆是有限資源，因此消費者在做投資決策時，面臨了兩種限制：</a:t>
            </a:r>
            <a:r>
              <a:rPr lang="en-US" altLang="zh-TW" dirty="0">
                <a:ea typeface="宋体" pitchFamily="2" charset="-122"/>
              </a:rPr>
              <a:t>(1) </a:t>
            </a:r>
            <a:r>
              <a:rPr lang="zh-TW" altLang="en-US" dirty="0">
                <a:ea typeface="宋体" pitchFamily="2" charset="-122"/>
              </a:rPr>
              <a:t>傳統消費者理論的收入約束式，</a:t>
            </a:r>
            <a:r>
              <a:rPr lang="en-US" altLang="zh-TW" dirty="0">
                <a:ea typeface="宋体" pitchFamily="2" charset="-122"/>
              </a:rPr>
              <a:t>(2) </a:t>
            </a:r>
            <a:r>
              <a:rPr lang="zh-TW" altLang="en-US" dirty="0">
                <a:ea typeface="宋体" pitchFamily="2" charset="-122"/>
              </a:rPr>
              <a:t>時間約束式，這兩個約束式可以表示如下：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 ( 1 + r )i ] = ∑ [ </a:t>
            </a:r>
            <a:r>
              <a:rPr lang="en-US" altLang="zh-TW" dirty="0" err="1">
                <a:ea typeface="宋体" pitchFamily="2" charset="-122"/>
              </a:rPr>
              <a:t>Wi·Twi</a:t>
            </a:r>
            <a:r>
              <a:rPr lang="en-US" altLang="zh-TW" dirty="0">
                <a:ea typeface="宋体" pitchFamily="2" charset="-122"/>
              </a:rPr>
              <a:t> / ( 1 + r )i ] + A0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Twi</a:t>
            </a:r>
            <a:r>
              <a:rPr lang="en-US" altLang="zh-TW" dirty="0">
                <a:ea typeface="宋体" pitchFamily="2" charset="-122"/>
              </a:rPr>
              <a:t> + </a:t>
            </a:r>
            <a:r>
              <a:rPr lang="en-US" altLang="zh-TW" dirty="0" err="1">
                <a:ea typeface="宋体" pitchFamily="2" charset="-122"/>
              </a:rPr>
              <a:t>Tli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Ti = Ω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Pi </a:t>
            </a:r>
            <a:r>
              <a:rPr lang="zh-TW" altLang="en-US" dirty="0">
                <a:ea typeface="宋体" pitchFamily="2" charset="-122"/>
              </a:rPr>
              <a:t>與 </a:t>
            </a:r>
            <a:r>
              <a:rPr lang="en-US" altLang="zh-TW" dirty="0">
                <a:ea typeface="宋体" pitchFamily="2" charset="-122"/>
              </a:rPr>
              <a:t>Vi </a:t>
            </a:r>
            <a:r>
              <a:rPr lang="zh-TW" altLang="en-US" dirty="0">
                <a:ea typeface="宋体" pitchFamily="2" charset="-122"/>
              </a:rPr>
              <a:t>分別表示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與 </a:t>
            </a:r>
            <a:r>
              <a:rPr lang="en-US" altLang="zh-TW" dirty="0">
                <a:ea typeface="宋体" pitchFamily="2" charset="-122"/>
              </a:rPr>
              <a:t>Xi </a:t>
            </a:r>
            <a:r>
              <a:rPr lang="zh-TW" altLang="en-US" dirty="0">
                <a:ea typeface="宋体" pitchFamily="2" charset="-122"/>
              </a:rPr>
              <a:t>的市場價格，</a:t>
            </a:r>
            <a:r>
              <a:rPr lang="en-US" altLang="zh-TW" dirty="0">
                <a:ea typeface="宋体" pitchFamily="2" charset="-122"/>
              </a:rPr>
              <a:t>r </a:t>
            </a:r>
            <a:r>
              <a:rPr lang="zh-TW" altLang="en-US" dirty="0">
                <a:ea typeface="宋体" pitchFamily="2" charset="-122"/>
              </a:rPr>
              <a:t>為利率，</a:t>
            </a:r>
            <a:r>
              <a:rPr lang="en-US" altLang="zh-TW" dirty="0">
                <a:ea typeface="宋体" pitchFamily="2" charset="-122"/>
              </a:rPr>
              <a:t>Wi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期工作時的工資率（外生決定），</a:t>
            </a:r>
            <a:r>
              <a:rPr lang="en-US" altLang="zh-TW" dirty="0" err="1">
                <a:ea typeface="宋体" pitchFamily="2" charset="-122"/>
              </a:rPr>
              <a:t>Twi</a:t>
            </a:r>
            <a:r>
              <a:rPr lang="en-US" altLang="zh-TW" dirty="0">
                <a:ea typeface="宋体" pitchFamily="2" charset="-122"/>
              </a:rPr>
              <a:t>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期用於工作的時間，</a:t>
            </a:r>
            <a:r>
              <a:rPr lang="en-US" altLang="zh-TW" dirty="0">
                <a:ea typeface="宋体" pitchFamily="2" charset="-122"/>
              </a:rPr>
              <a:t>A0 </a:t>
            </a:r>
            <a:r>
              <a:rPr lang="zh-TW" altLang="en-US" dirty="0">
                <a:ea typeface="宋体" pitchFamily="2" charset="-122"/>
              </a:rPr>
              <a:t>則代表折現後的非薪資收入，</a:t>
            </a:r>
            <a:r>
              <a:rPr lang="en-US" altLang="zh-TW" dirty="0" err="1">
                <a:ea typeface="宋体" pitchFamily="2" charset="-122"/>
              </a:rPr>
              <a:t>Tli</a:t>
            </a:r>
            <a:r>
              <a:rPr lang="en-US" altLang="zh-TW" dirty="0">
                <a:ea typeface="宋体" pitchFamily="2" charset="-122"/>
              </a:rPr>
              <a:t> </a:t>
            </a:r>
            <a:r>
              <a:rPr lang="zh-TW" altLang="en-US" dirty="0">
                <a:ea typeface="宋体" pitchFamily="2" charset="-122"/>
              </a:rPr>
              <a:t>為消費者因為生病以致無法從事市場或非市場活動的時間損失，</a:t>
            </a:r>
            <a:r>
              <a:rPr lang="en-US" altLang="zh-TW" dirty="0">
                <a:ea typeface="宋体" pitchFamily="2" charset="-122"/>
              </a:rPr>
              <a:t>Ω </a:t>
            </a:r>
            <a:r>
              <a:rPr lang="zh-TW" altLang="en-US" dirty="0">
                <a:ea typeface="宋体" pitchFamily="2" charset="-122"/>
              </a:rPr>
              <a:t>則為消費者每期的日數（如果一期等於一年，則 </a:t>
            </a:r>
            <a:r>
              <a:rPr lang="en-US" altLang="zh-TW" dirty="0">
                <a:ea typeface="宋体" pitchFamily="2" charset="-122"/>
              </a:rPr>
              <a:t>Ω </a:t>
            </a:r>
            <a:r>
              <a:rPr lang="zh-TW" altLang="en-US" dirty="0">
                <a:ea typeface="宋体" pitchFamily="2" charset="-122"/>
              </a:rPr>
              <a:t>等於</a:t>
            </a:r>
            <a:r>
              <a:rPr lang="en-US" altLang="zh-TW" dirty="0">
                <a:ea typeface="宋体" pitchFamily="2" charset="-122"/>
              </a:rPr>
              <a:t>365</a:t>
            </a:r>
            <a:r>
              <a:rPr lang="zh-TW" altLang="en-US" dirty="0">
                <a:ea typeface="宋体" pitchFamily="2" charset="-122"/>
              </a:rPr>
              <a:t>天）；</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將時間約束式代入收入約束式移項整理可得：∑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 </a:t>
            </a:r>
            <a:r>
              <a:rPr lang="en-US" altLang="zh-TW" dirty="0" err="1">
                <a:ea typeface="宋体" pitchFamily="2" charset="-122"/>
              </a:rPr>
              <a:t>Wi·Tli</a:t>
            </a:r>
            <a:r>
              <a:rPr lang="en-US" altLang="zh-TW" dirty="0">
                <a:ea typeface="宋体" pitchFamily="2" charset="-122"/>
              </a:rPr>
              <a:t> ) / ( 1 + r )i ] = ∑ [ </a:t>
            </a:r>
            <a:r>
              <a:rPr lang="en-US" altLang="zh-TW" dirty="0" err="1">
                <a:ea typeface="宋体" pitchFamily="2" charset="-122"/>
              </a:rPr>
              <a:t>Wi·Ω</a:t>
            </a:r>
            <a:r>
              <a:rPr lang="en-US" altLang="zh-TW" dirty="0">
                <a:ea typeface="宋体" pitchFamily="2" charset="-122"/>
              </a:rPr>
              <a:t> / ( 1 + r )i ] + A0 = R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如令 </a:t>
            </a:r>
            <a:r>
              <a:rPr lang="en-US" altLang="zh-TW" dirty="0" err="1">
                <a:ea typeface="宋体" pitchFamily="2" charset="-122"/>
              </a:rPr>
              <a:t>Ci</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，表示用於投資健康的總成本，其中 </a:t>
            </a:r>
            <a:r>
              <a:rPr lang="en-US" altLang="zh-TW" dirty="0" err="1">
                <a:ea typeface="宋体" pitchFamily="2" charset="-122"/>
              </a:rPr>
              <a:t>Pi·Mi</a:t>
            </a:r>
            <a:r>
              <a:rPr lang="en-US" altLang="zh-TW" dirty="0">
                <a:ea typeface="宋体" pitchFamily="2" charset="-122"/>
              </a:rPr>
              <a:t> </a:t>
            </a:r>
            <a:r>
              <a:rPr lang="zh-TW" altLang="en-US" dirty="0">
                <a:ea typeface="宋体" pitchFamily="2" charset="-122"/>
              </a:rPr>
              <a:t>為購買醫療服務的貨幣成本，</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為時間成本，同理令 </a:t>
            </a:r>
            <a:r>
              <a:rPr lang="en-US" altLang="zh-TW" dirty="0" err="1">
                <a:ea typeface="宋体" pitchFamily="2" charset="-122"/>
              </a:rPr>
              <a:t>Cli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，表示消費者生產 </a:t>
            </a:r>
            <a:r>
              <a:rPr lang="en-US" altLang="zh-TW" dirty="0">
                <a:ea typeface="宋体" pitchFamily="2" charset="-122"/>
              </a:rPr>
              <a:t>Z </a:t>
            </a:r>
            <a:r>
              <a:rPr lang="zh-TW" altLang="en-US" dirty="0">
                <a:ea typeface="宋体" pitchFamily="2" charset="-122"/>
              </a:rPr>
              <a:t>消費品的總成本，其中 </a:t>
            </a:r>
            <a:r>
              <a:rPr lang="en-US" altLang="zh-TW" dirty="0" err="1">
                <a:ea typeface="宋体" pitchFamily="2" charset="-122"/>
              </a:rPr>
              <a:t>Vi·Xi</a:t>
            </a:r>
            <a:r>
              <a:rPr lang="en-US" altLang="zh-TW" dirty="0">
                <a:ea typeface="宋体" pitchFamily="2" charset="-122"/>
              </a:rPr>
              <a:t> </a:t>
            </a:r>
            <a:r>
              <a:rPr lang="zh-TW" altLang="en-US" dirty="0">
                <a:ea typeface="宋体" pitchFamily="2" charset="-122"/>
              </a:rPr>
              <a:t>為購買市場要素的貨幣成本，</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為時間成本，家庭生產函數模型</a:t>
            </a:r>
            <a:r>
              <a:rPr lang="en-US" altLang="zh-TW" dirty="0">
                <a:ea typeface="宋体" pitchFamily="2" charset="-122"/>
              </a:rPr>
              <a:t>(Becker 1965)</a:t>
            </a:r>
            <a:r>
              <a:rPr lang="zh-TW" altLang="en-US" dirty="0">
                <a:ea typeface="宋体" pitchFamily="2" charset="-122"/>
              </a:rPr>
              <a:t>中，將 </a:t>
            </a:r>
            <a:r>
              <a:rPr lang="en-US" altLang="zh-TW" dirty="0" err="1">
                <a:ea typeface="宋体" pitchFamily="2" charset="-122"/>
              </a:rPr>
              <a:t>Wi·Ω</a:t>
            </a:r>
            <a:r>
              <a:rPr lang="en-US" altLang="zh-TW" dirty="0">
                <a:ea typeface="宋体" pitchFamily="2" charset="-122"/>
              </a:rPr>
              <a:t> </a:t>
            </a:r>
            <a:r>
              <a:rPr lang="zh-TW" altLang="en-US" dirty="0">
                <a:ea typeface="宋体" pitchFamily="2" charset="-122"/>
              </a:rPr>
              <a:t>稱為全所得</a:t>
            </a:r>
            <a:r>
              <a:rPr lang="en-US" altLang="zh-TW" dirty="0">
                <a:ea typeface="宋体" pitchFamily="2" charset="-122"/>
              </a:rPr>
              <a:t>(full income)</a:t>
            </a:r>
            <a:r>
              <a:rPr lang="zh-TW" altLang="en-US" dirty="0">
                <a:ea typeface="宋体" pitchFamily="2" charset="-122"/>
              </a:rPr>
              <a:t>，也就是消費者將所有時間皆用於工作上所可能獲取的最大薪資所得，此代表一種時間的機會成本觀念，上述各期全所得的折現值加上非薪資所得，即為消費者的全財富</a:t>
            </a:r>
            <a:r>
              <a:rPr lang="en-US" altLang="zh-TW" dirty="0">
                <a:ea typeface="宋体" pitchFamily="2" charset="-122"/>
              </a:rPr>
              <a:t>(full wealth)</a:t>
            </a:r>
            <a:r>
              <a:rPr lang="zh-TW" altLang="en-US" dirty="0">
                <a:ea typeface="宋体" pitchFamily="2" charset="-122"/>
              </a:rPr>
              <a:t>，這些財富一部分將用在市場上購買各種物品，一部份用在非市場的生產時間（投資健康與生產 </a:t>
            </a:r>
            <a:r>
              <a:rPr lang="en-US" altLang="zh-TW" dirty="0">
                <a:ea typeface="宋体" pitchFamily="2" charset="-122"/>
              </a:rPr>
              <a:t>Z </a:t>
            </a:r>
            <a:r>
              <a:rPr lang="zh-TW" altLang="en-US" dirty="0">
                <a:ea typeface="宋体" pitchFamily="2" charset="-122"/>
              </a:rPr>
              <a:t>消費品），另外一部分則因生病而損失掉；</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Gi</a:t>
            </a:r>
            <a:r>
              <a:rPr lang="en-US" altLang="zh-CN" dirty="0">
                <a:ea typeface="宋体" pitchFamily="2" charset="-122"/>
              </a:rPr>
              <a:t> = ∂hi / ∂Hi </a:t>
            </a:r>
            <a:r>
              <a:rPr lang="zh-CN" altLang="en-US" dirty="0">
                <a:ea typeface="宋体" pitchFamily="2" charset="-122"/>
              </a:rPr>
              <a:t>表示健康資本存量生產「健康日數（健康時間）」的邊際生產力，令 </a:t>
            </a:r>
            <a:r>
              <a:rPr lang="en-US" altLang="zh-CN" dirty="0" err="1">
                <a:ea typeface="宋体" pitchFamily="2" charset="-122"/>
              </a:rPr>
              <a:t>Ci</a:t>
            </a:r>
            <a:r>
              <a:rPr lang="en-US" altLang="zh-CN" dirty="0">
                <a:ea typeface="宋体" pitchFamily="2" charset="-122"/>
              </a:rPr>
              <a:t> = </a:t>
            </a:r>
            <a:r>
              <a:rPr lang="en-US" altLang="zh-CN" dirty="0" err="1">
                <a:ea typeface="宋体" pitchFamily="2" charset="-122"/>
              </a:rPr>
              <a:t>Pi·Mi</a:t>
            </a:r>
            <a:r>
              <a:rPr lang="en-US" altLang="zh-CN" dirty="0">
                <a:ea typeface="宋体" pitchFamily="2" charset="-122"/>
              </a:rPr>
              <a:t> + </a:t>
            </a:r>
            <a:r>
              <a:rPr lang="en-US" altLang="zh-CN" dirty="0" err="1">
                <a:ea typeface="宋体" pitchFamily="2" charset="-122"/>
              </a:rPr>
              <a:t>Wi·Thi</a:t>
            </a:r>
            <a:r>
              <a:rPr lang="en-US" altLang="zh-CN" dirty="0">
                <a:ea typeface="宋体" pitchFamily="2" charset="-122"/>
              </a:rPr>
              <a:t> </a:t>
            </a:r>
            <a:r>
              <a:rPr lang="zh-CN" altLang="en-US" dirty="0">
                <a:ea typeface="宋体" pitchFamily="2" charset="-122"/>
              </a:rPr>
              <a:t>表示用於投資健康的總成本，令 </a:t>
            </a:r>
            <a:r>
              <a:rPr lang="el-GR" altLang="zh-CN" dirty="0">
                <a:ea typeface="宋体" pitchFamily="2" charset="-122"/>
              </a:rPr>
              <a:t>π</a:t>
            </a:r>
            <a:r>
              <a:rPr lang="en-US" altLang="zh-CN" dirty="0">
                <a:ea typeface="宋体" pitchFamily="2" charset="-122"/>
              </a:rPr>
              <a:t>i = </a:t>
            </a:r>
            <a:r>
              <a:rPr lang="en-US" altLang="zh-CN" dirty="0" err="1">
                <a:ea typeface="宋体" pitchFamily="2" charset="-122"/>
              </a:rPr>
              <a:t>dCi</a:t>
            </a:r>
            <a:r>
              <a:rPr lang="en-US" altLang="zh-CN" dirty="0">
                <a:ea typeface="宋体" pitchFamily="2" charset="-122"/>
              </a:rPr>
              <a:t> / </a:t>
            </a:r>
            <a:r>
              <a:rPr lang="en-US" altLang="zh-CN" dirty="0" err="1">
                <a:ea typeface="宋体" pitchFamily="2" charset="-122"/>
              </a:rPr>
              <a:t>dIi</a:t>
            </a:r>
            <a:r>
              <a:rPr lang="en-US" altLang="zh-CN" dirty="0">
                <a:ea typeface="宋体" pitchFamily="2" charset="-122"/>
              </a:rPr>
              <a:t> </a:t>
            </a:r>
            <a:r>
              <a:rPr lang="zh-CN" altLang="en-US" dirty="0">
                <a:ea typeface="宋体" pitchFamily="2" charset="-122"/>
              </a:rPr>
              <a:t>表示第 </a:t>
            </a:r>
            <a:r>
              <a:rPr lang="en-US" altLang="zh-CN" dirty="0">
                <a:ea typeface="宋体" pitchFamily="2" charset="-122"/>
              </a:rPr>
              <a:t>i </a:t>
            </a:r>
            <a:r>
              <a:rPr lang="zh-CN" altLang="en-US" dirty="0">
                <a:ea typeface="宋体" pitchFamily="2" charset="-122"/>
              </a:rPr>
              <a:t>期毛投資的邊際成本，令 </a:t>
            </a:r>
            <a:r>
              <a:rPr lang="el-GR" altLang="zh-CN" dirty="0">
                <a:ea typeface="宋体" pitchFamily="2" charset="-122"/>
              </a:rPr>
              <a:t>γ</a:t>
            </a:r>
            <a:r>
              <a:rPr lang="en-US" altLang="zh-CN" dirty="0">
                <a:ea typeface="宋体" pitchFamily="2" charset="-122"/>
              </a:rPr>
              <a:t>i = </a:t>
            </a:r>
            <a:r>
              <a:rPr lang="en-US" altLang="zh-CN" dirty="0" err="1">
                <a:ea typeface="宋体" pitchFamily="2" charset="-122"/>
              </a:rPr>
              <a:t>Wi·Gi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l-GR" altLang="zh-CN" dirty="0">
                <a:ea typeface="宋体" pitchFamily="2" charset="-122"/>
              </a:rPr>
              <a:t>γ</a:t>
            </a:r>
            <a:r>
              <a:rPr lang="en-US" altLang="zh-CN" dirty="0">
                <a:ea typeface="宋体" pitchFamily="2" charset="-122"/>
              </a:rPr>
              <a:t>i </a:t>
            </a:r>
            <a:r>
              <a:rPr lang="zh-CN" altLang="en-US" dirty="0">
                <a:ea typeface="宋体" pitchFamily="2" charset="-122"/>
              </a:rPr>
              <a:t>可解釋為健康時間的貨幣價值</a:t>
            </a:r>
            <a:r>
              <a:rPr lang="en-US" altLang="zh-CN" dirty="0">
                <a:ea typeface="宋体" pitchFamily="2" charset="-122"/>
              </a:rPr>
              <a:t>(Wi)</a:t>
            </a:r>
            <a:r>
              <a:rPr lang="zh-CN" altLang="en-US" dirty="0">
                <a:ea typeface="宋体" pitchFamily="2" charset="-122"/>
              </a:rPr>
              <a:t>乘上新增每一單位健康資本所能增加的健康時間</a:t>
            </a:r>
            <a:r>
              <a:rPr lang="en-US" altLang="zh-CN" dirty="0">
                <a:ea typeface="宋体" pitchFamily="2" charset="-122"/>
              </a:rPr>
              <a:t>(</a:t>
            </a:r>
            <a:r>
              <a:rPr lang="en-US" altLang="zh-CN" dirty="0" err="1">
                <a:ea typeface="宋体" pitchFamily="2" charset="-122"/>
              </a:rPr>
              <a:t>Gi</a:t>
            </a:r>
            <a:r>
              <a:rPr lang="en-US" altLang="zh-CN" dirty="0">
                <a:ea typeface="宋体" pitchFamily="2" charset="-122"/>
              </a:rPr>
              <a:t>)</a:t>
            </a:r>
            <a:r>
              <a:rPr lang="zh-CN" altLang="en-US" dirty="0">
                <a:ea typeface="宋体" pitchFamily="2" charset="-122"/>
              </a:rPr>
              <a:t>，除以投資健康的邊際成本</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，其經濟學意義為健康投資的邊際（貨幣）報酬率，或稱為健康資本的邊際效率</a:t>
            </a:r>
            <a:r>
              <a:rPr lang="en-US" altLang="zh-CN" dirty="0">
                <a:ea typeface="宋体" pitchFamily="2" charset="-122"/>
              </a:rPr>
              <a:t>(marginal efficiency of health capital, MEC)</a:t>
            </a:r>
            <a:r>
              <a:rPr lang="zh-CN"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Uhi</a:t>
            </a:r>
            <a:r>
              <a:rPr lang="en-US" altLang="zh-CN" dirty="0">
                <a:ea typeface="宋体" pitchFamily="2" charset="-122"/>
              </a:rPr>
              <a:t> = ∂</a:t>
            </a:r>
            <a:r>
              <a:rPr lang="en-US" altLang="zh-CN" dirty="0" err="1">
                <a:ea typeface="宋体" pitchFamily="2" charset="-122"/>
              </a:rPr>
              <a:t>Ui</a:t>
            </a:r>
            <a:r>
              <a:rPr lang="en-US" altLang="zh-CN" dirty="0">
                <a:ea typeface="宋体" pitchFamily="2" charset="-122"/>
              </a:rPr>
              <a:t> / ∂hi </a:t>
            </a:r>
            <a:r>
              <a:rPr lang="zh-CN" altLang="en-US" dirty="0">
                <a:ea typeface="宋体" pitchFamily="2" charset="-122"/>
              </a:rPr>
              <a:t>表示健康時間</a:t>
            </a:r>
            <a:r>
              <a:rPr lang="en-US" altLang="zh-CN" dirty="0">
                <a:ea typeface="宋体" pitchFamily="2" charset="-122"/>
              </a:rPr>
              <a:t>(healthy days)</a:t>
            </a:r>
            <a:r>
              <a:rPr lang="zh-CN" altLang="en-US" dirty="0">
                <a:ea typeface="宋体" pitchFamily="2" charset="-122"/>
              </a:rPr>
              <a:t>的邊際效用，用 </a:t>
            </a:r>
            <a:r>
              <a:rPr lang="el-GR" altLang="zh-CN" dirty="0">
                <a:ea typeface="宋体" pitchFamily="2" charset="-122"/>
              </a:rPr>
              <a:t>λ </a:t>
            </a:r>
            <a:r>
              <a:rPr lang="zh-CN" altLang="en-US" dirty="0">
                <a:ea typeface="宋体" pitchFamily="2" charset="-122"/>
              </a:rPr>
              <a:t>代表財富的邊際效用</a:t>
            </a:r>
            <a:r>
              <a:rPr lang="en-US" altLang="zh-CN" dirty="0">
                <a:ea typeface="宋体" pitchFamily="2" charset="-122"/>
              </a:rPr>
              <a:t>(marginal utility of wealth)</a:t>
            </a:r>
            <a:r>
              <a:rPr lang="zh-CN" altLang="en-US" dirty="0">
                <a:ea typeface="宋体" pitchFamily="2" charset="-122"/>
              </a:rPr>
              <a:t>，則 </a:t>
            </a:r>
            <a:r>
              <a:rPr lang="en-US" altLang="zh-CN" dirty="0">
                <a:ea typeface="宋体" pitchFamily="2" charset="-122"/>
              </a:rPr>
              <a:t>Uh / </a:t>
            </a:r>
            <a:r>
              <a:rPr lang="el-GR" altLang="zh-CN" dirty="0">
                <a:ea typeface="宋体" pitchFamily="2" charset="-122"/>
              </a:rPr>
              <a:t>λ </a:t>
            </a:r>
            <a:r>
              <a:rPr lang="zh-CN" altLang="en-US" dirty="0">
                <a:ea typeface="宋体" pitchFamily="2" charset="-122"/>
              </a:rPr>
              <a:t>表示增加一單位健康時間所增加效用的「等值貨幣</a:t>
            </a:r>
            <a:r>
              <a:rPr lang="en-US" altLang="zh-CN" dirty="0">
                <a:ea typeface="宋体" pitchFamily="2" charset="-122"/>
              </a:rPr>
              <a:t>(monetary equivalent)</a:t>
            </a:r>
            <a:r>
              <a:rPr lang="zh-CN" altLang="en-US" dirty="0">
                <a:ea typeface="宋体" pitchFamily="2" charset="-122"/>
              </a:rPr>
              <a:t>」，令 </a:t>
            </a:r>
            <a:r>
              <a:rPr lang="en-US" altLang="zh-CN" dirty="0" err="1">
                <a:ea typeface="宋体" pitchFamily="2" charset="-122"/>
              </a:rPr>
              <a:t>ai</a:t>
            </a:r>
            <a:r>
              <a:rPr lang="en-US" altLang="zh-CN" dirty="0">
                <a:ea typeface="宋体" pitchFamily="2" charset="-122"/>
              </a:rPr>
              <a:t> =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可解釋為新增每一單位健康資本所能增加的健康時間乘上新增健康時間的邊際效用，除以投資健康的邊際成本乘上財富的邊際效用，健康需求模型將其稱為消費者的「精神報酬率</a:t>
            </a:r>
            <a:r>
              <a:rPr lang="en-US" altLang="zh-CN" dirty="0">
                <a:ea typeface="宋体" pitchFamily="2" charset="-122"/>
              </a:rPr>
              <a:t>(the psychic rate of return)</a:t>
            </a:r>
            <a:r>
              <a:rPr lang="zh-CN" altLang="en-US" dirty="0">
                <a:ea typeface="宋体" pitchFamily="2" charset="-122"/>
              </a:rPr>
              <a:t>」，其中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式等號右邊的連乘分子</a:t>
            </a:r>
            <a:r>
              <a:rPr lang="en-US" altLang="zh-CN" dirty="0">
                <a:ea typeface="宋体" pitchFamily="2" charset="-122"/>
              </a:rPr>
              <a:t>(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a:t>
            </a:r>
            <a:r>
              <a:rPr lang="zh-CN" altLang="en-US" dirty="0">
                <a:ea typeface="宋体" pitchFamily="2" charset="-122"/>
              </a:rPr>
              <a:t>表示健康投資在效用面所獲得的報酬，分母</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表示健康投資在效用面上所付出的成本；</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a:t>
            </a:r>
            <a:r>
              <a:rPr lang="zh-TW" altLang="en-US" dirty="0">
                <a:ea typeface="宋体" pitchFamily="2" charset="-122"/>
              </a:rPr>
              <a:t>、消費者最適健康資本存量的決定圖，</a:t>
            </a:r>
            <a:r>
              <a:rPr lang="en-US" altLang="zh-TW" dirty="0">
                <a:ea typeface="宋体" pitchFamily="2" charset="-122"/>
              </a:rPr>
              <a:t>81</a:t>
            </a:r>
            <a:r>
              <a:rPr lang="zh-TW" altLang="en-US" dirty="0">
                <a:ea typeface="宋体" pitchFamily="2" charset="-122"/>
              </a:rPr>
              <a:t>頁</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a:t>
            </a:r>
            <a:r>
              <a:rPr lang="zh-TW" altLang="en-US" dirty="0">
                <a:ea typeface="宋体" pitchFamily="2" charset="-122"/>
              </a:rPr>
              <a:t>、健康資本存量（投入）與健康時間流量（產出）的關係圖  </a:t>
            </a:r>
            <a:r>
              <a:rPr lang="en-US" altLang="zh-TW" dirty="0">
                <a:ea typeface="宋体" pitchFamily="2" charset="-122"/>
              </a:rPr>
              <a:t>81</a:t>
            </a:r>
            <a:r>
              <a:rPr lang="zh-TW" altLang="en-US" dirty="0">
                <a:ea typeface="宋体" pitchFamily="2" charset="-122"/>
              </a:rPr>
              <a:t>頁</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a:t>
            </a:r>
            <a:r>
              <a:rPr lang="zh-TW" altLang="en-US" dirty="0">
                <a:ea typeface="宋体" pitchFamily="2" charset="-122"/>
              </a:rPr>
              <a:t>、醫療保險制度對消費者醫療服務需求曲線的影響圖  </a:t>
            </a:r>
            <a:r>
              <a:rPr lang="en-US" altLang="zh-TW" dirty="0">
                <a:ea typeface="宋体" pitchFamily="2" charset="-122"/>
              </a:rPr>
              <a:t>88</a:t>
            </a:r>
            <a:r>
              <a:rPr lang="zh-TW" altLang="en-US" dirty="0">
                <a:ea typeface="宋体" pitchFamily="2" charset="-122"/>
              </a:rPr>
              <a:t>頁</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H0 </a:t>
            </a:r>
            <a:r>
              <a:rPr lang="zh-TW" altLang="en-US" dirty="0">
                <a:ea typeface="宋体" pitchFamily="2" charset="-122"/>
              </a:rPr>
              <a:t>表示消費者出生時的健康存量，</a:t>
            </a:r>
            <a:r>
              <a:rPr lang="en-US" altLang="zh-TW" dirty="0">
                <a:ea typeface="宋体" pitchFamily="2" charset="-122"/>
              </a:rPr>
              <a:t>Hi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期的健康存量，</a:t>
            </a:r>
            <a:r>
              <a:rPr lang="en-US" altLang="zh-TW" dirty="0" err="1">
                <a:ea typeface="宋体" pitchFamily="2" charset="-122"/>
              </a:rPr>
              <a:t>φi</a:t>
            </a:r>
            <a:r>
              <a:rPr lang="en-US" altLang="zh-TW" dirty="0">
                <a:ea typeface="宋体" pitchFamily="2" charset="-122"/>
              </a:rPr>
              <a:t> </a:t>
            </a:r>
            <a:r>
              <a:rPr lang="zh-TW" altLang="en-US" dirty="0">
                <a:ea typeface="宋体" pitchFamily="2" charset="-122"/>
              </a:rPr>
              <a:t>為每一單位健康存量所產生的健康日數</a:t>
            </a:r>
            <a:r>
              <a:rPr lang="en-US" altLang="zh-TW" dirty="0">
                <a:ea typeface="宋体" pitchFamily="2" charset="-122"/>
              </a:rPr>
              <a:t>(number of healthy)</a:t>
            </a:r>
            <a:r>
              <a:rPr lang="zh-TW" altLang="en-US" dirty="0">
                <a:ea typeface="宋体" pitchFamily="2" charset="-122"/>
              </a:rPr>
              <a:t>，</a:t>
            </a:r>
            <a:r>
              <a:rPr lang="en-US" altLang="zh-TW" dirty="0">
                <a:ea typeface="宋体" pitchFamily="2" charset="-122"/>
              </a:rPr>
              <a:t>hi = </a:t>
            </a:r>
            <a:r>
              <a:rPr lang="en-US" altLang="zh-TW" dirty="0" err="1">
                <a:ea typeface="宋体" pitchFamily="2" charset="-122"/>
              </a:rPr>
              <a:t>φi·Hi</a:t>
            </a:r>
            <a:r>
              <a:rPr lang="en-US" altLang="zh-TW" dirty="0">
                <a:ea typeface="宋体" pitchFamily="2" charset="-122"/>
              </a:rPr>
              <a:t> </a:t>
            </a:r>
            <a:r>
              <a:rPr lang="zh-TW" altLang="en-US" dirty="0">
                <a:ea typeface="宋体" pitchFamily="2" charset="-122"/>
              </a:rPr>
              <a:t>則表示消費者在第 </a:t>
            </a:r>
            <a:r>
              <a:rPr lang="en-US" altLang="zh-TW" dirty="0">
                <a:ea typeface="宋体" pitchFamily="2" charset="-122"/>
              </a:rPr>
              <a:t>i </a:t>
            </a:r>
            <a:r>
              <a:rPr lang="zh-TW" altLang="en-US" dirty="0">
                <a:ea typeface="宋体" pitchFamily="2" charset="-122"/>
              </a:rPr>
              <a:t>期所可消費的總健康日數，</a:t>
            </a:r>
            <a:r>
              <a:rPr lang="en-US" altLang="zh-TW" dirty="0" err="1">
                <a:ea typeface="宋体" pitchFamily="2" charset="-122"/>
              </a:rPr>
              <a:t>Zi</a:t>
            </a:r>
            <a:r>
              <a:rPr lang="en-US" altLang="zh-TW" dirty="0">
                <a:ea typeface="宋体" pitchFamily="2" charset="-122"/>
              </a:rPr>
              <a:t> </a:t>
            </a:r>
            <a:r>
              <a:rPr lang="zh-TW" altLang="en-US" dirty="0">
                <a:ea typeface="宋体" pitchFamily="2" charset="-122"/>
              </a:rPr>
              <a:t>為第 </a:t>
            </a:r>
            <a:r>
              <a:rPr lang="en-US" altLang="zh-TW" dirty="0">
                <a:ea typeface="宋体" pitchFamily="2" charset="-122"/>
              </a:rPr>
              <a:t>i </a:t>
            </a:r>
            <a:r>
              <a:rPr lang="zh-TW" altLang="en-US" dirty="0">
                <a:ea typeface="宋体" pitchFamily="2" charset="-122"/>
              </a:rPr>
              <a:t>期所消費的其它消費品，</a:t>
            </a:r>
            <a:r>
              <a:rPr lang="en-US" altLang="zh-TW" dirty="0">
                <a:ea typeface="宋体" pitchFamily="2" charset="-122"/>
              </a:rPr>
              <a:t>n </a:t>
            </a:r>
            <a:r>
              <a:rPr lang="zh-TW" altLang="en-US" dirty="0">
                <a:ea typeface="宋体" pitchFamily="2" charset="-122"/>
              </a:rPr>
              <a:t>則代表生命的年數，在健康需求模型中當 </a:t>
            </a:r>
            <a:r>
              <a:rPr lang="en-US" altLang="zh-TW" dirty="0">
                <a:ea typeface="宋体" pitchFamily="2" charset="-122"/>
              </a:rPr>
              <a:t>Hi = </a:t>
            </a:r>
            <a:r>
              <a:rPr lang="en-US" altLang="zh-TW" dirty="0" err="1">
                <a:ea typeface="宋体" pitchFamily="2" charset="-122"/>
              </a:rPr>
              <a:t>Hmin</a:t>
            </a:r>
            <a:r>
              <a:rPr lang="en-US" altLang="zh-TW" dirty="0">
                <a:ea typeface="宋体" pitchFamily="2" charset="-122"/>
              </a:rPr>
              <a:t> </a:t>
            </a:r>
            <a:r>
              <a:rPr lang="zh-TW" altLang="en-US" dirty="0">
                <a:ea typeface="宋体" pitchFamily="2" charset="-122"/>
              </a:rPr>
              <a:t>時死亡將降臨，因此 </a:t>
            </a:r>
            <a:r>
              <a:rPr lang="en-US" altLang="zh-TW" dirty="0">
                <a:ea typeface="宋体" pitchFamily="2" charset="-122"/>
              </a:rPr>
              <a:t>n </a:t>
            </a:r>
            <a:r>
              <a:rPr lang="zh-TW" altLang="en-US" dirty="0">
                <a:ea typeface="宋体" pitchFamily="2" charset="-122"/>
              </a:rPr>
              <a:t>是一個消費者可以選擇的變量，經濟學上稱為內生變量</a:t>
            </a:r>
            <a:r>
              <a:rPr lang="en-US" altLang="zh-TW" dirty="0">
                <a:ea typeface="宋体" pitchFamily="2" charset="-122"/>
              </a:rPr>
              <a:t>(endogenous variable)</a:t>
            </a:r>
            <a:r>
              <a:rPr lang="zh-TW" altLang="en-US" dirty="0">
                <a:ea typeface="宋体" pitchFamily="2" charset="-122"/>
              </a:rPr>
              <a:t>，其大小取決於消費者在限制條件之下，追求最大效用時所決定的 </a:t>
            </a:r>
            <a:r>
              <a:rPr lang="en-US" altLang="zh-TW" dirty="0">
                <a:ea typeface="宋体" pitchFamily="2" charset="-122"/>
              </a:rPr>
              <a:t>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根據定義，健康資本存量的淨投資等於毛投資減掉折舊：</a:t>
            </a:r>
            <a:r>
              <a:rPr lang="en-US" altLang="zh-TW" dirty="0">
                <a:ea typeface="宋体" pitchFamily="2" charset="-122"/>
              </a:rPr>
              <a:t>Hi + 1 - Hi = Ii - </a:t>
            </a:r>
            <a:r>
              <a:rPr lang="en-US" altLang="zh-TW" dirty="0" err="1">
                <a:ea typeface="宋体" pitchFamily="2" charset="-122"/>
              </a:rPr>
              <a:t>δi·Hi</a:t>
            </a:r>
            <a:r>
              <a:rPr lang="en-US" altLang="zh-TW" dirty="0">
                <a:ea typeface="宋体" pitchFamily="2" charset="-122"/>
              </a:rPr>
              <a:t> </a:t>
            </a:r>
            <a:r>
              <a:rPr lang="zh-TW" altLang="en-US" dirty="0">
                <a:ea typeface="宋体" pitchFamily="2" charset="-122"/>
              </a:rPr>
              <a:t>，式中 </a:t>
            </a:r>
            <a:r>
              <a:rPr lang="en-US" altLang="zh-TW" dirty="0">
                <a:ea typeface="宋体" pitchFamily="2" charset="-122"/>
              </a:rPr>
              <a:t>Ii </a:t>
            </a:r>
            <a:r>
              <a:rPr lang="zh-TW" altLang="en-US" dirty="0">
                <a:ea typeface="宋体" pitchFamily="2" charset="-122"/>
              </a:rPr>
              <a:t>代表第 </a:t>
            </a:r>
            <a:r>
              <a:rPr lang="en-US" altLang="zh-TW" dirty="0">
                <a:ea typeface="宋体" pitchFamily="2" charset="-122"/>
              </a:rPr>
              <a:t>i </a:t>
            </a:r>
            <a:r>
              <a:rPr lang="zh-TW" altLang="en-US" dirty="0">
                <a:ea typeface="宋体" pitchFamily="2" charset="-122"/>
              </a:rPr>
              <a:t>期的毛投資（是一種流量的概念），</a:t>
            </a:r>
            <a:r>
              <a:rPr lang="en-US" altLang="zh-TW" dirty="0" err="1">
                <a:ea typeface="宋体" pitchFamily="2" charset="-122"/>
              </a:rPr>
              <a:t>δi</a:t>
            </a:r>
            <a:r>
              <a:rPr lang="en-US" altLang="zh-TW" dirty="0">
                <a:ea typeface="宋体" pitchFamily="2" charset="-122"/>
              </a:rPr>
              <a:t> </a:t>
            </a:r>
            <a:r>
              <a:rPr lang="zh-TW" altLang="en-US" dirty="0">
                <a:ea typeface="宋体" pitchFamily="2" charset="-122"/>
              </a:rPr>
              <a:t>代表在第 </a:t>
            </a:r>
            <a:r>
              <a:rPr lang="en-US" altLang="zh-TW" dirty="0">
                <a:ea typeface="宋体" pitchFamily="2" charset="-122"/>
              </a:rPr>
              <a:t>i </a:t>
            </a:r>
            <a:r>
              <a:rPr lang="zh-TW" altLang="en-US" dirty="0">
                <a:ea typeface="宋体" pitchFamily="2" charset="-122"/>
              </a:rPr>
              <a:t>期健康資本的折舊率，健康需求模型假設折舊率是外生決定（外在因素所決定，不是消費者個人可以選擇），但可能隨著消費者的年齡而變動，將上式移項整理可得：</a:t>
            </a:r>
            <a:r>
              <a:rPr lang="en-US" altLang="zh-TW" dirty="0">
                <a:ea typeface="宋体" pitchFamily="2" charset="-122"/>
              </a:rPr>
              <a:t>Hi + 1 = Ii + ( 1 - </a:t>
            </a:r>
            <a:r>
              <a:rPr lang="en-US" altLang="zh-TW" dirty="0" err="1">
                <a:ea typeface="宋体" pitchFamily="2" charset="-122"/>
              </a:rPr>
              <a:t>δi</a:t>
            </a:r>
            <a:r>
              <a:rPr lang="en-US" altLang="zh-TW" dirty="0">
                <a:ea typeface="宋体" pitchFamily="2" charset="-122"/>
              </a:rPr>
              <a:t> ) · Hi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消費者生產（投資）健康與其他消費品的方式可以下列家庭生產函數表示：</a:t>
            </a:r>
            <a:r>
              <a:rPr lang="en-US" altLang="zh-TW" dirty="0">
                <a:ea typeface="宋体" pitchFamily="2" charset="-122"/>
              </a:rPr>
              <a:t>Ii = Ii ( </a:t>
            </a:r>
            <a:r>
              <a:rPr lang="en-US" altLang="zh-TW" dirty="0" err="1">
                <a:ea typeface="宋体" pitchFamily="2" charset="-122"/>
              </a:rPr>
              <a:t>Mi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a:t>
            </a:r>
            <a:r>
              <a:rPr lang="en-US" altLang="zh-TW" dirty="0" err="1">
                <a:ea typeface="宋体" pitchFamily="2" charset="-122"/>
              </a:rPr>
              <a:t>Zi</a:t>
            </a:r>
            <a:r>
              <a:rPr lang="en-US" altLang="zh-TW" dirty="0">
                <a:ea typeface="宋体" pitchFamily="2" charset="-122"/>
              </a:rPr>
              <a:t> = </a:t>
            </a:r>
            <a:r>
              <a:rPr lang="en-US" altLang="zh-TW" dirty="0" err="1">
                <a:ea typeface="宋体" pitchFamily="2" charset="-122"/>
              </a:rPr>
              <a:t>Zi</a:t>
            </a:r>
            <a:r>
              <a:rPr lang="en-US" altLang="zh-TW" dirty="0">
                <a:ea typeface="宋体" pitchFamily="2" charset="-122"/>
              </a:rPr>
              <a:t> ( Xi , Ti ; </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，式中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代表消費者從市場購買的醫療服務，即用於生產健康所需的投入要素，</a:t>
            </a:r>
            <a:r>
              <a:rPr lang="en-US" altLang="zh-TW" dirty="0">
                <a:ea typeface="宋体" pitchFamily="2" charset="-122"/>
              </a:rPr>
              <a:t>Xi </a:t>
            </a:r>
            <a:r>
              <a:rPr lang="zh-TW" altLang="en-US" dirty="0">
                <a:ea typeface="宋体" pitchFamily="2" charset="-122"/>
              </a:rPr>
              <a:t>是消費者用於生產 </a:t>
            </a:r>
            <a:r>
              <a:rPr lang="en-US" altLang="zh-TW" dirty="0">
                <a:ea typeface="宋体" pitchFamily="2" charset="-122"/>
              </a:rPr>
              <a:t>Z </a:t>
            </a:r>
            <a:r>
              <a:rPr lang="zh-TW" altLang="en-US" dirty="0">
                <a:ea typeface="宋体" pitchFamily="2" charset="-122"/>
              </a:rPr>
              <a:t>消費品所需的投入要素，</a:t>
            </a:r>
            <a:r>
              <a:rPr lang="en-US" altLang="zh-TW" dirty="0" err="1">
                <a:ea typeface="宋体" pitchFamily="2" charset="-122"/>
              </a:rPr>
              <a:t>Thi</a:t>
            </a:r>
            <a:r>
              <a:rPr lang="en-US" altLang="zh-TW" dirty="0">
                <a:ea typeface="宋体" pitchFamily="2" charset="-122"/>
              </a:rPr>
              <a:t> </a:t>
            </a:r>
            <a:r>
              <a:rPr lang="zh-TW" altLang="en-US" dirty="0">
                <a:ea typeface="宋体" pitchFamily="2" charset="-122"/>
              </a:rPr>
              <a:t>則為消費者從事健康投資所花費的時間，</a:t>
            </a:r>
            <a:r>
              <a:rPr lang="en-US" altLang="zh-TW" dirty="0">
                <a:ea typeface="宋体" pitchFamily="2" charset="-122"/>
              </a:rPr>
              <a:t>Ti </a:t>
            </a:r>
            <a:r>
              <a:rPr lang="zh-TW" altLang="en-US" dirty="0">
                <a:ea typeface="宋体" pitchFamily="2" charset="-122"/>
              </a:rPr>
              <a:t>則為生產 </a:t>
            </a:r>
            <a:r>
              <a:rPr lang="en-US" altLang="zh-TW" dirty="0">
                <a:ea typeface="宋体" pitchFamily="2" charset="-122"/>
              </a:rPr>
              <a:t>Z </a:t>
            </a:r>
            <a:r>
              <a:rPr lang="zh-TW" altLang="en-US" dirty="0">
                <a:ea typeface="宋体" pitchFamily="2" charset="-122"/>
              </a:rPr>
              <a:t>消費品所需投入的時間要素，</a:t>
            </a:r>
            <a:r>
              <a:rPr lang="en-US" altLang="zh-TW" dirty="0" err="1">
                <a:ea typeface="宋体" pitchFamily="2" charset="-122"/>
              </a:rPr>
              <a:t>Ei</a:t>
            </a:r>
            <a:r>
              <a:rPr lang="en-US" altLang="zh-TW" dirty="0">
                <a:ea typeface="宋体" pitchFamily="2" charset="-122"/>
              </a:rPr>
              <a:t> </a:t>
            </a:r>
            <a:r>
              <a:rPr lang="zh-TW" altLang="en-US" dirty="0">
                <a:ea typeface="宋体" pitchFamily="2" charset="-122"/>
              </a:rPr>
              <a:t>為人力資本存量（可視為教育程度），因此上式表示消費者從市場購買醫療服務，加上自己的時間，來投資（生產）健康，而人力資本存量（如教育程度）的改變則會影響消費者生產健康的效率；</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由於消費者投資（生產）健康所使用的要素有二：一是從市場上購買的物品（比如醫療服務），另一項則是自己的時間，而這兩項要素皆是有限資源，因此消費者在做投資決策時，面臨了兩種限制：</a:t>
            </a:r>
            <a:r>
              <a:rPr lang="en-US" altLang="zh-TW" dirty="0">
                <a:ea typeface="宋体" pitchFamily="2" charset="-122"/>
              </a:rPr>
              <a:t>(1) </a:t>
            </a:r>
            <a:r>
              <a:rPr lang="zh-TW" altLang="en-US" dirty="0">
                <a:ea typeface="宋体" pitchFamily="2" charset="-122"/>
              </a:rPr>
              <a:t>傳統消費者理論的收入約束式，</a:t>
            </a:r>
            <a:r>
              <a:rPr lang="en-US" altLang="zh-TW" dirty="0">
                <a:ea typeface="宋体" pitchFamily="2" charset="-122"/>
              </a:rPr>
              <a:t>(2) </a:t>
            </a:r>
            <a:r>
              <a:rPr lang="zh-TW" altLang="en-US" dirty="0">
                <a:ea typeface="宋体" pitchFamily="2" charset="-122"/>
              </a:rPr>
              <a:t>時間約束式，這兩個約束式可以表示如下：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 ( 1 + r )i ] = ∑ [ </a:t>
            </a:r>
            <a:r>
              <a:rPr lang="en-US" altLang="zh-TW" dirty="0" err="1">
                <a:ea typeface="宋体" pitchFamily="2" charset="-122"/>
              </a:rPr>
              <a:t>Wi·Twi</a:t>
            </a:r>
            <a:r>
              <a:rPr lang="en-US" altLang="zh-TW" dirty="0">
                <a:ea typeface="宋体" pitchFamily="2" charset="-122"/>
              </a:rPr>
              <a:t> / ( 1 + r )i ] + A0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宋体" pitchFamily="2" charset="-122"/>
              </a:rPr>
              <a:t>Twi</a:t>
            </a:r>
            <a:r>
              <a:rPr lang="en-US" altLang="zh-TW" dirty="0">
                <a:ea typeface="宋体" pitchFamily="2" charset="-122"/>
              </a:rPr>
              <a:t> + </a:t>
            </a:r>
            <a:r>
              <a:rPr lang="en-US" altLang="zh-TW" dirty="0" err="1">
                <a:ea typeface="宋体" pitchFamily="2" charset="-122"/>
              </a:rPr>
              <a:t>Tli</a:t>
            </a:r>
            <a:r>
              <a:rPr lang="en-US" altLang="zh-TW" dirty="0">
                <a:ea typeface="宋体" pitchFamily="2" charset="-122"/>
              </a:rPr>
              <a:t> + </a:t>
            </a:r>
            <a:r>
              <a:rPr lang="en-US" altLang="zh-TW" dirty="0" err="1">
                <a:ea typeface="宋体" pitchFamily="2" charset="-122"/>
              </a:rPr>
              <a:t>Thi</a:t>
            </a:r>
            <a:r>
              <a:rPr lang="en-US" altLang="zh-TW" dirty="0">
                <a:ea typeface="宋体" pitchFamily="2" charset="-122"/>
              </a:rPr>
              <a:t> + Ti = Ω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a:t>
            </a:r>
            <a:r>
              <a:rPr lang="en-US" altLang="zh-TW" dirty="0">
                <a:ea typeface="宋体" pitchFamily="2" charset="-122"/>
              </a:rPr>
              <a:t>Pi </a:t>
            </a:r>
            <a:r>
              <a:rPr lang="zh-TW" altLang="en-US" dirty="0">
                <a:ea typeface="宋体" pitchFamily="2" charset="-122"/>
              </a:rPr>
              <a:t>與 </a:t>
            </a:r>
            <a:r>
              <a:rPr lang="en-US" altLang="zh-TW" dirty="0">
                <a:ea typeface="宋体" pitchFamily="2" charset="-122"/>
              </a:rPr>
              <a:t>Vi </a:t>
            </a:r>
            <a:r>
              <a:rPr lang="zh-TW" altLang="en-US" dirty="0">
                <a:ea typeface="宋体" pitchFamily="2" charset="-122"/>
              </a:rPr>
              <a:t>分別表示 </a:t>
            </a:r>
            <a:r>
              <a:rPr lang="en-US" altLang="zh-TW" dirty="0" err="1">
                <a:ea typeface="宋体" pitchFamily="2" charset="-122"/>
              </a:rPr>
              <a:t>Mi</a:t>
            </a:r>
            <a:r>
              <a:rPr lang="en-US" altLang="zh-TW" dirty="0">
                <a:ea typeface="宋体" pitchFamily="2" charset="-122"/>
              </a:rPr>
              <a:t> </a:t>
            </a:r>
            <a:r>
              <a:rPr lang="zh-TW" altLang="en-US" dirty="0">
                <a:ea typeface="宋体" pitchFamily="2" charset="-122"/>
              </a:rPr>
              <a:t>與 </a:t>
            </a:r>
            <a:r>
              <a:rPr lang="en-US" altLang="zh-TW" dirty="0">
                <a:ea typeface="宋体" pitchFamily="2" charset="-122"/>
              </a:rPr>
              <a:t>Xi </a:t>
            </a:r>
            <a:r>
              <a:rPr lang="zh-TW" altLang="en-US" dirty="0">
                <a:ea typeface="宋体" pitchFamily="2" charset="-122"/>
              </a:rPr>
              <a:t>的市場價格，</a:t>
            </a:r>
            <a:r>
              <a:rPr lang="en-US" altLang="zh-TW" dirty="0">
                <a:ea typeface="宋体" pitchFamily="2" charset="-122"/>
              </a:rPr>
              <a:t>r </a:t>
            </a:r>
            <a:r>
              <a:rPr lang="zh-TW" altLang="en-US" dirty="0">
                <a:ea typeface="宋体" pitchFamily="2" charset="-122"/>
              </a:rPr>
              <a:t>為利率，</a:t>
            </a:r>
            <a:r>
              <a:rPr lang="en-US" altLang="zh-TW" dirty="0">
                <a:ea typeface="宋体" pitchFamily="2" charset="-122"/>
              </a:rPr>
              <a:t>Wi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期工作時的工資率（外生決定），</a:t>
            </a:r>
            <a:r>
              <a:rPr lang="en-US" altLang="zh-TW" dirty="0" err="1">
                <a:ea typeface="宋体" pitchFamily="2" charset="-122"/>
              </a:rPr>
              <a:t>Twi</a:t>
            </a:r>
            <a:r>
              <a:rPr lang="en-US" altLang="zh-TW" dirty="0">
                <a:ea typeface="宋体" pitchFamily="2" charset="-122"/>
              </a:rPr>
              <a:t> </a:t>
            </a:r>
            <a:r>
              <a:rPr lang="zh-TW" altLang="en-US" dirty="0">
                <a:ea typeface="宋体" pitchFamily="2" charset="-122"/>
              </a:rPr>
              <a:t>是消費者在第 </a:t>
            </a:r>
            <a:r>
              <a:rPr lang="en-US" altLang="zh-TW" dirty="0">
                <a:ea typeface="宋体" pitchFamily="2" charset="-122"/>
              </a:rPr>
              <a:t>i </a:t>
            </a:r>
            <a:r>
              <a:rPr lang="zh-TW" altLang="en-US" dirty="0">
                <a:ea typeface="宋体" pitchFamily="2" charset="-122"/>
              </a:rPr>
              <a:t>期用於工作的時間，</a:t>
            </a:r>
            <a:r>
              <a:rPr lang="en-US" altLang="zh-TW" dirty="0">
                <a:ea typeface="宋体" pitchFamily="2" charset="-122"/>
              </a:rPr>
              <a:t>A0 </a:t>
            </a:r>
            <a:r>
              <a:rPr lang="zh-TW" altLang="en-US" dirty="0">
                <a:ea typeface="宋体" pitchFamily="2" charset="-122"/>
              </a:rPr>
              <a:t>則代表折現後的非薪資收入，</a:t>
            </a:r>
            <a:r>
              <a:rPr lang="en-US" altLang="zh-TW" dirty="0" err="1">
                <a:ea typeface="宋体" pitchFamily="2" charset="-122"/>
              </a:rPr>
              <a:t>Tli</a:t>
            </a:r>
            <a:r>
              <a:rPr lang="en-US" altLang="zh-TW" dirty="0">
                <a:ea typeface="宋体" pitchFamily="2" charset="-122"/>
              </a:rPr>
              <a:t> </a:t>
            </a:r>
            <a:r>
              <a:rPr lang="zh-TW" altLang="en-US" dirty="0">
                <a:ea typeface="宋体" pitchFamily="2" charset="-122"/>
              </a:rPr>
              <a:t>為消費者因為生病以致無法從事市場或非市場活動的時間損失，</a:t>
            </a:r>
            <a:r>
              <a:rPr lang="en-US" altLang="zh-TW" dirty="0">
                <a:ea typeface="宋体" pitchFamily="2" charset="-122"/>
              </a:rPr>
              <a:t>Ω </a:t>
            </a:r>
            <a:r>
              <a:rPr lang="zh-TW" altLang="en-US" dirty="0">
                <a:ea typeface="宋体" pitchFamily="2" charset="-122"/>
              </a:rPr>
              <a:t>則為消費者每期的日數（如果一期等於一年，則 </a:t>
            </a:r>
            <a:r>
              <a:rPr lang="en-US" altLang="zh-TW" dirty="0">
                <a:ea typeface="宋体" pitchFamily="2" charset="-122"/>
              </a:rPr>
              <a:t>Ω </a:t>
            </a:r>
            <a:r>
              <a:rPr lang="zh-TW" altLang="en-US" dirty="0">
                <a:ea typeface="宋体" pitchFamily="2" charset="-122"/>
              </a:rPr>
              <a:t>等於</a:t>
            </a:r>
            <a:r>
              <a:rPr lang="en-US" altLang="zh-TW" dirty="0">
                <a:ea typeface="宋体" pitchFamily="2" charset="-122"/>
              </a:rPr>
              <a:t>365</a:t>
            </a:r>
            <a:r>
              <a:rPr lang="zh-TW" altLang="en-US" dirty="0">
                <a:ea typeface="宋体" pitchFamily="2" charset="-122"/>
              </a:rPr>
              <a:t>天）；</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將時間約束式代入收入約束式移項整理可得：∑ </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 </a:t>
            </a:r>
            <a:r>
              <a:rPr lang="en-US" altLang="zh-TW" dirty="0" err="1">
                <a:ea typeface="宋体" pitchFamily="2" charset="-122"/>
              </a:rPr>
              <a:t>Wi·Tli</a:t>
            </a:r>
            <a:r>
              <a:rPr lang="en-US" altLang="zh-TW" dirty="0">
                <a:ea typeface="宋体" pitchFamily="2" charset="-122"/>
              </a:rPr>
              <a:t> ) / ( 1 + r )i ] = ∑ [ </a:t>
            </a:r>
            <a:r>
              <a:rPr lang="en-US" altLang="zh-TW" dirty="0" err="1">
                <a:ea typeface="宋体" pitchFamily="2" charset="-122"/>
              </a:rPr>
              <a:t>Wi·Ω</a:t>
            </a:r>
            <a:r>
              <a:rPr lang="en-US" altLang="zh-TW" dirty="0">
                <a:ea typeface="宋体" pitchFamily="2" charset="-122"/>
              </a:rPr>
              <a:t> / ( 1 + r )i ] + A0 = R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如令 </a:t>
            </a:r>
            <a:r>
              <a:rPr lang="en-US" altLang="zh-TW" dirty="0" err="1">
                <a:ea typeface="宋体" pitchFamily="2" charset="-122"/>
              </a:rPr>
              <a:t>Ci</a:t>
            </a:r>
            <a:r>
              <a:rPr lang="en-US" altLang="zh-TW" dirty="0">
                <a:ea typeface="宋体" pitchFamily="2" charset="-122"/>
              </a:rPr>
              <a:t> = </a:t>
            </a:r>
            <a:r>
              <a:rPr lang="en-US" altLang="zh-TW" dirty="0" err="1">
                <a:ea typeface="宋体" pitchFamily="2" charset="-122"/>
              </a:rPr>
              <a:t>Pi·Mi</a:t>
            </a:r>
            <a:r>
              <a:rPr lang="en-US" altLang="zh-TW" dirty="0">
                <a:ea typeface="宋体" pitchFamily="2" charset="-122"/>
              </a:rPr>
              <a:t> + </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，表示用於投資健康的總成本，其中 </a:t>
            </a:r>
            <a:r>
              <a:rPr lang="en-US" altLang="zh-TW" dirty="0" err="1">
                <a:ea typeface="宋体" pitchFamily="2" charset="-122"/>
              </a:rPr>
              <a:t>Pi·Mi</a:t>
            </a:r>
            <a:r>
              <a:rPr lang="en-US" altLang="zh-TW" dirty="0">
                <a:ea typeface="宋体" pitchFamily="2" charset="-122"/>
              </a:rPr>
              <a:t> </a:t>
            </a:r>
            <a:r>
              <a:rPr lang="zh-TW" altLang="en-US" dirty="0">
                <a:ea typeface="宋体" pitchFamily="2" charset="-122"/>
              </a:rPr>
              <a:t>為購買醫療服務的貨幣成本，</a:t>
            </a:r>
            <a:r>
              <a:rPr lang="en-US" altLang="zh-TW" dirty="0" err="1">
                <a:ea typeface="宋体" pitchFamily="2" charset="-122"/>
              </a:rPr>
              <a:t>Wi·Thi</a:t>
            </a:r>
            <a:r>
              <a:rPr lang="en-US" altLang="zh-TW" dirty="0">
                <a:ea typeface="宋体" pitchFamily="2" charset="-122"/>
              </a:rPr>
              <a:t> </a:t>
            </a:r>
            <a:r>
              <a:rPr lang="zh-TW" altLang="en-US" dirty="0">
                <a:ea typeface="宋体" pitchFamily="2" charset="-122"/>
              </a:rPr>
              <a:t>為時間成本，同理令 </a:t>
            </a:r>
            <a:r>
              <a:rPr lang="en-US" altLang="zh-TW" dirty="0" err="1">
                <a:ea typeface="宋体" pitchFamily="2" charset="-122"/>
              </a:rPr>
              <a:t>Cli</a:t>
            </a:r>
            <a:r>
              <a:rPr lang="en-US" altLang="zh-TW" dirty="0">
                <a:ea typeface="宋体" pitchFamily="2" charset="-122"/>
              </a:rPr>
              <a:t> = </a:t>
            </a:r>
            <a:r>
              <a:rPr lang="en-US" altLang="zh-TW" dirty="0" err="1">
                <a:ea typeface="宋体" pitchFamily="2" charset="-122"/>
              </a:rPr>
              <a:t>Vi·Xi</a:t>
            </a:r>
            <a:r>
              <a:rPr lang="en-US" altLang="zh-TW" dirty="0">
                <a:ea typeface="宋体" pitchFamily="2" charset="-122"/>
              </a:rPr>
              <a:t> + </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，表示消費者生產 </a:t>
            </a:r>
            <a:r>
              <a:rPr lang="en-US" altLang="zh-TW" dirty="0">
                <a:ea typeface="宋体" pitchFamily="2" charset="-122"/>
              </a:rPr>
              <a:t>Z </a:t>
            </a:r>
            <a:r>
              <a:rPr lang="zh-TW" altLang="en-US" dirty="0">
                <a:ea typeface="宋体" pitchFamily="2" charset="-122"/>
              </a:rPr>
              <a:t>消費品的總成本，其中 </a:t>
            </a:r>
            <a:r>
              <a:rPr lang="en-US" altLang="zh-TW" dirty="0" err="1">
                <a:ea typeface="宋体" pitchFamily="2" charset="-122"/>
              </a:rPr>
              <a:t>Vi·Xi</a:t>
            </a:r>
            <a:r>
              <a:rPr lang="en-US" altLang="zh-TW" dirty="0">
                <a:ea typeface="宋体" pitchFamily="2" charset="-122"/>
              </a:rPr>
              <a:t> </a:t>
            </a:r>
            <a:r>
              <a:rPr lang="zh-TW" altLang="en-US" dirty="0">
                <a:ea typeface="宋体" pitchFamily="2" charset="-122"/>
              </a:rPr>
              <a:t>為購買市場要素的貨幣成本，</a:t>
            </a:r>
            <a:r>
              <a:rPr lang="en-US" altLang="zh-TW" dirty="0" err="1">
                <a:ea typeface="宋体" pitchFamily="2" charset="-122"/>
              </a:rPr>
              <a:t>Wi·Ti</a:t>
            </a:r>
            <a:r>
              <a:rPr lang="en-US" altLang="zh-TW" dirty="0">
                <a:ea typeface="宋体" pitchFamily="2" charset="-122"/>
              </a:rPr>
              <a:t> </a:t>
            </a:r>
            <a:r>
              <a:rPr lang="zh-TW" altLang="en-US" dirty="0">
                <a:ea typeface="宋体" pitchFamily="2" charset="-122"/>
              </a:rPr>
              <a:t>為時間成本，家庭生產函數模型</a:t>
            </a:r>
            <a:r>
              <a:rPr lang="en-US" altLang="zh-TW" dirty="0">
                <a:ea typeface="宋体" pitchFamily="2" charset="-122"/>
              </a:rPr>
              <a:t>(Becker 1965)</a:t>
            </a:r>
            <a:r>
              <a:rPr lang="zh-TW" altLang="en-US" dirty="0">
                <a:ea typeface="宋体" pitchFamily="2" charset="-122"/>
              </a:rPr>
              <a:t>中，將 </a:t>
            </a:r>
            <a:r>
              <a:rPr lang="en-US" altLang="zh-TW" dirty="0" err="1">
                <a:ea typeface="宋体" pitchFamily="2" charset="-122"/>
              </a:rPr>
              <a:t>Wi·Ω</a:t>
            </a:r>
            <a:r>
              <a:rPr lang="en-US" altLang="zh-TW" dirty="0">
                <a:ea typeface="宋体" pitchFamily="2" charset="-122"/>
              </a:rPr>
              <a:t> </a:t>
            </a:r>
            <a:r>
              <a:rPr lang="zh-TW" altLang="en-US" dirty="0">
                <a:ea typeface="宋体" pitchFamily="2" charset="-122"/>
              </a:rPr>
              <a:t>稱為全所得</a:t>
            </a:r>
            <a:r>
              <a:rPr lang="en-US" altLang="zh-TW" dirty="0">
                <a:ea typeface="宋体" pitchFamily="2" charset="-122"/>
              </a:rPr>
              <a:t>(full income)</a:t>
            </a:r>
            <a:r>
              <a:rPr lang="zh-TW" altLang="en-US" dirty="0">
                <a:ea typeface="宋体" pitchFamily="2" charset="-122"/>
              </a:rPr>
              <a:t>，也就是消費者將所有時間皆用於工作上所可能獲取的最大薪資所得，此代表一種時間的機會成本觀念，上述各期全所得的折現值加上非薪資所得，即為消費者的全財富</a:t>
            </a:r>
            <a:r>
              <a:rPr lang="en-US" altLang="zh-TW" dirty="0">
                <a:ea typeface="宋体" pitchFamily="2" charset="-122"/>
              </a:rPr>
              <a:t>(full wealth)</a:t>
            </a:r>
            <a:r>
              <a:rPr lang="zh-TW" altLang="en-US" dirty="0">
                <a:ea typeface="宋体" pitchFamily="2" charset="-122"/>
              </a:rPr>
              <a:t>，這些財富一部分將用在市場上購買各種物品，一部份用在非市場的生產時間（投資健康與生產 </a:t>
            </a:r>
            <a:r>
              <a:rPr lang="en-US" altLang="zh-TW" dirty="0">
                <a:ea typeface="宋体" pitchFamily="2" charset="-122"/>
              </a:rPr>
              <a:t>Z </a:t>
            </a:r>
            <a:r>
              <a:rPr lang="zh-TW" altLang="en-US" dirty="0">
                <a:ea typeface="宋体" pitchFamily="2" charset="-122"/>
              </a:rPr>
              <a:t>消費品），另外一部分則因生病而損失掉；</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Gi</a:t>
            </a:r>
            <a:r>
              <a:rPr lang="en-US" altLang="zh-CN" dirty="0">
                <a:ea typeface="宋体" pitchFamily="2" charset="-122"/>
              </a:rPr>
              <a:t> = ∂hi / ∂Hi </a:t>
            </a:r>
            <a:r>
              <a:rPr lang="zh-CN" altLang="en-US" dirty="0">
                <a:ea typeface="宋体" pitchFamily="2" charset="-122"/>
              </a:rPr>
              <a:t>表示健康資本存量生產「健康日數（健康時間）」的邊際生產力，令 </a:t>
            </a:r>
            <a:r>
              <a:rPr lang="en-US" altLang="zh-CN" dirty="0" err="1">
                <a:ea typeface="宋体" pitchFamily="2" charset="-122"/>
              </a:rPr>
              <a:t>Ci</a:t>
            </a:r>
            <a:r>
              <a:rPr lang="en-US" altLang="zh-CN" dirty="0">
                <a:ea typeface="宋体" pitchFamily="2" charset="-122"/>
              </a:rPr>
              <a:t> = </a:t>
            </a:r>
            <a:r>
              <a:rPr lang="en-US" altLang="zh-CN" dirty="0" err="1">
                <a:ea typeface="宋体" pitchFamily="2" charset="-122"/>
              </a:rPr>
              <a:t>Pi·Mi</a:t>
            </a:r>
            <a:r>
              <a:rPr lang="en-US" altLang="zh-CN" dirty="0">
                <a:ea typeface="宋体" pitchFamily="2" charset="-122"/>
              </a:rPr>
              <a:t> + </a:t>
            </a:r>
            <a:r>
              <a:rPr lang="en-US" altLang="zh-CN" dirty="0" err="1">
                <a:ea typeface="宋体" pitchFamily="2" charset="-122"/>
              </a:rPr>
              <a:t>Wi·Thi</a:t>
            </a:r>
            <a:r>
              <a:rPr lang="en-US" altLang="zh-CN" dirty="0">
                <a:ea typeface="宋体" pitchFamily="2" charset="-122"/>
              </a:rPr>
              <a:t> </a:t>
            </a:r>
            <a:r>
              <a:rPr lang="zh-CN" altLang="en-US" dirty="0">
                <a:ea typeface="宋体" pitchFamily="2" charset="-122"/>
              </a:rPr>
              <a:t>表示用於投資健康的總成本，令 </a:t>
            </a:r>
            <a:r>
              <a:rPr lang="el-GR" altLang="zh-CN" dirty="0">
                <a:ea typeface="宋体" pitchFamily="2" charset="-122"/>
              </a:rPr>
              <a:t>π</a:t>
            </a:r>
            <a:r>
              <a:rPr lang="en-US" altLang="zh-CN" dirty="0">
                <a:ea typeface="宋体" pitchFamily="2" charset="-122"/>
              </a:rPr>
              <a:t>i = </a:t>
            </a:r>
            <a:r>
              <a:rPr lang="en-US" altLang="zh-CN" dirty="0" err="1">
                <a:ea typeface="宋体" pitchFamily="2" charset="-122"/>
              </a:rPr>
              <a:t>dCi</a:t>
            </a:r>
            <a:r>
              <a:rPr lang="en-US" altLang="zh-CN" dirty="0">
                <a:ea typeface="宋体" pitchFamily="2" charset="-122"/>
              </a:rPr>
              <a:t> / </a:t>
            </a:r>
            <a:r>
              <a:rPr lang="en-US" altLang="zh-CN" dirty="0" err="1">
                <a:ea typeface="宋体" pitchFamily="2" charset="-122"/>
              </a:rPr>
              <a:t>dIi</a:t>
            </a:r>
            <a:r>
              <a:rPr lang="en-US" altLang="zh-CN" dirty="0">
                <a:ea typeface="宋体" pitchFamily="2" charset="-122"/>
              </a:rPr>
              <a:t> </a:t>
            </a:r>
            <a:r>
              <a:rPr lang="zh-CN" altLang="en-US" dirty="0">
                <a:ea typeface="宋体" pitchFamily="2" charset="-122"/>
              </a:rPr>
              <a:t>表示第 </a:t>
            </a:r>
            <a:r>
              <a:rPr lang="en-US" altLang="zh-CN" dirty="0">
                <a:ea typeface="宋体" pitchFamily="2" charset="-122"/>
              </a:rPr>
              <a:t>i </a:t>
            </a:r>
            <a:r>
              <a:rPr lang="zh-CN" altLang="en-US" dirty="0">
                <a:ea typeface="宋体" pitchFamily="2" charset="-122"/>
              </a:rPr>
              <a:t>期毛投資的邊際成本，令 </a:t>
            </a:r>
            <a:r>
              <a:rPr lang="el-GR" altLang="zh-CN" dirty="0">
                <a:ea typeface="宋体" pitchFamily="2" charset="-122"/>
              </a:rPr>
              <a:t>γ</a:t>
            </a:r>
            <a:r>
              <a:rPr lang="en-US" altLang="zh-CN" dirty="0">
                <a:ea typeface="宋体" pitchFamily="2" charset="-122"/>
              </a:rPr>
              <a:t>i = </a:t>
            </a:r>
            <a:r>
              <a:rPr lang="en-US" altLang="zh-CN" dirty="0" err="1">
                <a:ea typeface="宋体" pitchFamily="2" charset="-122"/>
              </a:rPr>
              <a:t>Wi·Gi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l-GR" altLang="zh-CN" dirty="0">
                <a:ea typeface="宋体" pitchFamily="2" charset="-122"/>
              </a:rPr>
              <a:t>γ</a:t>
            </a:r>
            <a:r>
              <a:rPr lang="en-US" altLang="zh-CN" dirty="0">
                <a:ea typeface="宋体" pitchFamily="2" charset="-122"/>
              </a:rPr>
              <a:t>i </a:t>
            </a:r>
            <a:r>
              <a:rPr lang="zh-CN" altLang="en-US" dirty="0">
                <a:ea typeface="宋体" pitchFamily="2" charset="-122"/>
              </a:rPr>
              <a:t>可解釋為健康時間的貨幣價值</a:t>
            </a:r>
            <a:r>
              <a:rPr lang="en-US" altLang="zh-CN" dirty="0">
                <a:ea typeface="宋体" pitchFamily="2" charset="-122"/>
              </a:rPr>
              <a:t>(Wi)</a:t>
            </a:r>
            <a:r>
              <a:rPr lang="zh-CN" altLang="en-US" dirty="0">
                <a:ea typeface="宋体" pitchFamily="2" charset="-122"/>
              </a:rPr>
              <a:t>乘上新增每一單位健康資本所能增加的健康時間</a:t>
            </a:r>
            <a:r>
              <a:rPr lang="en-US" altLang="zh-CN" dirty="0">
                <a:ea typeface="宋体" pitchFamily="2" charset="-122"/>
              </a:rPr>
              <a:t>(</a:t>
            </a:r>
            <a:r>
              <a:rPr lang="en-US" altLang="zh-CN" dirty="0" err="1">
                <a:ea typeface="宋体" pitchFamily="2" charset="-122"/>
              </a:rPr>
              <a:t>Gi</a:t>
            </a:r>
            <a:r>
              <a:rPr lang="en-US" altLang="zh-CN" dirty="0">
                <a:ea typeface="宋体" pitchFamily="2" charset="-122"/>
              </a:rPr>
              <a:t>)</a:t>
            </a:r>
            <a:r>
              <a:rPr lang="zh-CN" altLang="en-US" dirty="0">
                <a:ea typeface="宋体" pitchFamily="2" charset="-122"/>
              </a:rPr>
              <a:t>，除以投資健康的邊際成本</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，其經濟學意義為健康投資的邊際（貨幣）報酬率，或稱為健康資本的邊際效率</a:t>
            </a:r>
            <a:r>
              <a:rPr lang="en-US" altLang="zh-CN" dirty="0">
                <a:ea typeface="宋体" pitchFamily="2" charset="-122"/>
              </a:rPr>
              <a:t>(marginal efficiency of health capital, MEC)</a:t>
            </a:r>
            <a:r>
              <a:rPr lang="zh-CN"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如令 </a:t>
            </a:r>
            <a:r>
              <a:rPr lang="en-US" altLang="zh-CN" dirty="0" err="1">
                <a:ea typeface="宋体" pitchFamily="2" charset="-122"/>
              </a:rPr>
              <a:t>Uhi</a:t>
            </a:r>
            <a:r>
              <a:rPr lang="en-US" altLang="zh-CN" dirty="0">
                <a:ea typeface="宋体" pitchFamily="2" charset="-122"/>
              </a:rPr>
              <a:t> = ∂</a:t>
            </a:r>
            <a:r>
              <a:rPr lang="en-US" altLang="zh-CN" dirty="0" err="1">
                <a:ea typeface="宋体" pitchFamily="2" charset="-122"/>
              </a:rPr>
              <a:t>Ui</a:t>
            </a:r>
            <a:r>
              <a:rPr lang="en-US" altLang="zh-CN" dirty="0">
                <a:ea typeface="宋体" pitchFamily="2" charset="-122"/>
              </a:rPr>
              <a:t> / ∂hi </a:t>
            </a:r>
            <a:r>
              <a:rPr lang="zh-CN" altLang="en-US" dirty="0">
                <a:ea typeface="宋体" pitchFamily="2" charset="-122"/>
              </a:rPr>
              <a:t>表示健康時間</a:t>
            </a:r>
            <a:r>
              <a:rPr lang="en-US" altLang="zh-CN" dirty="0">
                <a:ea typeface="宋体" pitchFamily="2" charset="-122"/>
              </a:rPr>
              <a:t>(healthy days)</a:t>
            </a:r>
            <a:r>
              <a:rPr lang="zh-CN" altLang="en-US" dirty="0">
                <a:ea typeface="宋体" pitchFamily="2" charset="-122"/>
              </a:rPr>
              <a:t>的邊際效用，用 </a:t>
            </a:r>
            <a:r>
              <a:rPr lang="el-GR" altLang="zh-CN" dirty="0">
                <a:ea typeface="宋体" pitchFamily="2" charset="-122"/>
              </a:rPr>
              <a:t>λ </a:t>
            </a:r>
            <a:r>
              <a:rPr lang="zh-CN" altLang="en-US" dirty="0">
                <a:ea typeface="宋体" pitchFamily="2" charset="-122"/>
              </a:rPr>
              <a:t>代表財富的邊際效用</a:t>
            </a:r>
            <a:r>
              <a:rPr lang="en-US" altLang="zh-CN" dirty="0">
                <a:ea typeface="宋体" pitchFamily="2" charset="-122"/>
              </a:rPr>
              <a:t>(marginal utility of wealth)</a:t>
            </a:r>
            <a:r>
              <a:rPr lang="zh-CN" altLang="en-US" dirty="0">
                <a:ea typeface="宋体" pitchFamily="2" charset="-122"/>
              </a:rPr>
              <a:t>，則 </a:t>
            </a:r>
            <a:r>
              <a:rPr lang="en-US" altLang="zh-CN" dirty="0">
                <a:ea typeface="宋体" pitchFamily="2" charset="-122"/>
              </a:rPr>
              <a:t>Uh / </a:t>
            </a:r>
            <a:r>
              <a:rPr lang="el-GR" altLang="zh-CN" dirty="0">
                <a:ea typeface="宋体" pitchFamily="2" charset="-122"/>
              </a:rPr>
              <a:t>λ </a:t>
            </a:r>
            <a:r>
              <a:rPr lang="zh-CN" altLang="en-US" dirty="0">
                <a:ea typeface="宋体" pitchFamily="2" charset="-122"/>
              </a:rPr>
              <a:t>表示增加一單位健康時間所增加效用的「等值貨幣</a:t>
            </a:r>
            <a:r>
              <a:rPr lang="en-US" altLang="zh-CN" dirty="0">
                <a:ea typeface="宋体" pitchFamily="2" charset="-122"/>
              </a:rPr>
              <a:t>(monetary equivalent)</a:t>
            </a:r>
            <a:r>
              <a:rPr lang="zh-CN" altLang="en-US" dirty="0">
                <a:ea typeface="宋体" pitchFamily="2" charset="-122"/>
              </a:rPr>
              <a:t>」，令 </a:t>
            </a:r>
            <a:r>
              <a:rPr lang="en-US" altLang="zh-CN" dirty="0" err="1">
                <a:ea typeface="宋体" pitchFamily="2" charset="-122"/>
              </a:rPr>
              <a:t>ai</a:t>
            </a:r>
            <a:r>
              <a:rPr lang="en-US" altLang="zh-CN" dirty="0">
                <a:ea typeface="宋体" pitchFamily="2" charset="-122"/>
              </a:rPr>
              <a:t> =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 </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，則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可解釋為新增每一單位健康資本所能增加的健康時間乘上新增健康時間的邊際效用，除以投資健康的邊際成本乘上財富的邊際效用，健康需求模型將其稱為消費者的「精神報酬率</a:t>
            </a:r>
            <a:r>
              <a:rPr lang="en-US" altLang="zh-CN" dirty="0">
                <a:ea typeface="宋体" pitchFamily="2" charset="-122"/>
              </a:rPr>
              <a:t>(the psychic rate of return)</a:t>
            </a:r>
            <a:r>
              <a:rPr lang="zh-CN" altLang="en-US" dirty="0">
                <a:ea typeface="宋体" pitchFamily="2" charset="-122"/>
              </a:rPr>
              <a:t>」，其中 </a:t>
            </a:r>
            <a:r>
              <a:rPr lang="en-US" altLang="zh-CN" dirty="0" err="1">
                <a:ea typeface="宋体" pitchFamily="2" charset="-122"/>
              </a:rPr>
              <a:t>ai</a:t>
            </a:r>
            <a:r>
              <a:rPr lang="en-US" altLang="zh-CN" dirty="0">
                <a:ea typeface="宋体" pitchFamily="2" charset="-122"/>
              </a:rPr>
              <a:t> </a:t>
            </a:r>
            <a:r>
              <a:rPr lang="zh-CN" altLang="en-US" dirty="0">
                <a:ea typeface="宋体" pitchFamily="2" charset="-122"/>
              </a:rPr>
              <a:t>式等號右邊的連乘分子</a:t>
            </a:r>
            <a:r>
              <a:rPr lang="en-US" altLang="zh-CN" dirty="0">
                <a:ea typeface="宋体" pitchFamily="2" charset="-122"/>
              </a:rPr>
              <a:t>( </a:t>
            </a:r>
            <a:r>
              <a:rPr lang="en-US" altLang="zh-CN" dirty="0" err="1">
                <a:ea typeface="宋体" pitchFamily="2" charset="-122"/>
              </a:rPr>
              <a:t>Uhi</a:t>
            </a:r>
            <a:r>
              <a:rPr lang="en-US" altLang="zh-CN" dirty="0">
                <a:ea typeface="宋体" pitchFamily="2" charset="-122"/>
              </a:rPr>
              <a:t> / </a:t>
            </a:r>
            <a:r>
              <a:rPr lang="el-GR" altLang="zh-CN" dirty="0">
                <a:ea typeface="宋体" pitchFamily="2" charset="-122"/>
              </a:rPr>
              <a:t>λ · ( 1 - </a:t>
            </a:r>
            <a:r>
              <a:rPr lang="en-US" altLang="zh-CN" dirty="0">
                <a:ea typeface="宋体" pitchFamily="2" charset="-122"/>
              </a:rPr>
              <a:t>r )i · </a:t>
            </a:r>
            <a:r>
              <a:rPr lang="en-US" altLang="zh-CN" dirty="0" err="1">
                <a:ea typeface="宋体" pitchFamily="2" charset="-122"/>
              </a:rPr>
              <a:t>Gi</a:t>
            </a:r>
            <a:r>
              <a:rPr lang="en-US" altLang="zh-CN" dirty="0">
                <a:ea typeface="宋体" pitchFamily="2" charset="-122"/>
              </a:rPr>
              <a:t> )</a:t>
            </a:r>
            <a:r>
              <a:rPr lang="zh-CN" altLang="en-US" dirty="0">
                <a:ea typeface="宋体" pitchFamily="2" charset="-122"/>
              </a:rPr>
              <a:t>表示健康投資在效用面所獲得的報酬，分母</a:t>
            </a:r>
            <a:r>
              <a:rPr lang="en-US" altLang="zh-CN" dirty="0">
                <a:ea typeface="宋体" pitchFamily="2" charset="-122"/>
              </a:rPr>
              <a:t>(</a:t>
            </a:r>
            <a:r>
              <a:rPr lang="el-GR" altLang="zh-CN" dirty="0">
                <a:ea typeface="宋体" pitchFamily="2" charset="-122"/>
              </a:rPr>
              <a:t>π</a:t>
            </a:r>
            <a:r>
              <a:rPr lang="en-US" altLang="zh-CN" dirty="0">
                <a:ea typeface="宋体" pitchFamily="2" charset="-122"/>
              </a:rPr>
              <a:t>i - 1 )</a:t>
            </a:r>
            <a:r>
              <a:rPr lang="zh-CN" altLang="en-US" dirty="0">
                <a:ea typeface="宋体" pitchFamily="2" charset="-122"/>
              </a:rPr>
              <a:t>表示健康投資在效用面上所付出的成本；</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M </a:t>
            </a:r>
            <a:r>
              <a:rPr lang="en-US" altLang="zh-CN" dirty="0" err="1">
                <a:ea typeface="宋体" pitchFamily="2" charset="-122"/>
              </a:rPr>
              <a:t>Grossman.On</a:t>
            </a:r>
            <a:r>
              <a:rPr lang="en-US" altLang="zh-CN" dirty="0">
                <a:ea typeface="宋体" pitchFamily="2" charset="-122"/>
              </a:rPr>
              <a:t> the Concept of Health Capital and the Demand for </a:t>
            </a:r>
            <a:r>
              <a:rPr lang="en-US" altLang="zh-CN" dirty="0" err="1">
                <a:ea typeface="宋体" pitchFamily="2" charset="-122"/>
              </a:rPr>
              <a:t>Health.《Journal</a:t>
            </a:r>
            <a:r>
              <a:rPr lang="en-US" altLang="zh-CN" dirty="0">
                <a:ea typeface="宋体" pitchFamily="2" charset="-122"/>
              </a:rPr>
              <a:t> of Political Economy》, 1972, 80(2)</a:t>
            </a:r>
            <a:r>
              <a:rPr lang="zh-CN" altLang="en-US" dirty="0">
                <a:ea typeface="宋体" pitchFamily="2" charset="-122"/>
              </a:rPr>
              <a:t>：</a:t>
            </a:r>
            <a:r>
              <a:rPr lang="en-US" altLang="zh-CN" dirty="0">
                <a:ea typeface="宋体" pitchFamily="2" charset="-122"/>
              </a:rPr>
              <a:t>23-55</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Becker.Investment</a:t>
            </a:r>
            <a:r>
              <a:rPr lang="en-US" altLang="zh-CN" dirty="0">
                <a:ea typeface="宋体" pitchFamily="2" charset="-122"/>
              </a:rPr>
              <a:t> in Human Capital</a:t>
            </a:r>
            <a:r>
              <a:rPr lang="zh-CN" altLang="en-US" dirty="0">
                <a:ea typeface="宋体" pitchFamily="2" charset="-122"/>
              </a:rPr>
              <a:t>：</a:t>
            </a:r>
            <a:r>
              <a:rPr lang="en-US" altLang="zh-CN" dirty="0">
                <a:ea typeface="宋体" pitchFamily="2" charset="-122"/>
              </a:rPr>
              <a:t>A Theoretical </a:t>
            </a:r>
            <a:r>
              <a:rPr lang="en-US" altLang="zh-CN" dirty="0" err="1">
                <a:ea typeface="宋体" pitchFamily="2" charset="-122"/>
              </a:rPr>
              <a:t>Analysis.《Journal</a:t>
            </a:r>
            <a:r>
              <a:rPr lang="en-US" altLang="zh-CN" dirty="0">
                <a:ea typeface="宋体" pitchFamily="2" charset="-122"/>
              </a:rPr>
              <a:t> of Political Economy》, 1962,Vol. 70, No. 5, Part 2</a:t>
            </a:r>
            <a:r>
              <a:rPr lang="zh-CN" altLang="en-US" dirty="0">
                <a:ea typeface="宋体" pitchFamily="2" charset="-122"/>
              </a:rPr>
              <a:t>：</a:t>
            </a:r>
            <a:r>
              <a:rPr lang="en-US" altLang="zh-CN" dirty="0">
                <a:ea typeface="宋体" pitchFamily="2" charset="-122"/>
              </a:rPr>
              <a:t>9-49</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r>
              <a:rPr lang="en-US" altLang="zh-CN" sz="1200" b="0" i="0" kern="1200" dirty="0">
                <a:solidFill>
                  <a:schemeClr val="tx1"/>
                </a:solidFill>
                <a:effectLst/>
                <a:latin typeface="Arial" charset="0"/>
                <a:ea typeface="宋体" charset="-122"/>
                <a:cs typeface="+mn-cs"/>
              </a:rPr>
              <a:t>Grossman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The Demand for Health: </a:t>
            </a:r>
            <a:r>
              <a:rPr lang="en-US" altLang="zh-CN" sz="1200" b="0" i="0" kern="1200" dirty="0" err="1">
                <a:solidFill>
                  <a:schemeClr val="tx1"/>
                </a:solidFill>
                <a:effectLst/>
                <a:latin typeface="Arial" charset="0"/>
                <a:ea typeface="宋体" charset="-122"/>
                <a:cs typeface="+mn-cs"/>
              </a:rPr>
              <a:t>ATheoretical</a:t>
            </a:r>
            <a:r>
              <a:rPr lang="en-US" altLang="zh-CN" sz="1200" b="0" i="0" kern="1200" dirty="0">
                <a:solidFill>
                  <a:schemeClr val="tx1"/>
                </a:solidFill>
                <a:effectLst/>
                <a:latin typeface="Arial" charset="0"/>
                <a:ea typeface="宋体" charset="-122"/>
                <a:cs typeface="+mn-cs"/>
              </a:rPr>
              <a:t> and Empirical Investigation</a:t>
            </a:r>
            <a:r>
              <a:rPr lang="zh-CN" altLang="en-US" sz="1200" b="0" i="0" kern="1200" dirty="0">
                <a:solidFill>
                  <a:schemeClr val="tx1"/>
                </a:solidFill>
                <a:effectLst/>
                <a:latin typeface="Arial" charset="0"/>
                <a:ea typeface="宋体" charset="-122"/>
                <a:cs typeface="+mn-cs"/>
              </a:rPr>
              <a:t>（</a:t>
            </a:r>
            <a:r>
              <a:rPr lang="en-US" altLang="zh-CN" sz="1200" b="0" i="0" kern="1200" dirty="0">
                <a:solidFill>
                  <a:schemeClr val="tx1"/>
                </a:solidFill>
                <a:effectLst/>
                <a:latin typeface="Arial" charset="0"/>
                <a:ea typeface="宋体" charset="-122"/>
                <a:cs typeface="+mn-cs"/>
              </a:rPr>
              <a:t>1972</a:t>
            </a:r>
            <a:r>
              <a:rPr lang="zh-CN" altLang="en-US" sz="1200" b="0" i="0" kern="1200" dirty="0">
                <a:solidFill>
                  <a:schemeClr val="tx1"/>
                </a:solidFill>
                <a:effectLst/>
                <a:latin typeface="Arial" charset="0"/>
                <a:ea typeface="宋体" charset="-122"/>
                <a:cs typeface="+mn-cs"/>
              </a:rPr>
              <a:t>），在本書中，通過建立健康需求模型，將健康人力資本作為一種重要的人力資本形式，在現代人力資本發展過程中，進行了開創性的研究。</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19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以美國各大學的博士論文研究題材為例，在</a:t>
            </a:r>
            <a:r>
              <a:rPr lang="en-US" altLang="zh-CN" sz="1200" dirty="0">
                <a:latin typeface="Times New Roman" pitchFamily="18" charset="0"/>
                <a:cs typeface="Times New Roman" pitchFamily="18" charset="0"/>
              </a:rPr>
              <a:t>1960</a:t>
            </a:r>
            <a:r>
              <a:rPr lang="zh-CN" altLang="en-US" sz="1200" dirty="0">
                <a:latin typeface="Times New Roman" pitchFamily="18" charset="0"/>
                <a:cs typeface="Times New Roman" pitchFamily="18" charset="0"/>
              </a:rPr>
              <a:t>年到</a:t>
            </a:r>
            <a:r>
              <a:rPr lang="en-US" altLang="zh-CN" sz="1200" dirty="0">
                <a:latin typeface="Times New Roman" pitchFamily="18" charset="0"/>
                <a:cs typeface="Times New Roman" pitchFamily="18" charset="0"/>
              </a:rPr>
              <a:t>1964</a:t>
            </a:r>
            <a:r>
              <a:rPr lang="zh-CN" altLang="en-US" sz="1200" dirty="0">
                <a:latin typeface="Times New Roman" pitchFamily="18" charset="0"/>
                <a:cs typeface="Times New Roman" pitchFamily="18" charset="0"/>
              </a:rPr>
              <a:t>年之間，以健康經濟學研究為主題的博士論文只有</a:t>
            </a:r>
            <a:r>
              <a:rPr lang="en-US" altLang="zh-CN" sz="1200" dirty="0">
                <a:latin typeface="Times New Roman" pitchFamily="18" charset="0"/>
                <a:cs typeface="Times New Roman" pitchFamily="18" charset="0"/>
              </a:rPr>
              <a:t>12</a:t>
            </a:r>
            <a:r>
              <a:rPr lang="zh-CN" altLang="en-US" sz="1200" dirty="0">
                <a:latin typeface="Times New Roman" pitchFamily="18" charset="0"/>
                <a:cs typeface="Times New Roman" pitchFamily="18" charset="0"/>
              </a:rPr>
              <a:t>篇，而到了</a:t>
            </a:r>
            <a:r>
              <a:rPr lang="en-US" altLang="zh-CN" sz="1200" dirty="0">
                <a:latin typeface="Times New Roman" pitchFamily="18" charset="0"/>
                <a:cs typeface="Times New Roman" pitchFamily="18" charset="0"/>
              </a:rPr>
              <a:t>1990</a:t>
            </a:r>
            <a:r>
              <a:rPr lang="zh-CN" altLang="en-US" sz="1200" dirty="0">
                <a:latin typeface="Times New Roman" pitchFamily="18" charset="0"/>
                <a:cs typeface="Times New Roman" pitchFamily="18" charset="0"/>
              </a:rPr>
              <a:t>年至</a:t>
            </a:r>
            <a:r>
              <a:rPr lang="en-US" altLang="zh-CN" sz="1200" dirty="0">
                <a:latin typeface="Times New Roman" pitchFamily="18" charset="0"/>
                <a:cs typeface="Times New Roman" pitchFamily="18" charset="0"/>
              </a:rPr>
              <a:t>1994</a:t>
            </a:r>
            <a:r>
              <a:rPr lang="zh-CN" altLang="en-US" sz="1200" dirty="0">
                <a:latin typeface="Times New Roman" pitchFamily="18" charset="0"/>
                <a:cs typeface="Times New Roman" pitchFamily="18" charset="0"/>
              </a:rPr>
              <a:t>年間這一數字增加為</a:t>
            </a:r>
            <a:r>
              <a:rPr lang="en-US" altLang="zh-CN" sz="1200" dirty="0">
                <a:latin typeface="Times New Roman" pitchFamily="18" charset="0"/>
                <a:cs typeface="Times New Roman" pitchFamily="18" charset="0"/>
              </a:rPr>
              <a:t>132</a:t>
            </a:r>
            <a:r>
              <a:rPr lang="zh-CN" altLang="en-US" sz="1200" dirty="0">
                <a:latin typeface="Times New Roman" pitchFamily="18" charset="0"/>
                <a:cs typeface="Times New Roman" pitchFamily="18" charset="0"/>
              </a:rPr>
              <a:t>篇，三十年間成長了</a:t>
            </a:r>
            <a:r>
              <a:rPr lang="en-US" altLang="zh-CN" sz="1200" dirty="0">
                <a:latin typeface="Times New Roman" pitchFamily="18" charset="0"/>
                <a:cs typeface="Times New Roman" pitchFamily="18" charset="0"/>
              </a:rPr>
              <a:t>11</a:t>
            </a:r>
            <a:r>
              <a:rPr lang="zh-CN" altLang="en-US" sz="1200" dirty="0">
                <a:latin typeface="Times New Roman" pitchFamily="18" charset="0"/>
                <a:cs typeface="Times New Roman" pitchFamily="18" charset="0"/>
              </a:rPr>
              <a:t>倍，而在過去同一期間，美國各大學所有經濟學的博士論文篇數只成長了</a:t>
            </a:r>
            <a:r>
              <a:rPr lang="en-US" altLang="zh-CN" sz="1200" dirty="0">
                <a:latin typeface="Times New Roman" pitchFamily="18" charset="0"/>
                <a:cs typeface="Times New Roman" pitchFamily="18" charset="0"/>
              </a:rPr>
              <a:t>2.5</a:t>
            </a:r>
            <a:r>
              <a:rPr lang="zh-CN" altLang="en-US" sz="1200" dirty="0">
                <a:latin typeface="Times New Roman" pitchFamily="18" charset="0"/>
                <a:cs typeface="Times New Roman" pitchFamily="18" charset="0"/>
              </a:rPr>
              <a:t>倍；（</a:t>
            </a:r>
            <a:r>
              <a:rPr lang="en-US" altLang="zh-CN" sz="1200" dirty="0">
                <a:latin typeface="Times New Roman" pitchFamily="18" charset="0"/>
                <a:cs typeface="Times New Roman" pitchFamily="18" charset="0"/>
              </a:rPr>
              <a:t>Fuchs 1996</a:t>
            </a:r>
            <a:r>
              <a:rPr lang="zh-CN" altLang="en-US" sz="1200" dirty="0">
                <a:latin typeface="Times New Roman" pitchFamily="18" charset="0"/>
                <a:cs typeface="Times New Roman" pitchFamily="18" charset="0"/>
              </a:rPr>
              <a:t>）</a:t>
            </a: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以圖 </a:t>
            </a:r>
            <a:r>
              <a:rPr lang="en-US" altLang="zh-TW" dirty="0">
                <a:ea typeface="宋体" pitchFamily="2" charset="-122"/>
              </a:rPr>
              <a:t>6.2 </a:t>
            </a:r>
            <a:r>
              <a:rPr lang="zh-TW" altLang="en-US" dirty="0">
                <a:ea typeface="宋体" pitchFamily="2" charset="-122"/>
              </a:rPr>
              <a:t>為例，廠商要生產一百單位的產量，可以選擇 </a:t>
            </a:r>
            <a:r>
              <a:rPr lang="en-US" altLang="zh-TW" dirty="0">
                <a:ea typeface="宋体" pitchFamily="2" charset="-122"/>
              </a:rPr>
              <a:t>A </a:t>
            </a:r>
            <a:r>
              <a:rPr lang="zh-TW" altLang="en-US" dirty="0">
                <a:ea typeface="宋体" pitchFamily="2" charset="-122"/>
              </a:rPr>
              <a:t>點的生產要素組合（三單位的資本與一單位的勞動），也可以選擇 </a:t>
            </a:r>
            <a:r>
              <a:rPr lang="en-US" altLang="zh-TW" dirty="0">
                <a:ea typeface="宋体" pitchFamily="2" charset="-122"/>
              </a:rPr>
              <a:t>B </a:t>
            </a:r>
            <a:r>
              <a:rPr lang="zh-TW" altLang="en-US" dirty="0">
                <a:ea typeface="宋体" pitchFamily="2" charset="-122"/>
              </a:rPr>
              <a:t>點的生產要素組合（一單位的資本與四單位的勞動），在 </a:t>
            </a:r>
            <a:r>
              <a:rPr lang="en-US" altLang="zh-TW" dirty="0">
                <a:ea typeface="宋体" pitchFamily="2" charset="-122"/>
              </a:rPr>
              <a:t>A </a:t>
            </a:r>
            <a:r>
              <a:rPr lang="zh-TW" altLang="en-US" dirty="0">
                <a:ea typeface="宋体" pitchFamily="2" charset="-122"/>
              </a:rPr>
              <a:t>點所表示的生產方式，表示廠商多用資本少用勞動，可稱為資本密集</a:t>
            </a:r>
            <a:r>
              <a:rPr lang="en-US" altLang="zh-TW" dirty="0">
                <a:ea typeface="宋体" pitchFamily="2" charset="-122"/>
              </a:rPr>
              <a:t>(capital intensive)</a:t>
            </a:r>
            <a:r>
              <a:rPr lang="zh-TW" altLang="en-US" dirty="0">
                <a:ea typeface="宋体" pitchFamily="2" charset="-122"/>
              </a:rPr>
              <a:t>的生產方式，在 </a:t>
            </a:r>
            <a:r>
              <a:rPr lang="en-US" altLang="zh-TW" dirty="0">
                <a:ea typeface="宋体" pitchFamily="2" charset="-122"/>
              </a:rPr>
              <a:t>B </a:t>
            </a:r>
            <a:r>
              <a:rPr lang="zh-TW" altLang="en-US" dirty="0">
                <a:ea typeface="宋体" pitchFamily="2" charset="-122"/>
              </a:rPr>
              <a:t>點所表示的生產方式，則是多用勞動少用資本，一般稱為勞動密集</a:t>
            </a:r>
            <a:r>
              <a:rPr lang="en-US" altLang="zh-TW" dirty="0">
                <a:ea typeface="宋体" pitchFamily="2" charset="-122"/>
              </a:rPr>
              <a:t>(labor intensive)</a:t>
            </a:r>
            <a:r>
              <a:rPr lang="zh-TW" altLang="en-US" dirty="0">
                <a:ea typeface="宋体" pitchFamily="2" charset="-122"/>
              </a:rPr>
              <a:t>的生產方式，</a:t>
            </a:r>
            <a:r>
              <a:rPr lang="en-US" altLang="zh-TW" dirty="0">
                <a:ea typeface="宋体" pitchFamily="2" charset="-122"/>
              </a:rPr>
              <a:t>Q2 </a:t>
            </a:r>
            <a:r>
              <a:rPr lang="zh-TW" altLang="en-US" dirty="0">
                <a:ea typeface="宋体" pitchFamily="2" charset="-122"/>
              </a:rPr>
              <a:t>與 </a:t>
            </a:r>
            <a:r>
              <a:rPr lang="en-US" altLang="zh-TW" dirty="0">
                <a:ea typeface="宋体" pitchFamily="2" charset="-122"/>
              </a:rPr>
              <a:t>Q3 </a:t>
            </a:r>
            <a:r>
              <a:rPr lang="zh-TW" altLang="en-US" dirty="0">
                <a:ea typeface="宋体" pitchFamily="2" charset="-122"/>
              </a:rPr>
              <a:t>曲線皆在 </a:t>
            </a:r>
            <a:r>
              <a:rPr lang="en-US" altLang="zh-TW" dirty="0">
                <a:ea typeface="宋体" pitchFamily="2" charset="-122"/>
              </a:rPr>
              <a:t>Q1 </a:t>
            </a:r>
            <a:r>
              <a:rPr lang="zh-TW" altLang="en-US" dirty="0">
                <a:ea typeface="宋体" pitchFamily="2" charset="-122"/>
              </a:rPr>
              <a:t>的外側，表示其產量水準大過 </a:t>
            </a:r>
            <a:r>
              <a:rPr lang="en-US" altLang="zh-TW" dirty="0">
                <a:ea typeface="宋体" pitchFamily="2" charset="-122"/>
              </a:rPr>
              <a:t>Q1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在長期時，資本與勞動皆是可以變動的生產要素，此時廠商的生產成本取決於所選擇的生產要素組合，在經濟學上，廠商選擇最適生產要素組合所依據的原則是成本極小化</a:t>
            </a:r>
            <a:r>
              <a:rPr lang="en-US" altLang="zh-TW" dirty="0">
                <a:ea typeface="宋体" pitchFamily="2" charset="-122"/>
              </a:rPr>
              <a:t>(cost minimization)</a:t>
            </a:r>
            <a:r>
              <a:rPr lang="zh-TW" altLang="en-US" dirty="0">
                <a:ea typeface="宋体" pitchFamily="2" charset="-122"/>
              </a:rPr>
              <a:t>，廠商等成本線</a:t>
            </a:r>
            <a:r>
              <a:rPr lang="en-US" altLang="zh-TW" dirty="0">
                <a:ea typeface="宋体" pitchFamily="2" charset="-122"/>
              </a:rPr>
              <a:t>(</a:t>
            </a:r>
            <a:r>
              <a:rPr lang="en-US" altLang="zh-TW" dirty="0" err="1">
                <a:ea typeface="宋体" pitchFamily="2" charset="-122"/>
              </a:rPr>
              <a:t>isocost</a:t>
            </a:r>
            <a:r>
              <a:rPr lang="en-US" altLang="zh-TW" dirty="0">
                <a:ea typeface="宋体" pitchFamily="2" charset="-122"/>
              </a:rPr>
              <a:t> curve)</a:t>
            </a:r>
            <a:r>
              <a:rPr lang="zh-TW" altLang="en-US" dirty="0">
                <a:ea typeface="宋体" pitchFamily="2" charset="-122"/>
              </a:rPr>
              <a:t>的定義如下：</a:t>
            </a:r>
            <a:r>
              <a:rPr lang="en-US" altLang="zh-TW" dirty="0">
                <a:ea typeface="宋体" pitchFamily="2" charset="-122"/>
              </a:rPr>
              <a:t>w · L + r · K = C </a:t>
            </a:r>
            <a:r>
              <a:rPr lang="zh-TW" altLang="en-US" dirty="0">
                <a:ea typeface="宋体" pitchFamily="2" charset="-122"/>
              </a:rPr>
              <a:t>，表示廠商雇用勞動生產要素所支付的費用</a:t>
            </a:r>
            <a:r>
              <a:rPr lang="en-US" altLang="zh-TW" dirty="0">
                <a:ea typeface="宋体" pitchFamily="2" charset="-122"/>
              </a:rPr>
              <a:t>( w · L )</a:t>
            </a:r>
            <a:r>
              <a:rPr lang="zh-TW" altLang="en-US" dirty="0">
                <a:ea typeface="宋体" pitchFamily="2" charset="-122"/>
              </a:rPr>
              <a:t>加上雇用資本生產要素支付的費用</a:t>
            </a:r>
            <a:r>
              <a:rPr lang="en-US" altLang="zh-TW" dirty="0">
                <a:ea typeface="宋体" pitchFamily="2" charset="-122"/>
              </a:rPr>
              <a:t>( r · K )</a:t>
            </a:r>
            <a:r>
              <a:rPr lang="zh-TW" altLang="en-US" dirty="0">
                <a:ea typeface="宋体" pitchFamily="2" charset="-122"/>
              </a:rPr>
              <a:t>，即等於廠商在長期生產的總成本，在勞動與資本兩個座標軸所構成的平面上，每一條等成本線分別代表一個特定的成本水準，愈外側的等成本線所代表的成本水準愈高；在一定的成本支出下（例如 </a:t>
            </a:r>
            <a:r>
              <a:rPr lang="en-US" altLang="zh-TW" dirty="0">
                <a:ea typeface="宋体" pitchFamily="2" charset="-122"/>
              </a:rPr>
              <a:t>C = C1</a:t>
            </a:r>
            <a:r>
              <a:rPr lang="zh-TW" altLang="en-US" dirty="0">
                <a:ea typeface="宋体" pitchFamily="2" charset="-122"/>
              </a:rPr>
              <a:t>），為了一特定量的產量水準（例如 </a:t>
            </a:r>
            <a:r>
              <a:rPr lang="en-US" altLang="zh-TW" dirty="0">
                <a:ea typeface="宋体" pitchFamily="2" charset="-122"/>
              </a:rPr>
              <a:t>Q = Q1</a:t>
            </a:r>
            <a:r>
              <a:rPr lang="zh-TW" altLang="en-US" dirty="0">
                <a:ea typeface="宋体" pitchFamily="2" charset="-122"/>
              </a:rPr>
              <a:t>），廠商的等產量線與等成本線的相切點代表廠商生產成本最小的要素組合，從數學關係來看，等產量線與等成本線的切點隱含等成本線的斜率</a:t>
            </a:r>
            <a:r>
              <a:rPr lang="en-US" altLang="zh-TW" dirty="0">
                <a:ea typeface="宋体" pitchFamily="2" charset="-122"/>
              </a:rPr>
              <a:t>( w / r )</a:t>
            </a:r>
            <a:r>
              <a:rPr lang="zh-TW" altLang="en-US" dirty="0">
                <a:ea typeface="宋体" pitchFamily="2" charset="-122"/>
              </a:rPr>
              <a:t>等於等產量線的斜率</a:t>
            </a:r>
            <a:r>
              <a:rPr lang="en-US" altLang="zh-TW" dirty="0">
                <a:ea typeface="宋体" pitchFamily="2" charset="-122"/>
              </a:rPr>
              <a:t>( MPL / MPK )</a:t>
            </a:r>
            <a:r>
              <a:rPr lang="zh-TW" altLang="en-US" dirty="0">
                <a:ea typeface="宋体" pitchFamily="2" charset="-122"/>
              </a:rPr>
              <a:t>，因此廠商最低成本的生產要素組合必須滿足如下條件：</a:t>
            </a:r>
            <a:r>
              <a:rPr lang="en-US" altLang="zh-TW" dirty="0">
                <a:ea typeface="宋体" pitchFamily="2" charset="-122"/>
              </a:rPr>
              <a:t>w / r = MPL / MPK </a:t>
            </a:r>
            <a:r>
              <a:rPr lang="zh-TW" altLang="en-US" dirty="0">
                <a:ea typeface="宋体" pitchFamily="2" charset="-122"/>
              </a:rPr>
              <a:t>，表示當生產要素的相對價格比率等於邊際技術替代率時，廠商的生產成本達到最小，將各種不同產量下的最低成本生產組合點連接起來，即為廠商的擴張曲線</a:t>
            </a:r>
            <a:r>
              <a:rPr lang="en-US" altLang="zh-TW" dirty="0">
                <a:ea typeface="宋体" pitchFamily="2" charset="-122"/>
              </a:rPr>
              <a:t>(Expansion path)</a:t>
            </a:r>
            <a:r>
              <a:rPr lang="zh-TW" altLang="en-US" dirty="0">
                <a:ea typeface="宋体" pitchFamily="2" charset="-122"/>
              </a:rPr>
              <a:t>，擴張曲線代表廠商在各種不同的產量下達到最低生產成本的最適生產要素組合，根據廠商的擴張曲線可進一步導出廠商的長期總成本曲線</a:t>
            </a:r>
            <a:r>
              <a:rPr lang="en-US" altLang="zh-TW" dirty="0">
                <a:ea typeface="宋体" pitchFamily="2" charset="-122"/>
              </a:rPr>
              <a:t>(long-run total cost </a:t>
            </a:r>
            <a:r>
              <a:rPr lang="en-US" altLang="zh-TW" dirty="0" err="1">
                <a:ea typeface="宋体" pitchFamily="2" charset="-122"/>
              </a:rPr>
              <a:t>curve,LTC</a:t>
            </a:r>
            <a:r>
              <a:rPr lang="en-US" altLang="zh-TW" dirty="0">
                <a:ea typeface="宋体" pitchFamily="2" charset="-122"/>
              </a:rPr>
              <a:t>)</a:t>
            </a:r>
            <a:r>
              <a:rPr lang="zh-TW" altLang="en-US" dirty="0">
                <a:ea typeface="宋体" pitchFamily="2" charset="-122"/>
              </a:rPr>
              <a:t>，長期總成本曲線上的各點，皆代表在各個產量之下用最低成本方式進行生產所對應的總成本，根據廠商的長期總成本可定義廠商在長期的平均成本</a:t>
            </a:r>
            <a:r>
              <a:rPr lang="en-US" altLang="zh-TW" dirty="0">
                <a:ea typeface="宋体" pitchFamily="2" charset="-122"/>
              </a:rPr>
              <a:t>(long-run average </a:t>
            </a:r>
            <a:r>
              <a:rPr lang="en-US" altLang="zh-TW" dirty="0" err="1">
                <a:ea typeface="宋体" pitchFamily="2" charset="-122"/>
              </a:rPr>
              <a:t>cost,LAC</a:t>
            </a:r>
            <a:r>
              <a:rPr lang="en-US" altLang="zh-TW" dirty="0">
                <a:ea typeface="宋体" pitchFamily="2" charset="-122"/>
              </a:rPr>
              <a:t>)</a:t>
            </a:r>
            <a:r>
              <a:rPr lang="zh-TW" altLang="en-US" dirty="0">
                <a:ea typeface="宋体" pitchFamily="2" charset="-122"/>
              </a:rPr>
              <a:t>與長期的邊際成本</a:t>
            </a:r>
            <a:r>
              <a:rPr lang="en-US" altLang="zh-TW" dirty="0">
                <a:ea typeface="宋体" pitchFamily="2" charset="-122"/>
              </a:rPr>
              <a:t>(long-run marginal </a:t>
            </a:r>
            <a:r>
              <a:rPr lang="en-US" altLang="zh-TW" dirty="0" err="1">
                <a:ea typeface="宋体" pitchFamily="2" charset="-122"/>
              </a:rPr>
              <a:t>cost,LMC</a:t>
            </a:r>
            <a:r>
              <a:rPr lang="en-US" altLang="zh-TW" dirty="0">
                <a:ea typeface="宋体" pitchFamily="2" charset="-122"/>
              </a:rPr>
              <a:t>)</a:t>
            </a:r>
            <a:r>
              <a:rPr lang="zh-TW" altLang="en-US" dirty="0">
                <a:ea typeface="宋体" pitchFamily="2" charset="-122"/>
              </a:rPr>
              <a:t>如下：</a:t>
            </a:r>
            <a:r>
              <a:rPr lang="en-US" altLang="zh-TW" dirty="0">
                <a:ea typeface="宋体" pitchFamily="2" charset="-122"/>
              </a:rPr>
              <a:t>LAC = LTC / Q </a:t>
            </a:r>
            <a:r>
              <a:rPr lang="zh-TW" altLang="en-US" dirty="0">
                <a:ea typeface="宋体" pitchFamily="2" charset="-122"/>
              </a:rPr>
              <a:t>，</a:t>
            </a:r>
            <a:r>
              <a:rPr lang="en-US" altLang="zh-TW" dirty="0">
                <a:ea typeface="宋体" pitchFamily="2" charset="-122"/>
              </a:rPr>
              <a:t>LMC = △LTC / △Q </a:t>
            </a:r>
            <a:r>
              <a:rPr lang="zh-TW" altLang="en-US" dirty="0">
                <a:ea typeface="宋体" pitchFamily="2" charset="-122"/>
              </a:rPr>
              <a:t>，長期的平均成本</a:t>
            </a:r>
            <a:r>
              <a:rPr lang="en-US" altLang="zh-TW" dirty="0">
                <a:ea typeface="宋体" pitchFamily="2" charset="-122"/>
              </a:rPr>
              <a:t>(LAC)</a:t>
            </a:r>
            <a:r>
              <a:rPr lang="zh-TW" altLang="en-US" dirty="0">
                <a:ea typeface="宋体" pitchFamily="2" charset="-122"/>
              </a:rPr>
              <a:t>代表每一單位產量所分攤的長期總成本，可由長期總成本線</a:t>
            </a:r>
            <a:r>
              <a:rPr lang="en-US" altLang="zh-TW" dirty="0">
                <a:ea typeface="宋体" pitchFamily="2" charset="-122"/>
              </a:rPr>
              <a:t>(LTC)</a:t>
            </a:r>
            <a:r>
              <a:rPr lang="zh-TW" altLang="en-US" dirty="0">
                <a:ea typeface="宋体" pitchFamily="2" charset="-122"/>
              </a:rPr>
              <a:t>上任一點與原點連線的斜率求得，長期的邊際成本</a:t>
            </a:r>
            <a:r>
              <a:rPr lang="en-US" altLang="zh-TW" dirty="0">
                <a:ea typeface="宋体" pitchFamily="2" charset="-122"/>
              </a:rPr>
              <a:t>(LMC)</a:t>
            </a:r>
            <a:r>
              <a:rPr lang="zh-TW" altLang="en-US" dirty="0">
                <a:ea typeface="宋体" pitchFamily="2" charset="-122"/>
              </a:rPr>
              <a:t>則代表多增加一單位產量所引起的長期總成本變動的金額，在數學上長期的邊際成本線即可由長期總成本線上各點的切線斜率求得，與短期生產成本的分析相同，長期的邊際成本線與長期的平均成本線相交於長期的平均成本線的最低點，此一關係意謂著當長期邊際成本小於長期平均成本時，長期的平均成本會隨著產量的增加而遞減，相反地，若長期邊際成本大於長期平均成本時，長期平均成本會隨著產量增加而增加，在經濟學上，將長期平均成本隨產量增加而遞減的現象，稱為規模經濟</a:t>
            </a:r>
            <a:r>
              <a:rPr lang="en-US" altLang="zh-TW" dirty="0">
                <a:ea typeface="宋体" pitchFamily="2" charset="-122"/>
              </a:rPr>
              <a:t>(economies of scale)</a:t>
            </a:r>
            <a:r>
              <a:rPr lang="zh-TW" altLang="en-US" dirty="0">
                <a:ea typeface="宋体" pitchFamily="2" charset="-122"/>
              </a:rPr>
              <a:t>，而長期平均成本隨產量增加而遞增的現象則稱為規模不經濟</a:t>
            </a:r>
            <a:r>
              <a:rPr lang="en-US" altLang="zh-TW" dirty="0">
                <a:ea typeface="宋体" pitchFamily="2" charset="-122"/>
              </a:rPr>
              <a:t>(diseconomies of scale)</a:t>
            </a:r>
            <a:r>
              <a:rPr lang="zh-TW" altLang="en-US" dirty="0">
                <a:ea typeface="宋体" pitchFamily="2" charset="-122"/>
              </a:rPr>
              <a:t>，若長期平均成本不受產量變動的影響，則稱為規模報酬不變；</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長期的平均成本</a:t>
            </a:r>
            <a:r>
              <a:rPr lang="en-US" altLang="zh-TW" dirty="0">
                <a:ea typeface="宋体" pitchFamily="2" charset="-122"/>
              </a:rPr>
              <a:t>(LAC)</a:t>
            </a:r>
            <a:r>
              <a:rPr lang="zh-TW" altLang="en-US" dirty="0">
                <a:ea typeface="宋体" pitchFamily="2" charset="-122"/>
              </a:rPr>
              <a:t>代表每一單位產量所分攤的長期總成本，可由長期總成本線</a:t>
            </a:r>
            <a:r>
              <a:rPr lang="en-US" altLang="zh-TW" dirty="0">
                <a:ea typeface="宋体" pitchFamily="2" charset="-122"/>
              </a:rPr>
              <a:t>(LTC)</a:t>
            </a:r>
            <a:r>
              <a:rPr lang="zh-TW" altLang="en-US" dirty="0">
                <a:ea typeface="宋体" pitchFamily="2" charset="-122"/>
              </a:rPr>
              <a:t>上任一點與原點連線的斜率求得，長期的邊際成本</a:t>
            </a:r>
            <a:r>
              <a:rPr lang="en-US" altLang="zh-TW" dirty="0">
                <a:ea typeface="宋体" pitchFamily="2" charset="-122"/>
              </a:rPr>
              <a:t>(LMC)</a:t>
            </a:r>
            <a:r>
              <a:rPr lang="zh-TW" altLang="en-US" dirty="0">
                <a:ea typeface="宋体" pitchFamily="2" charset="-122"/>
              </a:rPr>
              <a:t>則代表多增加一單位產量所引起的長期總成本變動的金額，在數學上長期的邊際成本線即可由長期總成本線上各點的切線斜率求得</a:t>
            </a:r>
            <a:r>
              <a:rPr lang="zh-CN" altLang="en-US" dirty="0">
                <a:ea typeface="宋体" pitchFamily="2" charset="-122"/>
              </a:rPr>
              <a:t>，</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若長期邊際成本大於長期平均成本時，長期平均成本會隨著產量增加而增加，在經濟學上，將長期平均成本隨產量增加而遞減的現象，稱為規模經濟</a:t>
            </a:r>
            <a:r>
              <a:rPr lang="en-US" altLang="zh-TW" dirty="0">
                <a:ea typeface="宋体" pitchFamily="2" charset="-122"/>
              </a:rPr>
              <a:t>(economies of scale)</a:t>
            </a:r>
            <a:r>
              <a:rPr lang="zh-TW" altLang="en-US" dirty="0">
                <a:ea typeface="宋体" pitchFamily="2" charset="-122"/>
              </a:rPr>
              <a:t>，而長期平均成本隨產量增加而遞增的現象則稱為規模不經濟</a:t>
            </a:r>
            <a:r>
              <a:rPr lang="en-US" altLang="zh-TW" dirty="0">
                <a:ea typeface="宋体" pitchFamily="2" charset="-122"/>
              </a:rPr>
              <a:t>(diseconomies of scale)</a:t>
            </a:r>
            <a:r>
              <a:rPr lang="zh-TW" altLang="en-US" dirty="0">
                <a:ea typeface="宋体" pitchFamily="2" charset="-122"/>
              </a:rPr>
              <a:t>，若長期平均成本不受產量變動的影響，則稱為規模報酬不變；</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 </a:t>
            </a:r>
            <a:r>
              <a:rPr lang="en-US" altLang="zh-TW" dirty="0">
                <a:ea typeface="宋体" pitchFamily="2" charset="-122"/>
              </a:rPr>
              <a:t>Q3 </a:t>
            </a:r>
            <a:r>
              <a:rPr lang="zh-TW" altLang="en-US" dirty="0">
                <a:ea typeface="宋体" pitchFamily="2" charset="-122"/>
              </a:rPr>
              <a:t>時，廠商的邊際成本等於產品的價格，廠商可獲得最大的利潤，在 </a:t>
            </a:r>
            <a:r>
              <a:rPr lang="en-US" altLang="zh-TW" dirty="0">
                <a:ea typeface="宋体" pitchFamily="2" charset="-122"/>
              </a:rPr>
              <a:t>Q3 </a:t>
            </a:r>
            <a:r>
              <a:rPr lang="zh-TW" altLang="en-US" dirty="0">
                <a:ea typeface="宋体" pitchFamily="2" charset="-122"/>
              </a:rPr>
              <a:t>的銷售量之下，廠商銷售每單位產品的平均收益為 </a:t>
            </a:r>
            <a:r>
              <a:rPr lang="en-US" altLang="zh-TW" dirty="0">
                <a:ea typeface="宋体" pitchFamily="2" charset="-122"/>
              </a:rPr>
              <a:t>P3</a:t>
            </a:r>
            <a:r>
              <a:rPr lang="zh-TW" altLang="en-US" dirty="0">
                <a:ea typeface="宋体" pitchFamily="2" charset="-122"/>
              </a:rPr>
              <a:t>，而廠商每單位產品的平均成本為</a:t>
            </a:r>
            <a:r>
              <a:rPr lang="en-US" altLang="zh-TW" dirty="0">
                <a:ea typeface="宋体" pitchFamily="2" charset="-122"/>
              </a:rPr>
              <a:t>B</a:t>
            </a:r>
            <a:r>
              <a:rPr lang="zh-TW" altLang="en-US" dirty="0">
                <a:ea typeface="宋体" pitchFamily="2" charset="-122"/>
              </a:rPr>
              <a:t>，即每單位產品的平均收益</a:t>
            </a:r>
            <a:r>
              <a:rPr lang="en-US" altLang="zh-TW" dirty="0">
                <a:ea typeface="宋体" pitchFamily="2" charset="-122"/>
              </a:rPr>
              <a:t>(P3)</a:t>
            </a:r>
            <a:r>
              <a:rPr lang="zh-TW" altLang="en-US" dirty="0">
                <a:ea typeface="宋体" pitchFamily="2" charset="-122"/>
              </a:rPr>
              <a:t>高於平均成本</a:t>
            </a:r>
            <a:r>
              <a:rPr lang="en-US" altLang="zh-TW" dirty="0">
                <a:ea typeface="宋体" pitchFamily="2" charset="-122"/>
              </a:rPr>
              <a:t>(B)</a:t>
            </a:r>
            <a:r>
              <a:rPr lang="zh-TW" altLang="en-US" dirty="0">
                <a:ea typeface="宋体" pitchFamily="2" charset="-122"/>
              </a:rPr>
              <a:t>，期間的差距為</a:t>
            </a:r>
            <a:r>
              <a:rPr lang="en-US" altLang="zh-TW" dirty="0">
                <a:ea typeface="宋体" pitchFamily="2" charset="-122"/>
              </a:rPr>
              <a:t>AB</a:t>
            </a:r>
            <a:r>
              <a:rPr lang="zh-TW" altLang="en-US" dirty="0">
                <a:ea typeface="宋体" pitchFamily="2" charset="-122"/>
              </a:rPr>
              <a:t>，代表廠商可獲得的超額經濟利潤</a:t>
            </a:r>
            <a:r>
              <a:rPr lang="en-US" altLang="zh-TW" dirty="0">
                <a:ea typeface="宋体" pitchFamily="2" charset="-122"/>
              </a:rPr>
              <a:t>(excess economic profit)</a:t>
            </a:r>
            <a:r>
              <a:rPr lang="zh-TW" altLang="en-US" dirty="0">
                <a:ea typeface="宋体" pitchFamily="2" charset="-122"/>
              </a:rPr>
              <a:t>，在廠商可獲得超額經濟利潤的情況下，表示廠商的利潤高於其他行業的正常平均水準，因此長期而言，會吸引其他廠商加入，當市場中的廠商增加時，表示市場的總供給增加，在需求不變的情況下，市場的均衡價格會下降，當市場價格降到 </a:t>
            </a:r>
            <a:r>
              <a:rPr lang="en-US" altLang="zh-TW" dirty="0">
                <a:ea typeface="宋体" pitchFamily="2" charset="-122"/>
              </a:rPr>
              <a:t>P1 </a:t>
            </a:r>
            <a:r>
              <a:rPr lang="zh-TW" altLang="en-US" dirty="0">
                <a:ea typeface="宋体" pitchFamily="2" charset="-122"/>
              </a:rPr>
              <a:t>時，此時廠商所面對的價格等於廠商的平均成本（</a:t>
            </a:r>
            <a:r>
              <a:rPr lang="en-US" altLang="zh-TW" dirty="0">
                <a:ea typeface="宋体" pitchFamily="2" charset="-122"/>
              </a:rPr>
              <a:t>C </a:t>
            </a:r>
            <a:r>
              <a:rPr lang="zh-TW" altLang="en-US" dirty="0">
                <a:ea typeface="宋体" pitchFamily="2" charset="-122"/>
              </a:rPr>
              <a:t>點），表示廠商已無超額經濟利潤，因此新廠商就沒有再進入誘因；</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經濟利潤在經濟學的成本觀念中，是一種機會成本</a:t>
            </a:r>
            <a:r>
              <a:rPr lang="en-US" altLang="zh-TW" dirty="0">
                <a:ea typeface="宋体" pitchFamily="2" charset="-122"/>
              </a:rPr>
              <a:t>(opportunity cost)</a:t>
            </a:r>
            <a:r>
              <a:rPr lang="zh-TW" altLang="en-US" dirty="0">
                <a:ea typeface="宋体" pitchFamily="2" charset="-122"/>
              </a:rPr>
              <a:t>的概念，已隱含廠商雇用各種生產要素進行生產的正常利潤</a:t>
            </a:r>
            <a:r>
              <a:rPr lang="en-US" altLang="zh-TW" dirty="0">
                <a:ea typeface="宋体" pitchFamily="2" charset="-122"/>
              </a:rPr>
              <a:t>(normal profit)</a:t>
            </a:r>
            <a:r>
              <a:rPr lang="zh-TW" altLang="en-US" dirty="0">
                <a:ea typeface="宋体" pitchFamily="2" charset="-122"/>
              </a:rPr>
              <a:t>，而此一經濟利潤的觀念與一般會計利潤</a:t>
            </a:r>
            <a:r>
              <a:rPr lang="en-US" altLang="zh-TW" dirty="0">
                <a:ea typeface="宋体" pitchFamily="2" charset="-122"/>
              </a:rPr>
              <a:t>(accounting profit)</a:t>
            </a:r>
            <a:r>
              <a:rPr lang="zh-TW" altLang="en-US" dirty="0">
                <a:ea typeface="宋体" pitchFamily="2" charset="-122"/>
              </a:rPr>
              <a:t>並不相同，兩者的差別在於經濟利潤考慮使用資源的各種不同用途之機會成本，而會計利潤則無，故一般而言，經濟利潤會低於會計利潤；</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廠商根據 </a:t>
            </a:r>
            <a:r>
              <a:rPr lang="en-US" altLang="zh-TW" dirty="0">
                <a:ea typeface="宋体" pitchFamily="2" charset="-122"/>
              </a:rPr>
              <a:t>MC = MR </a:t>
            </a:r>
            <a:r>
              <a:rPr lang="zh-TW" altLang="en-US" dirty="0">
                <a:ea typeface="宋体" pitchFamily="2" charset="-122"/>
              </a:rPr>
              <a:t>條件所決定的最適銷售量為 </a:t>
            </a:r>
            <a:r>
              <a:rPr lang="en-US" altLang="zh-TW" dirty="0">
                <a:ea typeface="宋体" pitchFamily="2" charset="-122"/>
              </a:rPr>
              <a:t>Q1</a:t>
            </a:r>
            <a:r>
              <a:rPr lang="zh-TW" altLang="en-US" dirty="0">
                <a:ea typeface="宋体" pitchFamily="2" charset="-122"/>
              </a:rPr>
              <a:t>，在 </a:t>
            </a:r>
            <a:r>
              <a:rPr lang="en-US" altLang="zh-TW" dirty="0">
                <a:ea typeface="宋体" pitchFamily="2" charset="-122"/>
              </a:rPr>
              <a:t>Q1 </a:t>
            </a:r>
            <a:r>
              <a:rPr lang="zh-TW" altLang="en-US" dirty="0">
                <a:ea typeface="宋体" pitchFamily="2" charset="-122"/>
              </a:rPr>
              <a:t>的銷量下，根據市場需求曲線（或廠商的平均收益曲線）所決定的價格為 </a:t>
            </a:r>
            <a:r>
              <a:rPr lang="en-US" altLang="zh-TW" dirty="0">
                <a:ea typeface="宋体" pitchFamily="2" charset="-122"/>
              </a:rPr>
              <a:t>P4</a:t>
            </a:r>
            <a:r>
              <a:rPr lang="zh-TW" altLang="en-US" dirty="0">
                <a:ea typeface="宋体" pitchFamily="2" charset="-122"/>
              </a:rPr>
              <a:t>，根據追求最大利潤條件</a:t>
            </a:r>
            <a:r>
              <a:rPr lang="en-US" altLang="zh-TW" dirty="0">
                <a:ea typeface="宋体" pitchFamily="2" charset="-122"/>
              </a:rPr>
              <a:t>( MR = MC)</a:t>
            </a:r>
            <a:r>
              <a:rPr lang="zh-TW" altLang="en-US" dirty="0">
                <a:ea typeface="宋体" pitchFamily="2" charset="-122"/>
              </a:rPr>
              <a:t>所決定的價格大過廠商的平均成本，表示廠商可賺取超額經濟利潤（如斜線區所示），並且由於獨佔市場有進入市場的障礙，此一超額利潤在長期亦會存在；</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29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已實施全民健保的制度下，消費者就醫必須到有保險特約的診所或醫院，如果到沒有保險特約的診所或醫院看病仍必須自己付費，而開業的醫師或醫院如要加入全民健保的特約，須提出申請經審核通過才能獲得保險特約的資格，因此市場上的消費者可以劃分為兩個團體，一是有醫療保險者，通過醫保付費的市場，二是未加入醫療保險者或有醫療保險但仍願自費看病者，即自費市場，在自費市場中醫師所面對的需求曲線是負斜率，在有保險市場中，醫師得到的報酬是由保險公司按支付標準所付的固定費用加上醫師向病人收取的個人負擔部分的費用，故醫師看一個病人可獲得的報酬是固定的，因此對醫師而言，其所面對有保險者的需求曲線為一條外生決定的水準線，將自費與有保險兩類市場的邊際收益加總，即為醫師所面對整個市場的邊際收益曲線，根據差別定價的理論，醫師追求最大利潤的條件是達到：自費市場所獲得的邊際收益 </a:t>
            </a:r>
            <a:r>
              <a:rPr lang="en-US" altLang="zh-TW" dirty="0">
                <a:ea typeface="宋体" pitchFamily="2" charset="-122"/>
              </a:rPr>
              <a:t>MRN </a:t>
            </a:r>
            <a:r>
              <a:rPr lang="zh-TW" altLang="en-US" dirty="0">
                <a:ea typeface="宋体" pitchFamily="2" charset="-122"/>
              </a:rPr>
              <a:t>等於有保險市場所獲得的邊際收益 </a:t>
            </a:r>
            <a:r>
              <a:rPr lang="en-US" altLang="zh-TW" dirty="0">
                <a:ea typeface="宋体" pitchFamily="2" charset="-122"/>
              </a:rPr>
              <a:t>MRI </a:t>
            </a:r>
            <a:r>
              <a:rPr lang="zh-TW" altLang="en-US" dirty="0">
                <a:ea typeface="宋体" pitchFamily="2" charset="-122"/>
              </a:rPr>
              <a:t>，且二者與醫師提供服務的邊際成本 </a:t>
            </a:r>
            <a:r>
              <a:rPr lang="en-US" altLang="zh-TW" dirty="0">
                <a:ea typeface="宋体" pitchFamily="2" charset="-122"/>
              </a:rPr>
              <a:t>MC </a:t>
            </a:r>
            <a:r>
              <a:rPr lang="zh-TW" altLang="en-US" dirty="0">
                <a:ea typeface="宋体" pitchFamily="2" charset="-122"/>
              </a:rPr>
              <a:t>相等，在此一條件下，假設醫師所診治的病患總數為 </a:t>
            </a:r>
            <a:r>
              <a:rPr lang="en-US" altLang="zh-TW" dirty="0">
                <a:ea typeface="宋体" pitchFamily="2" charset="-122"/>
              </a:rPr>
              <a:t>QT </a:t>
            </a:r>
            <a:r>
              <a:rPr lang="zh-TW" altLang="en-US" dirty="0">
                <a:ea typeface="宋体" pitchFamily="2" charset="-122"/>
              </a:rPr>
              <a:t>，其中 </a:t>
            </a:r>
            <a:r>
              <a:rPr lang="en-US" altLang="zh-TW" dirty="0">
                <a:ea typeface="宋体" pitchFamily="2" charset="-122"/>
              </a:rPr>
              <a:t>QN </a:t>
            </a:r>
            <a:r>
              <a:rPr lang="zh-TW" altLang="en-US" dirty="0">
                <a:ea typeface="宋体" pitchFamily="2" charset="-122"/>
              </a:rPr>
              <a:t>為看自費病患的人數，則 </a:t>
            </a:r>
            <a:r>
              <a:rPr lang="en-US" altLang="zh-TW" dirty="0">
                <a:ea typeface="宋体" pitchFamily="2" charset="-122"/>
              </a:rPr>
              <a:t>QT - QN </a:t>
            </a:r>
            <a:r>
              <a:rPr lang="zh-TW" altLang="en-US" dirty="0">
                <a:ea typeface="宋体" pitchFamily="2" charset="-122"/>
              </a:rPr>
              <a:t>為看有保險病患的人數，醫師根據所面對自費市場中的需求曲線 </a:t>
            </a:r>
            <a:r>
              <a:rPr lang="en-US" altLang="zh-TW" dirty="0">
                <a:ea typeface="宋体" pitchFamily="2" charset="-122"/>
              </a:rPr>
              <a:t>DN </a:t>
            </a:r>
            <a:r>
              <a:rPr lang="zh-TW" altLang="en-US" dirty="0">
                <a:ea typeface="宋体" pitchFamily="2" charset="-122"/>
              </a:rPr>
              <a:t>與看自費病患的數量 </a:t>
            </a:r>
            <a:r>
              <a:rPr lang="en-US" altLang="zh-TW" dirty="0">
                <a:ea typeface="宋体" pitchFamily="2" charset="-122"/>
              </a:rPr>
              <a:t>QN </a:t>
            </a:r>
            <a:r>
              <a:rPr lang="zh-TW" altLang="en-US" dirty="0">
                <a:ea typeface="宋体" pitchFamily="2" charset="-122"/>
              </a:rPr>
              <a:t>決定向自費患者所收的費用價格 </a:t>
            </a:r>
            <a:r>
              <a:rPr lang="en-US" altLang="zh-TW" dirty="0">
                <a:ea typeface="宋体" pitchFamily="2" charset="-122"/>
              </a:rPr>
              <a:t>PN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cs typeface="Times New Roman" pitchFamily="18" charset="0"/>
              </a:rPr>
              <a:t>例如大部份消費者對音響的技術「不內行」，但只要有一些「玩家」，對音響的技術與品質有充分的訊息，則這些人的存在就足以讓市場產生足夠的經濟力量，使市場法則順利運行，也就是大部份消費者皆會相信「高價格的音響就是高品質的音響」</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RG Evans. Supplier-Induced Demand: Some Empirical Evidence and Implications. 《Economics of Health &amp; Medical》, 1974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在提供醫療服務的過程中，醫師的努力程度</a:t>
            </a:r>
            <a:r>
              <a:rPr lang="en-US" altLang="zh-TW" dirty="0">
                <a:ea typeface="宋体" pitchFamily="2" charset="-122"/>
              </a:rPr>
              <a:t>(a)</a:t>
            </a:r>
            <a:r>
              <a:rPr lang="zh-TW" altLang="en-US" dirty="0">
                <a:ea typeface="宋体" pitchFamily="2" charset="-122"/>
              </a:rPr>
              <a:t>有其成本，因此可將醫師提供服務的努力程度與社會所必須花費的社會成本（</a:t>
            </a:r>
            <a:r>
              <a:rPr lang="en-US" altLang="zh-TW" dirty="0">
                <a:ea typeface="宋体" pitchFamily="2" charset="-122"/>
              </a:rPr>
              <a:t>SC</a:t>
            </a:r>
            <a:r>
              <a:rPr lang="zh-TW" altLang="en-US" dirty="0">
                <a:ea typeface="宋体" pitchFamily="2" charset="-122"/>
              </a:rPr>
              <a:t>，醫師係社會的人力資源）表述成如下關係：</a:t>
            </a:r>
            <a:r>
              <a:rPr lang="en-US" altLang="zh-TW" dirty="0">
                <a:ea typeface="宋体" pitchFamily="2" charset="-122"/>
              </a:rPr>
              <a:t>SC = C ( a )</a:t>
            </a:r>
            <a:r>
              <a:rPr lang="zh-TW" altLang="en-US" dirty="0">
                <a:ea typeface="宋体" pitchFamily="2" charset="-122"/>
              </a:rPr>
              <a:t>，表示社會的醫療成本是醫師努力程度的函數，一般而言醫師愈努力，其所必須花費的成本愈高，故醫師努力的邊際成本是正的 </a:t>
            </a:r>
            <a:r>
              <a:rPr lang="en-US" altLang="zh-TW" dirty="0">
                <a:ea typeface="宋体" pitchFamily="2" charset="-122"/>
              </a:rPr>
              <a:t>[ C’ ( a ) &gt; 0 ]</a:t>
            </a:r>
            <a:r>
              <a:rPr lang="zh-TW" altLang="en-US" dirty="0">
                <a:ea typeface="宋体" pitchFamily="2" charset="-122"/>
              </a:rPr>
              <a:t>，一般而言醫師多增加一分努力所多增加的成本（社會邊際成本）會隨著醫師的努力程度之增加而增加，因此在醫師努力程度</a:t>
            </a:r>
            <a:r>
              <a:rPr lang="en-US" altLang="zh-TW" dirty="0">
                <a:ea typeface="宋体" pitchFamily="2" charset="-122"/>
              </a:rPr>
              <a:t>(a)</a:t>
            </a:r>
            <a:r>
              <a:rPr lang="zh-TW" altLang="en-US" dirty="0">
                <a:ea typeface="宋体" pitchFamily="2" charset="-122"/>
              </a:rPr>
              <a:t>與社會邊際成本</a:t>
            </a:r>
            <a:r>
              <a:rPr lang="en-US" altLang="zh-TW" dirty="0">
                <a:ea typeface="宋体" pitchFamily="2" charset="-122"/>
              </a:rPr>
              <a:t>(SMC)</a:t>
            </a:r>
            <a:r>
              <a:rPr lang="zh-TW" altLang="en-US" dirty="0">
                <a:ea typeface="宋体" pitchFamily="2" charset="-122"/>
              </a:rPr>
              <a:t>所構成的平面圖上呈現為一條斜率逐漸增大的正斜率曲線；</a:t>
            </a: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醫師在治療病患的過程中，若提高其努力程度，可使醫療傷害發生的機率降低，因此可以醫療傷害損失的減少來衡量醫師努力程度所產生的社會效益</a:t>
            </a:r>
            <a:r>
              <a:rPr lang="en-US" altLang="zh-TW" dirty="0">
                <a:ea typeface="宋体" pitchFamily="2" charset="-122"/>
              </a:rPr>
              <a:t>(social </a:t>
            </a:r>
            <a:r>
              <a:rPr lang="en-US" altLang="zh-TW" dirty="0" err="1">
                <a:ea typeface="宋体" pitchFamily="2" charset="-122"/>
              </a:rPr>
              <a:t>benefit,SB</a:t>
            </a:r>
            <a:r>
              <a:rPr lang="en-US" altLang="zh-TW" dirty="0">
                <a:ea typeface="宋体" pitchFamily="2" charset="-122"/>
              </a:rPr>
              <a:t>)</a:t>
            </a:r>
            <a:r>
              <a:rPr lang="zh-TW" altLang="en-US" dirty="0">
                <a:ea typeface="宋体" pitchFamily="2" charset="-122"/>
              </a:rPr>
              <a:t>，即：</a:t>
            </a:r>
            <a:r>
              <a:rPr lang="en-US" altLang="zh-TW" dirty="0">
                <a:ea typeface="宋体" pitchFamily="2" charset="-122"/>
              </a:rPr>
              <a:t>SB = - P ( a ) · L </a:t>
            </a:r>
            <a:r>
              <a:rPr lang="zh-TW" altLang="en-US" dirty="0">
                <a:ea typeface="宋体" pitchFamily="2" charset="-122"/>
              </a:rPr>
              <a:t>，式中 </a:t>
            </a:r>
            <a:r>
              <a:rPr lang="en-US" altLang="zh-TW" dirty="0">
                <a:ea typeface="宋体" pitchFamily="2" charset="-122"/>
              </a:rPr>
              <a:t>P ( a ) </a:t>
            </a:r>
            <a:r>
              <a:rPr lang="zh-TW" altLang="en-US" dirty="0">
                <a:ea typeface="宋体" pitchFamily="2" charset="-122"/>
              </a:rPr>
              <a:t>代表醫療傷害發生的機率，</a:t>
            </a:r>
            <a:r>
              <a:rPr lang="en-US" altLang="zh-TW" dirty="0">
                <a:ea typeface="宋体" pitchFamily="2" charset="-122"/>
              </a:rPr>
              <a:t>L</a:t>
            </a:r>
            <a:r>
              <a:rPr lang="zh-TW" altLang="en-US" dirty="0">
                <a:ea typeface="宋体" pitchFamily="2" charset="-122"/>
              </a:rPr>
              <a:t>代表醫療傷害發生後病患的損失金額，為簡化分析，可將 </a:t>
            </a:r>
            <a:r>
              <a:rPr lang="en-US" altLang="zh-TW" dirty="0">
                <a:ea typeface="宋体" pitchFamily="2" charset="-122"/>
              </a:rPr>
              <a:t>L </a:t>
            </a:r>
            <a:r>
              <a:rPr lang="zh-TW" altLang="en-US" dirty="0">
                <a:ea typeface="宋体" pitchFamily="2" charset="-122"/>
              </a:rPr>
              <a:t>視為固定的常數，一般而言醫師的努力程度愈高醫療傷害發生的機率愈低，即：</a:t>
            </a:r>
            <a:r>
              <a:rPr lang="en-US" altLang="zh-TW" dirty="0">
                <a:ea typeface="宋体" pitchFamily="2" charset="-122"/>
              </a:rPr>
              <a:t>P’ ( a ) &lt; 0</a:t>
            </a:r>
            <a:r>
              <a:rPr lang="zh-TW" altLang="en-US" dirty="0">
                <a:ea typeface="宋体" pitchFamily="2" charset="-122"/>
              </a:rPr>
              <a:t>，因此可將 </a:t>
            </a:r>
            <a:r>
              <a:rPr lang="en-US" altLang="zh-TW" dirty="0">
                <a:ea typeface="宋体" pitchFamily="2" charset="-122"/>
              </a:rPr>
              <a:t>- P’ ( a ) · L </a:t>
            </a:r>
            <a:r>
              <a:rPr lang="zh-TW" altLang="en-US" dirty="0">
                <a:ea typeface="宋体" pitchFamily="2" charset="-122"/>
              </a:rPr>
              <a:t>視為醫師努力所產生的社會邊際效益，而醫師努力程度的社會邊際效益通常會隨著醫師努力程度的增加而降低，即醫師多增加一分努力所能減少的醫療傷害發生機率會隨著其努力程度的增加而遞減，因此在醫師努力程度</a:t>
            </a:r>
            <a:r>
              <a:rPr lang="en-US" altLang="zh-TW" dirty="0">
                <a:ea typeface="宋体" pitchFamily="2" charset="-122"/>
              </a:rPr>
              <a:t>(a)</a:t>
            </a:r>
            <a:r>
              <a:rPr lang="zh-TW" altLang="en-US" dirty="0">
                <a:ea typeface="宋体" pitchFamily="2" charset="-122"/>
              </a:rPr>
              <a:t>與社會邊際成本</a:t>
            </a:r>
            <a:r>
              <a:rPr lang="en-US" altLang="zh-TW" dirty="0">
                <a:ea typeface="宋体" pitchFamily="2" charset="-122"/>
              </a:rPr>
              <a:t>(SMC)</a:t>
            </a:r>
            <a:r>
              <a:rPr lang="zh-TW" altLang="en-US" dirty="0">
                <a:ea typeface="宋体" pitchFamily="2" charset="-122"/>
              </a:rPr>
              <a:t>所構成的平面圖上呈現為一條斜率逐漸遞減的負斜率曲線；</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實際的醫療責任制度並不一定能保證資源配置達到最大效率，造成現行醫療責任制度無法誘使醫師採取「最適醫療標準」的原因，主要是醫師個人的誘因與社會的誘因有很大差距，即醫師努力所產生的私人邊際效益</a:t>
            </a:r>
            <a:r>
              <a:rPr lang="en-US" altLang="zh-TW" dirty="0">
                <a:ea typeface="宋体" pitchFamily="2" charset="-122"/>
              </a:rPr>
              <a:t>(private marginal </a:t>
            </a:r>
            <a:r>
              <a:rPr lang="en-US" altLang="zh-TW" dirty="0" err="1">
                <a:ea typeface="宋体" pitchFamily="2" charset="-122"/>
              </a:rPr>
              <a:t>benefit,PMB</a:t>
            </a:r>
            <a:r>
              <a:rPr lang="en-US" altLang="zh-TW" dirty="0">
                <a:ea typeface="宋体" pitchFamily="2" charset="-122"/>
              </a:rPr>
              <a:t>)</a:t>
            </a:r>
            <a:r>
              <a:rPr lang="zh-TW" altLang="en-US" dirty="0">
                <a:ea typeface="宋体" pitchFamily="2" charset="-122"/>
              </a:rPr>
              <a:t>，不一定等於社會邊際效益，而醫師努力所承擔的私人邊際成本</a:t>
            </a:r>
            <a:r>
              <a:rPr lang="en-US" altLang="zh-TW" dirty="0">
                <a:ea typeface="宋体" pitchFamily="2" charset="-122"/>
              </a:rPr>
              <a:t>(private marginal </a:t>
            </a:r>
            <a:r>
              <a:rPr lang="en-US" altLang="zh-TW" dirty="0" err="1">
                <a:ea typeface="宋体" pitchFamily="2" charset="-122"/>
              </a:rPr>
              <a:t>cost,PMC</a:t>
            </a:r>
            <a:r>
              <a:rPr lang="en-US" altLang="zh-TW" dirty="0">
                <a:ea typeface="宋体" pitchFamily="2" charset="-122"/>
              </a:rPr>
              <a:t>)</a:t>
            </a:r>
            <a:r>
              <a:rPr lang="zh-TW" altLang="en-US" dirty="0">
                <a:ea typeface="宋体" pitchFamily="2" charset="-122"/>
              </a:rPr>
              <a:t>，也不一定等於社會所承擔的邊際成本；造成私人邊際成本（效益）與社會邊際成本（效益）偏離的原因主要有兩個，一是絕大部分遭遇醫療傷害的病患，並未提出請求賠償的訴訟，而提出訴訟的病患中，亦僅有一小部分最後能獲得補償，在此情況下，醫師僅負擔一小部分病患的傷害損失成本，因而使醫師低估其增加努力所能產生的邊際效益，換言之此時醫師所承擔的病患損失成本</a:t>
            </a:r>
            <a:r>
              <a:rPr lang="en-US" altLang="zh-TW" dirty="0">
                <a:ea typeface="宋体" pitchFamily="2" charset="-122"/>
              </a:rPr>
              <a:t>(L)</a:t>
            </a:r>
            <a:r>
              <a:rPr lang="zh-TW" altLang="en-US" dirty="0">
                <a:ea typeface="宋体" pitchFamily="2" charset="-122"/>
              </a:rPr>
              <a:t>小於社會整體的傷害損失成本，因此醫師的努力程度不足</a:t>
            </a:r>
            <a:r>
              <a:rPr lang="en-US" altLang="zh-TW" dirty="0">
                <a:ea typeface="宋体" pitchFamily="2" charset="-122"/>
              </a:rPr>
              <a:t>( a &lt; a* )</a:t>
            </a:r>
            <a:r>
              <a:rPr lang="zh-TW" altLang="en-US" dirty="0">
                <a:ea typeface="宋体" pitchFamily="2" charset="-122"/>
              </a:rPr>
              <a:t>，即醫師會有低度預防</a:t>
            </a:r>
            <a:r>
              <a:rPr lang="en-US" altLang="zh-TW" dirty="0">
                <a:ea typeface="宋体" pitchFamily="2" charset="-122"/>
              </a:rPr>
              <a:t>(under precaution)</a:t>
            </a:r>
            <a:r>
              <a:rPr lang="zh-TW" altLang="en-US" dirty="0">
                <a:ea typeface="宋体" pitchFamily="2" charset="-122"/>
              </a:rPr>
              <a:t>的誘因，另一方面在醫療保險制度下，醫師與病患皆不必負擔許多醫療服務的成本，真正的成本是由協力廠商（醫療保險）負擔，因此醫師並不用承擔增加努力程度（如增加檢驗）的成本，使醫師的私人邊際成本小於社會的邊際成本，此外在醫療糾紛處理過程中，存在許多無法保險的成本</a:t>
            </a:r>
            <a:r>
              <a:rPr lang="en-US" altLang="zh-TW" dirty="0">
                <a:ea typeface="宋体" pitchFamily="2" charset="-122"/>
              </a:rPr>
              <a:t>(uninsurable costs)</a:t>
            </a:r>
            <a:r>
              <a:rPr lang="zh-TW" altLang="en-US" dirty="0">
                <a:ea typeface="宋体" pitchFamily="2" charset="-122"/>
              </a:rPr>
              <a:t>，例如名譽、時間等，因此醫師所必須承擔的損失並無法藉著醫療責任保險來完全避免，上述兩種情形使醫師多增加個人努力（如增加檢驗）所增加的私人邊際效益也會大過社會邊際效益，故此時醫師有過度預防</a:t>
            </a:r>
            <a:r>
              <a:rPr lang="en-US" altLang="zh-TW" dirty="0">
                <a:ea typeface="宋体" pitchFamily="2" charset="-122"/>
              </a:rPr>
              <a:t>(over precaution)</a:t>
            </a:r>
            <a:r>
              <a:rPr lang="zh-TW" altLang="en-US" dirty="0">
                <a:ea typeface="宋体" pitchFamily="2" charset="-122"/>
              </a:rPr>
              <a:t>的傾向，即醫師會採取比社會最適醫療標準更高的努力程度</a:t>
            </a:r>
            <a:r>
              <a:rPr lang="en-US" altLang="zh-TW" dirty="0">
                <a:ea typeface="宋体" pitchFamily="2" charset="-122"/>
              </a:rPr>
              <a:t>( a &gt; a*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效用最大化模型認為醫院經營行為的決策者是醫院的管理員</a:t>
            </a:r>
            <a:r>
              <a:rPr lang="en-US" altLang="zh-TW" dirty="0">
                <a:ea typeface="宋体" pitchFamily="2" charset="-122"/>
              </a:rPr>
              <a:t>(administrator)</a:t>
            </a:r>
            <a:r>
              <a:rPr lang="zh-TW" altLang="en-US" dirty="0">
                <a:ea typeface="宋体" pitchFamily="2" charset="-122"/>
              </a:rPr>
              <a:t>，醫院決策者的經營目標是追求其效用之最大，影響決策者效用的變量包括醫院所提供的服務量</a:t>
            </a:r>
            <a:r>
              <a:rPr lang="en-US" altLang="zh-TW" dirty="0">
                <a:ea typeface="宋体" pitchFamily="2" charset="-122"/>
              </a:rPr>
              <a:t>(Quantity)</a:t>
            </a:r>
            <a:r>
              <a:rPr lang="zh-TW" altLang="en-US" dirty="0">
                <a:ea typeface="宋体" pitchFamily="2" charset="-122"/>
              </a:rPr>
              <a:t>與服務品質</a:t>
            </a:r>
            <a:r>
              <a:rPr lang="en-US" altLang="zh-TW" dirty="0">
                <a:ea typeface="宋体" pitchFamily="2" charset="-122"/>
              </a:rPr>
              <a:t>(Quality)</a:t>
            </a:r>
            <a:r>
              <a:rPr lang="zh-TW" altLang="en-US" dirty="0">
                <a:ea typeface="宋体" pitchFamily="2" charset="-122"/>
              </a:rPr>
              <a:t>，則決策者的效用函數可表示如下：</a:t>
            </a:r>
            <a:r>
              <a:rPr lang="en-US" altLang="zh-TW" dirty="0">
                <a:ea typeface="宋体" pitchFamily="2" charset="-122"/>
              </a:rPr>
              <a:t>U = U ( Quantity , Quality )</a:t>
            </a:r>
            <a:r>
              <a:rPr lang="zh-TW" altLang="en-US" dirty="0">
                <a:ea typeface="宋体" pitchFamily="2" charset="-122"/>
              </a:rPr>
              <a:t>，式中醫院所提供的服務量可用醫院在某一特定期間治療的病患書</a:t>
            </a:r>
            <a:r>
              <a:rPr lang="en-US" altLang="zh-TW" dirty="0">
                <a:ea typeface="宋体" pitchFamily="2" charset="-122"/>
              </a:rPr>
              <a:t>(the number of cases treated)</a:t>
            </a:r>
            <a:r>
              <a:rPr lang="zh-TW" altLang="en-US" dirty="0">
                <a:ea typeface="宋体" pitchFamily="2" charset="-122"/>
              </a:rPr>
              <a:t>來衡量，醫院服務的品質由多種不同指標構成，為了方便分析假設只有一種品質指標</a:t>
            </a:r>
            <a:r>
              <a:rPr lang="en-US" altLang="zh-TW" dirty="0">
                <a:ea typeface="宋体" pitchFamily="2" charset="-122"/>
              </a:rPr>
              <a:t>(index of quality)</a:t>
            </a:r>
            <a:r>
              <a:rPr lang="zh-TW" altLang="en-US" dirty="0">
                <a:ea typeface="宋体" pitchFamily="2" charset="-122"/>
              </a:rPr>
              <a:t>，由於非營利性醫院有不能分配盈餘的限制，因此醫院的決策者並沒有賺取利潤的動機，另一方面醫院也必須要保持收支平衡才能繼續經營下去，因此醫院所面臨的預算限制式為：看病收入 </a:t>
            </a:r>
            <a:r>
              <a:rPr lang="en-US" altLang="zh-TW" dirty="0">
                <a:ea typeface="宋体" pitchFamily="2" charset="-122"/>
              </a:rPr>
              <a:t>+ </a:t>
            </a:r>
            <a:r>
              <a:rPr lang="zh-TW" altLang="en-US" dirty="0">
                <a:ea typeface="宋体" pitchFamily="2" charset="-122"/>
              </a:rPr>
              <a:t>補助挹注 </a:t>
            </a:r>
            <a:r>
              <a:rPr lang="en-US" altLang="zh-TW" dirty="0">
                <a:ea typeface="宋体" pitchFamily="2" charset="-122"/>
              </a:rPr>
              <a:t>= </a:t>
            </a:r>
            <a:r>
              <a:rPr lang="zh-TW" altLang="en-US" dirty="0">
                <a:ea typeface="宋体" pitchFamily="2" charset="-122"/>
              </a:rPr>
              <a:t>成本，為了簡化分析忽略非營利性醫院的補助挹注，則上述預算限制式可表示為：</a:t>
            </a:r>
            <a:r>
              <a:rPr lang="en-US" altLang="zh-TW" dirty="0">
                <a:ea typeface="宋体" pitchFamily="2" charset="-122"/>
              </a:rPr>
              <a:t>P (Quality) = AC (Quality)</a:t>
            </a:r>
            <a:r>
              <a:rPr lang="zh-TW" altLang="en-US" dirty="0">
                <a:ea typeface="宋体" pitchFamily="2" charset="-122"/>
              </a:rPr>
              <a:t>，式中 </a:t>
            </a:r>
            <a:r>
              <a:rPr lang="en-US" altLang="zh-TW" dirty="0">
                <a:ea typeface="宋体" pitchFamily="2" charset="-122"/>
              </a:rPr>
              <a:t>P </a:t>
            </a:r>
            <a:r>
              <a:rPr lang="zh-TW" altLang="en-US" dirty="0">
                <a:ea typeface="宋体" pitchFamily="2" charset="-122"/>
              </a:rPr>
              <a:t>代表醫院服務的價格，也就是醫院的平均收益，由於消費者對醫院服務所願意支付的價格取決於服務品質，因此醫院的平均收益是其所提供服務品質的函數，</a:t>
            </a:r>
            <a:r>
              <a:rPr lang="en-US" altLang="zh-TW" dirty="0">
                <a:ea typeface="宋体" pitchFamily="2" charset="-122"/>
              </a:rPr>
              <a:t>AC </a:t>
            </a:r>
            <a:r>
              <a:rPr lang="zh-TW" altLang="en-US" dirty="0">
                <a:ea typeface="宋体" pitchFamily="2" charset="-122"/>
              </a:rPr>
              <a:t>代表醫院服務的平均成本，同理醫院所提供高品質服務也有其成本，服務品質愈高醫院服務的每單位平均成本就愈高，預算限制式即表示在一定的品質下，醫院的平均收益必須等於平均成本，以維持經營的收支平衡；</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根據預算限制式，可以在價格</a:t>
            </a:r>
            <a:r>
              <a:rPr lang="en-US" altLang="zh-TW" dirty="0">
                <a:ea typeface="宋体" pitchFamily="2" charset="-122"/>
              </a:rPr>
              <a:t>(P) - </a:t>
            </a:r>
            <a:r>
              <a:rPr lang="zh-TW" altLang="en-US" dirty="0">
                <a:ea typeface="宋体" pitchFamily="2" charset="-122"/>
              </a:rPr>
              <a:t>服務量</a:t>
            </a:r>
            <a:r>
              <a:rPr lang="en-US" altLang="zh-TW" dirty="0">
                <a:ea typeface="宋体" pitchFamily="2" charset="-122"/>
              </a:rPr>
              <a:t>(Quantity)</a:t>
            </a:r>
            <a:r>
              <a:rPr lang="zh-TW" altLang="en-US" dirty="0">
                <a:ea typeface="宋体" pitchFamily="2" charset="-122"/>
              </a:rPr>
              <a:t>平面圖上繪出醫院所面對的需求曲線</a:t>
            </a:r>
            <a:r>
              <a:rPr lang="en-US" altLang="zh-TW" dirty="0">
                <a:ea typeface="宋体" pitchFamily="2" charset="-122"/>
              </a:rPr>
              <a:t>(D)</a:t>
            </a:r>
            <a:r>
              <a:rPr lang="zh-TW" altLang="en-US" dirty="0">
                <a:ea typeface="宋体" pitchFamily="2" charset="-122"/>
              </a:rPr>
              <a:t>與醫院的平均成本曲線</a:t>
            </a:r>
            <a:r>
              <a:rPr lang="en-US" altLang="zh-TW" dirty="0">
                <a:ea typeface="宋体" pitchFamily="2" charset="-122"/>
              </a:rPr>
              <a:t>(AC)</a:t>
            </a:r>
            <a:r>
              <a:rPr lang="zh-TW" altLang="en-US" dirty="0">
                <a:ea typeface="宋体" pitchFamily="2" charset="-122"/>
              </a:rPr>
              <a:t>，黨醫院所提供的品質水準為 </a:t>
            </a:r>
            <a:r>
              <a:rPr lang="en-US" altLang="zh-TW" dirty="0">
                <a:ea typeface="宋体" pitchFamily="2" charset="-122"/>
              </a:rPr>
              <a:t>Quality (1) </a:t>
            </a:r>
            <a:r>
              <a:rPr lang="zh-TW" altLang="en-US" dirty="0">
                <a:ea typeface="宋体" pitchFamily="2" charset="-122"/>
              </a:rPr>
              <a:t>時，醫院所面對的需求曲線（也就是平均收益曲線）為 </a:t>
            </a:r>
            <a:r>
              <a:rPr lang="en-US" altLang="zh-TW" dirty="0">
                <a:ea typeface="宋体" pitchFamily="2" charset="-122"/>
              </a:rPr>
              <a:t>D1 </a:t>
            </a:r>
            <a:r>
              <a:rPr lang="zh-TW" altLang="en-US" dirty="0">
                <a:ea typeface="宋体" pitchFamily="2" charset="-122"/>
              </a:rPr>
              <a:t>，平均成本為 </a:t>
            </a:r>
            <a:r>
              <a:rPr lang="en-US" altLang="zh-TW" dirty="0">
                <a:ea typeface="宋体" pitchFamily="2" charset="-122"/>
              </a:rPr>
              <a:t>AC1 </a:t>
            </a:r>
            <a:r>
              <a:rPr lang="zh-TW" altLang="en-US" dirty="0">
                <a:ea typeface="宋体" pitchFamily="2" charset="-122"/>
              </a:rPr>
              <a:t>，在 </a:t>
            </a:r>
            <a:r>
              <a:rPr lang="en-US" altLang="zh-TW" dirty="0">
                <a:ea typeface="宋体" pitchFamily="2" charset="-122"/>
              </a:rPr>
              <a:t>D1 </a:t>
            </a:r>
            <a:r>
              <a:rPr lang="zh-TW" altLang="en-US" dirty="0">
                <a:ea typeface="宋体" pitchFamily="2" charset="-122"/>
              </a:rPr>
              <a:t>與 </a:t>
            </a:r>
            <a:r>
              <a:rPr lang="en-US" altLang="zh-TW" dirty="0">
                <a:ea typeface="宋体" pitchFamily="2" charset="-122"/>
              </a:rPr>
              <a:t>AC1 </a:t>
            </a:r>
            <a:r>
              <a:rPr lang="zh-TW" altLang="en-US" dirty="0">
                <a:ea typeface="宋体" pitchFamily="2" charset="-122"/>
              </a:rPr>
              <a:t>的交點處的服務量為 </a:t>
            </a:r>
            <a:r>
              <a:rPr lang="en-US" altLang="zh-TW" dirty="0">
                <a:ea typeface="宋体" pitchFamily="2" charset="-122"/>
              </a:rPr>
              <a:t>Quantity (1) </a:t>
            </a:r>
            <a:r>
              <a:rPr lang="zh-TW" altLang="en-US" dirty="0">
                <a:ea typeface="宋体" pitchFamily="2" charset="-122"/>
              </a:rPr>
              <a:t>，表示在 </a:t>
            </a:r>
            <a:r>
              <a:rPr lang="en-US" altLang="zh-TW" dirty="0">
                <a:ea typeface="宋体" pitchFamily="2" charset="-122"/>
              </a:rPr>
              <a:t>Quality (1) </a:t>
            </a:r>
            <a:r>
              <a:rPr lang="zh-TW" altLang="en-US" dirty="0">
                <a:ea typeface="宋体" pitchFamily="2" charset="-122"/>
              </a:rPr>
              <a:t>的品質水準下，醫院提供 </a:t>
            </a:r>
            <a:r>
              <a:rPr lang="en-US" altLang="zh-TW" dirty="0">
                <a:ea typeface="宋体" pitchFamily="2" charset="-122"/>
              </a:rPr>
              <a:t>Quantity (1) </a:t>
            </a:r>
            <a:r>
              <a:rPr lang="zh-TW" altLang="en-US" dirty="0">
                <a:ea typeface="宋体" pitchFamily="2" charset="-122"/>
              </a:rPr>
              <a:t>的服務量可維持收支平衡，如果醫院提高服務品質，例如從 </a:t>
            </a:r>
            <a:r>
              <a:rPr lang="en-US" altLang="zh-TW" dirty="0">
                <a:ea typeface="宋体" pitchFamily="2" charset="-122"/>
              </a:rPr>
              <a:t>Quality (1) </a:t>
            </a:r>
            <a:r>
              <a:rPr lang="zh-TW" altLang="en-US" dirty="0">
                <a:ea typeface="宋体" pitchFamily="2" charset="-122"/>
              </a:rPr>
              <a:t>提高到 </a:t>
            </a:r>
            <a:r>
              <a:rPr lang="en-US" altLang="zh-TW" dirty="0">
                <a:ea typeface="宋体" pitchFamily="2" charset="-122"/>
              </a:rPr>
              <a:t>Quality (2) </a:t>
            </a:r>
            <a:r>
              <a:rPr lang="zh-TW" altLang="en-US" dirty="0">
                <a:ea typeface="宋体" pitchFamily="2" charset="-122"/>
              </a:rPr>
              <a:t>，則在高品質下醫院可以吸引更多的病患前來就醫，所以醫院所面對的需求曲線會向外移動到 </a:t>
            </a:r>
            <a:r>
              <a:rPr lang="en-US" altLang="zh-TW" dirty="0">
                <a:ea typeface="宋体" pitchFamily="2" charset="-122"/>
              </a:rPr>
              <a:t>D2 </a:t>
            </a:r>
            <a:r>
              <a:rPr lang="zh-TW" altLang="en-US" dirty="0">
                <a:ea typeface="宋体" pitchFamily="2" charset="-122"/>
              </a:rPr>
              <a:t>，同時服務品質的提高又有其成本，所以醫院的平均成本曲線亦會隨品質提高而上升至 </a:t>
            </a:r>
            <a:r>
              <a:rPr lang="en-US" altLang="zh-TW" dirty="0">
                <a:ea typeface="宋体" pitchFamily="2" charset="-122"/>
              </a:rPr>
              <a:t>AC2 </a:t>
            </a:r>
            <a:r>
              <a:rPr lang="zh-TW" altLang="en-US" dirty="0">
                <a:ea typeface="宋体" pitchFamily="2" charset="-122"/>
              </a:rPr>
              <a:t>，此時醫院能維持收支平衡的服務量由 </a:t>
            </a:r>
            <a:r>
              <a:rPr lang="en-US" altLang="zh-TW" dirty="0">
                <a:ea typeface="宋体" pitchFamily="2" charset="-122"/>
              </a:rPr>
              <a:t>D2 </a:t>
            </a:r>
            <a:r>
              <a:rPr lang="zh-TW" altLang="en-US" dirty="0">
                <a:ea typeface="宋体" pitchFamily="2" charset="-122"/>
              </a:rPr>
              <a:t>與 </a:t>
            </a:r>
            <a:r>
              <a:rPr lang="en-US" altLang="zh-TW" dirty="0">
                <a:ea typeface="宋体" pitchFamily="2" charset="-122"/>
              </a:rPr>
              <a:t>AC2 </a:t>
            </a:r>
            <a:r>
              <a:rPr lang="zh-TW" altLang="en-US" dirty="0">
                <a:ea typeface="宋体" pitchFamily="2" charset="-122"/>
              </a:rPr>
              <a:t>交點所決定為 </a:t>
            </a:r>
            <a:r>
              <a:rPr lang="en-US" altLang="zh-TW" dirty="0">
                <a:ea typeface="宋体" pitchFamily="2" charset="-122"/>
              </a:rPr>
              <a:t>Quantity (2)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將上述維持收支平衡的數量</a:t>
            </a:r>
            <a:r>
              <a:rPr lang="en-US" altLang="zh-TW" dirty="0">
                <a:ea typeface="宋体" pitchFamily="2" charset="-122"/>
              </a:rPr>
              <a:t>(Quantity)</a:t>
            </a:r>
            <a:r>
              <a:rPr lang="zh-TW" altLang="en-US" dirty="0">
                <a:ea typeface="宋体" pitchFamily="2" charset="-122"/>
              </a:rPr>
              <a:t>與品質</a:t>
            </a:r>
            <a:r>
              <a:rPr lang="en-US" altLang="zh-TW" dirty="0">
                <a:ea typeface="宋体" pitchFamily="2" charset="-122"/>
              </a:rPr>
              <a:t>(Quality)</a:t>
            </a:r>
            <a:r>
              <a:rPr lang="zh-TW" altLang="en-US" dirty="0">
                <a:ea typeface="宋体" pitchFamily="2" charset="-122"/>
              </a:rPr>
              <a:t>之組合描繪在數量</a:t>
            </a:r>
            <a:r>
              <a:rPr lang="en-US" altLang="zh-TW" dirty="0">
                <a:ea typeface="宋体" pitchFamily="2" charset="-122"/>
              </a:rPr>
              <a:t>(Quantity) - </a:t>
            </a:r>
            <a:r>
              <a:rPr lang="zh-TW" altLang="en-US" dirty="0">
                <a:ea typeface="宋体" pitchFamily="2" charset="-122"/>
              </a:rPr>
              <a:t>品質</a:t>
            </a:r>
            <a:r>
              <a:rPr lang="en-US" altLang="zh-TW" dirty="0">
                <a:ea typeface="宋体" pitchFamily="2" charset="-122"/>
              </a:rPr>
              <a:t>(Quality)</a:t>
            </a:r>
            <a:r>
              <a:rPr lang="zh-TW" altLang="en-US" dirty="0">
                <a:ea typeface="宋体" pitchFamily="2" charset="-122"/>
              </a:rPr>
              <a:t>二維平面圖上，可以得到一條不同服務量</a:t>
            </a:r>
            <a:r>
              <a:rPr lang="en-US" altLang="zh-TW" dirty="0">
                <a:ea typeface="宋体" pitchFamily="2" charset="-122"/>
              </a:rPr>
              <a:t>(Quantity)</a:t>
            </a:r>
            <a:r>
              <a:rPr lang="zh-TW" altLang="en-US" dirty="0">
                <a:ea typeface="宋体" pitchFamily="2" charset="-122"/>
              </a:rPr>
              <a:t>與品質</a:t>
            </a:r>
            <a:r>
              <a:rPr lang="en-US" altLang="zh-TW" dirty="0">
                <a:ea typeface="宋体" pitchFamily="2" charset="-122"/>
              </a:rPr>
              <a:t>(Quality)</a:t>
            </a:r>
            <a:r>
              <a:rPr lang="zh-TW" altLang="en-US" dirty="0">
                <a:ea typeface="宋体" pitchFamily="2" charset="-122"/>
              </a:rPr>
              <a:t>的組合線，即醫院能夠維持收支平衡的生產可能線</a:t>
            </a:r>
            <a:r>
              <a:rPr lang="en-US" altLang="zh-TW" dirty="0">
                <a:ea typeface="宋体" pitchFamily="2" charset="-122"/>
              </a:rPr>
              <a:t>(production possibility </a:t>
            </a:r>
            <a:r>
              <a:rPr lang="en-US" altLang="zh-TW" dirty="0" err="1">
                <a:ea typeface="宋体" pitchFamily="2" charset="-122"/>
              </a:rPr>
              <a:t>frontier,PPF</a:t>
            </a:r>
            <a:r>
              <a:rPr lang="en-US" altLang="zh-TW" dirty="0">
                <a:ea typeface="宋体" pitchFamily="2" charset="-122"/>
              </a:rPr>
              <a:t>)</a:t>
            </a:r>
            <a:r>
              <a:rPr lang="zh-TW" altLang="en-US" dirty="0">
                <a:ea typeface="宋体" pitchFamily="2" charset="-122"/>
              </a:rPr>
              <a:t>，生產可能線起初是正斜率，表示服務品質愈高，在醫院維持收支平衡的限制下，所需提供的服務量也愈多，但當服務量增加到一定程度，服務品質提高所增加的平均成本就可能大過所增加的平均收益，使生產可能線產生後彎的現象；同樣，在數量</a:t>
            </a:r>
            <a:r>
              <a:rPr lang="en-US" altLang="zh-TW" dirty="0">
                <a:ea typeface="宋体" pitchFamily="2" charset="-122"/>
              </a:rPr>
              <a:t>(Quantity) - </a:t>
            </a:r>
            <a:r>
              <a:rPr lang="zh-TW" altLang="en-US" dirty="0">
                <a:ea typeface="宋体" pitchFamily="2" charset="-122"/>
              </a:rPr>
              <a:t>品質</a:t>
            </a:r>
            <a:r>
              <a:rPr lang="en-US" altLang="zh-TW" dirty="0">
                <a:ea typeface="宋体" pitchFamily="2" charset="-122"/>
              </a:rPr>
              <a:t>(Quality)</a:t>
            </a:r>
            <a:r>
              <a:rPr lang="zh-TW" altLang="en-US" dirty="0">
                <a:ea typeface="宋体" pitchFamily="2" charset="-122"/>
              </a:rPr>
              <a:t>二維平面圖上，也可描繪出醫院決策者的效用函數無異曲線用 </a:t>
            </a:r>
            <a:r>
              <a:rPr lang="en-US" altLang="zh-TW" dirty="0">
                <a:ea typeface="宋体" pitchFamily="2" charset="-122"/>
              </a:rPr>
              <a:t>U </a:t>
            </a:r>
            <a:r>
              <a:rPr lang="zh-TW" altLang="en-US" dirty="0">
                <a:ea typeface="宋体" pitchFamily="2" charset="-122"/>
              </a:rPr>
              <a:t>來表示，無異曲線代表可使決策者獲得相同效用水準的各種服務量與服務品質的組合，在數學上，無異曲線</a:t>
            </a:r>
            <a:r>
              <a:rPr lang="en-US" altLang="zh-TW" dirty="0">
                <a:ea typeface="宋体" pitchFamily="2" charset="-122"/>
              </a:rPr>
              <a:t>(U)</a:t>
            </a:r>
            <a:r>
              <a:rPr lang="zh-TW" altLang="en-US" dirty="0">
                <a:ea typeface="宋体" pitchFamily="2" charset="-122"/>
              </a:rPr>
              <a:t>與生產可能線</a:t>
            </a:r>
            <a:r>
              <a:rPr lang="en-US" altLang="zh-TW" dirty="0">
                <a:ea typeface="宋体" pitchFamily="2" charset="-122"/>
              </a:rPr>
              <a:t>(PPF)</a:t>
            </a:r>
            <a:r>
              <a:rPr lang="zh-TW" altLang="en-US" dirty="0">
                <a:ea typeface="宋体" pitchFamily="2" charset="-122"/>
              </a:rPr>
              <a:t>的相切點處的數量品質組合，即為在可維持收支平衡的預算限制下，能夠使效用達到最大的服務數量與服務品質的組合；</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推論：</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a:t>
            </a:r>
            <a:r>
              <a:rPr lang="zh-TW" altLang="en-US" dirty="0">
                <a:ea typeface="宋体" pitchFamily="2" charset="-122"/>
              </a:rPr>
              <a:t>、由於醫院決策者所選擇的最適生產組合會落在生產可能線</a:t>
            </a:r>
            <a:r>
              <a:rPr lang="en-US" altLang="zh-TW" dirty="0">
                <a:ea typeface="宋体" pitchFamily="2" charset="-122"/>
              </a:rPr>
              <a:t>(PPF)</a:t>
            </a:r>
            <a:r>
              <a:rPr lang="zh-TW" altLang="en-US" dirty="0">
                <a:ea typeface="宋体" pitchFamily="2" charset="-122"/>
              </a:rPr>
              <a:t>線後彎的部分，因此非營利性醫院會傾向於提供較高品質的醫療服，這是因為醫院的決策者會選擇一個最適的數量與品質組合使其「自己」的效用達到最大，但這不一定會使「社會」的效用達到最大，換言之，醫院決策者眼中看來是最適的選擇</a:t>
            </a:r>
            <a:r>
              <a:rPr lang="en-US" altLang="zh-TW" dirty="0">
                <a:ea typeface="宋体" pitchFamily="2" charset="-122"/>
              </a:rPr>
              <a:t>(optimal choice)</a:t>
            </a:r>
            <a:r>
              <a:rPr lang="zh-TW" altLang="en-US" dirty="0">
                <a:ea typeface="宋体" pitchFamily="2" charset="-122"/>
              </a:rPr>
              <a:t>不一定就是社會最適的選擇，因此，從社會的觀點來看，非營利性醫院可能會提供太多太高品質的醫療服務而造成無效率的情形，據此一結果可以預測：非營利性醫院所提供的服務品質會較營利性醫院高；</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a:t>
            </a:r>
            <a:r>
              <a:rPr lang="zh-TW" altLang="en-US" dirty="0">
                <a:ea typeface="宋体" pitchFamily="2" charset="-122"/>
              </a:rPr>
              <a:t>、非營利性醫院的行為將造成醫院市場的進入障礙</a:t>
            </a:r>
            <a:r>
              <a:rPr lang="en-US" altLang="zh-TW" dirty="0">
                <a:ea typeface="宋体" pitchFamily="2" charset="-122"/>
              </a:rPr>
              <a:t>(entry barrier)</a:t>
            </a:r>
            <a:r>
              <a:rPr lang="zh-TW" altLang="en-US" dirty="0">
                <a:ea typeface="宋体" pitchFamily="2" charset="-122"/>
              </a:rPr>
              <a:t>，這是因為非營利性醫院可享有很多租稅優惠（或慈善捐款），虧本時也可靠挹注補足繼續經營，因而使營利性醫院無法進入與其競爭，形成市場中廠商進入的障礙；</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a:t>
            </a:r>
            <a:r>
              <a:rPr lang="zh-TW" altLang="en-US" dirty="0">
                <a:ea typeface="宋体" pitchFamily="2" charset="-122"/>
              </a:rPr>
              <a:t>、此一結果也說明為何非營利性醫院會引入一些「無利可圖」的設備；</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4</a:t>
            </a:r>
            <a:r>
              <a:rPr lang="zh-TW" altLang="en-US" dirty="0">
                <a:ea typeface="宋体" pitchFamily="2" charset="-122"/>
              </a:rPr>
              <a:t>、醫院傾向於投資最新的醫療器材與設備，形成醫院之間的軍備競賽</a:t>
            </a:r>
            <a:r>
              <a:rPr lang="en-US" altLang="zh-TW" dirty="0">
                <a:ea typeface="宋体" pitchFamily="2" charset="-122"/>
              </a:rPr>
              <a:t>(arms race)</a:t>
            </a:r>
            <a:r>
              <a:rPr lang="zh-TW" altLang="en-US" dirty="0">
                <a:ea typeface="宋体" pitchFamily="2" charset="-122"/>
              </a:rPr>
              <a:t>，在醫療保險制度的介入下，更會助長「軍備競賽」的情形，因為在第三者付費的情形下，消費者自然會傾向於要求高品質的醫療服務，另一方面，醫療保險介入使市場上對醫療服務的需求增加後，意謂著醫院所面對的生產可能線</a:t>
            </a:r>
            <a:r>
              <a:rPr lang="en-US" altLang="zh-TW" dirty="0">
                <a:ea typeface="宋体" pitchFamily="2" charset="-122"/>
              </a:rPr>
              <a:t>(PPF)</a:t>
            </a:r>
            <a:r>
              <a:rPr lang="zh-TW" altLang="en-US" dirty="0">
                <a:ea typeface="宋体" pitchFamily="2" charset="-122"/>
              </a:rPr>
              <a:t>會向外擴張，因此醫院在追求最大效用的原則下將提供更高品質的醫療服務；</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39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40</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41</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為了比較效用最大化與醫師控制模型分析結果的異同</a:t>
            </a:r>
            <a:r>
              <a:rPr lang="en-US" altLang="zh-TW" dirty="0">
                <a:ea typeface="宋体" pitchFamily="2" charset="-122"/>
              </a:rPr>
              <a:t>(</a:t>
            </a:r>
            <a:r>
              <a:rPr lang="en-US" altLang="zh-TW" dirty="0" err="1">
                <a:ea typeface="宋体" pitchFamily="2" charset="-122"/>
              </a:rPr>
              <a:t>Folland</a:t>
            </a:r>
            <a:r>
              <a:rPr lang="en-US" altLang="zh-TW" dirty="0">
                <a:ea typeface="宋体" pitchFamily="2" charset="-122"/>
              </a:rPr>
              <a:t> 1997)</a:t>
            </a:r>
            <a:r>
              <a:rPr lang="zh-TW" altLang="en-US" dirty="0">
                <a:ea typeface="宋体" pitchFamily="2" charset="-122"/>
              </a:rPr>
              <a:t>建立一個共同的醫院盈餘函數</a:t>
            </a:r>
            <a:r>
              <a:rPr lang="en-US" altLang="zh-TW" dirty="0">
                <a:ea typeface="宋体" pitchFamily="2" charset="-122"/>
              </a:rPr>
              <a:t>(HR)</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HR = R ( K , L , M ) - w · L - r · K - s · M + D + G</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 </a:t>
            </a:r>
            <a:r>
              <a:rPr lang="en-US" altLang="zh-TW" dirty="0">
                <a:ea typeface="宋体" pitchFamily="2" charset="-122"/>
              </a:rPr>
              <a:t>R ( K , L , M ) = PT ·Q ( K , L , M ) </a:t>
            </a:r>
            <a:r>
              <a:rPr lang="zh-TW" altLang="en-US" dirty="0">
                <a:ea typeface="宋体" pitchFamily="2" charset="-122"/>
              </a:rPr>
              <a:t>代表醫院的收益函數</a:t>
            </a:r>
            <a:r>
              <a:rPr lang="en-US" altLang="zh-TW" dirty="0">
                <a:ea typeface="宋体" pitchFamily="2" charset="-122"/>
              </a:rPr>
              <a:t>(revenue function)</a:t>
            </a:r>
            <a:r>
              <a:rPr lang="zh-TW" altLang="en-US" dirty="0">
                <a:ea typeface="宋体" pitchFamily="2" charset="-122"/>
              </a:rPr>
              <a:t>，是醫院提供的醫療服務量與品質的函數，</a:t>
            </a:r>
            <a:r>
              <a:rPr lang="en-US" altLang="zh-TW" dirty="0">
                <a:ea typeface="宋体" pitchFamily="2" charset="-122"/>
              </a:rPr>
              <a:t>D </a:t>
            </a:r>
            <a:r>
              <a:rPr lang="zh-TW" altLang="en-US" dirty="0">
                <a:ea typeface="宋体" pitchFamily="2" charset="-122"/>
              </a:rPr>
              <a:t>與 </a:t>
            </a:r>
            <a:r>
              <a:rPr lang="en-US" altLang="zh-TW" dirty="0">
                <a:ea typeface="宋体" pitchFamily="2" charset="-122"/>
              </a:rPr>
              <a:t>G </a:t>
            </a:r>
            <a:r>
              <a:rPr lang="zh-TW" altLang="en-US" dirty="0">
                <a:ea typeface="宋体" pitchFamily="2" charset="-122"/>
              </a:rPr>
              <a:t>則表示醫院所獲得的慈善捐款收入與政府補助收入，假設醫師的供給市場為完全競爭市場，醫師服務的供給價格</a:t>
            </a:r>
            <a:r>
              <a:rPr lang="en-US" altLang="zh-TW" dirty="0">
                <a:ea typeface="宋体" pitchFamily="2" charset="-122"/>
              </a:rPr>
              <a:t>(s)</a:t>
            </a:r>
            <a:r>
              <a:rPr lang="zh-TW" altLang="en-US" dirty="0">
                <a:ea typeface="宋体" pitchFamily="2" charset="-122"/>
              </a:rPr>
              <a:t>為一固定的常數；</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在醫師控制模型中，醫師分享醫院的盈餘，即醫師除了領取其作為勞動要素的基本報酬（固定薪水 </a:t>
            </a:r>
            <a:r>
              <a:rPr lang="en-US" altLang="zh-TW" dirty="0">
                <a:ea typeface="宋体" pitchFamily="2" charset="-122"/>
              </a:rPr>
              <a:t>s</a:t>
            </a:r>
            <a:r>
              <a:rPr lang="zh-TW" altLang="en-US" dirty="0">
                <a:ea typeface="宋体" pitchFamily="2" charset="-122"/>
              </a:rPr>
              <a:t>）之外，還可以將醫院的盈餘「分掉」（例如：以各種獎金的名義發放），因此在一定醫師人數</a:t>
            </a:r>
            <a:r>
              <a:rPr lang="en-US" altLang="zh-TW" dirty="0">
                <a:ea typeface="宋体" pitchFamily="2" charset="-122"/>
              </a:rPr>
              <a:t>(M)</a:t>
            </a:r>
            <a:r>
              <a:rPr lang="zh-TW" altLang="en-US" dirty="0">
                <a:ea typeface="宋体" pitchFamily="2" charset="-122"/>
              </a:rPr>
              <a:t>之下，醫師追求最大平均所得即相當於追求盈餘</a:t>
            </a:r>
            <a:r>
              <a:rPr lang="en-US" altLang="zh-TW" dirty="0">
                <a:ea typeface="宋体" pitchFamily="2" charset="-122"/>
              </a:rPr>
              <a:t>(HR)</a:t>
            </a:r>
            <a:r>
              <a:rPr lang="zh-TW" altLang="en-US" dirty="0">
                <a:ea typeface="宋体" pitchFamily="2" charset="-122"/>
              </a:rPr>
              <a:t>的最大，其均衡點在 </a:t>
            </a:r>
            <a:r>
              <a:rPr lang="en-US" altLang="zh-TW" dirty="0">
                <a:ea typeface="宋体" pitchFamily="2" charset="-122"/>
              </a:rPr>
              <a:t>HR = Max </a:t>
            </a:r>
            <a:r>
              <a:rPr lang="zh-TW" altLang="en-US" dirty="0">
                <a:ea typeface="宋体" pitchFamily="2" charset="-122"/>
              </a:rPr>
              <a:t>處；</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而在醫師控制模型中，醫院的決策者（管理員）在收支平衡（盈餘為零）的限制下，追求最大效用，因此其均衡點在維持收支平衡的生產可能線</a:t>
            </a:r>
            <a:r>
              <a:rPr lang="en-US" altLang="zh-TW" dirty="0">
                <a:ea typeface="宋体" pitchFamily="2" charset="-122"/>
              </a:rPr>
              <a:t>( HR = 0 </a:t>
            </a:r>
            <a:r>
              <a:rPr lang="zh-TW" altLang="en-US" dirty="0">
                <a:ea typeface="宋体" pitchFamily="2" charset="-122"/>
              </a:rPr>
              <a:t>曲線 </a:t>
            </a:r>
            <a:r>
              <a:rPr lang="en-US" altLang="zh-TW" dirty="0">
                <a:ea typeface="宋体" pitchFamily="2" charset="-122"/>
              </a:rPr>
              <a:t>)</a:t>
            </a:r>
            <a:r>
              <a:rPr lang="zh-TW" altLang="en-US" dirty="0">
                <a:ea typeface="宋体" pitchFamily="2" charset="-122"/>
              </a:rPr>
              <a:t>與效用函數線</a:t>
            </a:r>
            <a:r>
              <a:rPr lang="en-US" altLang="zh-TW" dirty="0">
                <a:ea typeface="宋体" pitchFamily="2" charset="-122"/>
              </a:rPr>
              <a:t>(U)</a:t>
            </a:r>
            <a:r>
              <a:rPr lang="zh-TW" altLang="en-US" dirty="0">
                <a:ea typeface="宋体" pitchFamily="2" charset="-122"/>
              </a:rPr>
              <a:t>的切點處；</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由此可見，在醫師人數固定的情形下，效用最大化與醫師控制模型導出的均衡點有很大的不同，效用最大化模型導出的最適服務量</a:t>
            </a:r>
            <a:r>
              <a:rPr lang="en-US" altLang="zh-TW" dirty="0">
                <a:ea typeface="宋体" pitchFamily="2" charset="-122"/>
              </a:rPr>
              <a:t>(Quantity)</a:t>
            </a:r>
            <a:r>
              <a:rPr lang="zh-TW" altLang="en-US" dirty="0">
                <a:ea typeface="宋体" pitchFamily="2" charset="-122"/>
              </a:rPr>
              <a:t>與最適服務品質</a:t>
            </a:r>
            <a:r>
              <a:rPr lang="en-US" altLang="zh-TW" dirty="0">
                <a:ea typeface="宋体" pitchFamily="2" charset="-122"/>
              </a:rPr>
              <a:t>(Quality)</a:t>
            </a:r>
            <a:r>
              <a:rPr lang="zh-TW" altLang="en-US" dirty="0">
                <a:ea typeface="宋体" pitchFamily="2" charset="-122"/>
              </a:rPr>
              <a:t>皆比醫師控制模型為大，在醫師控制模型下醫師分享所有的盈餘，包括政府的補助與私人捐款，事實上即是披上非營利的外衣卻行「營利」之事實，如果現實世界中如果非營利性醫院的行為確如醫師控制模型所描繪，則政府就沒有必要給予非營利性醫院任何補助；</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利用醫院盈餘函數進一步推導可得出，如果新醫院可自由進入市場，則醫院的盈餘會因競爭程度的提高而逐漸降低，直到降為零（沒有超額利潤），在此情況下 </a:t>
            </a:r>
            <a:r>
              <a:rPr lang="en-US" altLang="zh-TW" dirty="0" err="1">
                <a:ea typeface="宋体" pitchFamily="2" charset="-122"/>
              </a:rPr>
              <a:t>HRmax</a:t>
            </a:r>
            <a:r>
              <a:rPr lang="en-US" altLang="zh-TW" dirty="0">
                <a:ea typeface="宋体" pitchFamily="2" charset="-122"/>
              </a:rPr>
              <a:t> = 0</a:t>
            </a:r>
            <a:r>
              <a:rPr lang="zh-TW" altLang="en-US" dirty="0">
                <a:ea typeface="宋体" pitchFamily="2" charset="-122"/>
              </a:rPr>
              <a:t>，則兩模型將得到相同的結果，因此可預測當醫院可以自由進入退出醫院市場的競爭程度愈來愈高時，效用最大化模型與醫師控制模型的差異將逐漸縮小分析結果會漸趨於一致，也就是營利性醫院越來越像非營利性醫院；</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42</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在一般的經濟分析中皆假定消費者是在確定的情況下做決策，但現實世界中消費者經濟活動的決策常是在面臨風險</a:t>
            </a:r>
            <a:r>
              <a:rPr lang="en-US" altLang="zh-TW" dirty="0">
                <a:ea typeface="宋体" pitchFamily="2" charset="-122"/>
              </a:rPr>
              <a:t>(risk)</a:t>
            </a:r>
            <a:r>
              <a:rPr lang="zh-TW" altLang="en-US" dirty="0">
                <a:ea typeface="宋体" pitchFamily="2" charset="-122"/>
              </a:rPr>
              <a:t>的情況下進行，風險是指能列出各種可能的結果</a:t>
            </a:r>
            <a:r>
              <a:rPr lang="en-US" altLang="zh-TW" dirty="0">
                <a:ea typeface="宋体" pitchFamily="2" charset="-122"/>
              </a:rPr>
              <a:t>(possible outcomes)</a:t>
            </a:r>
            <a:r>
              <a:rPr lang="zh-TW" altLang="en-US" dirty="0">
                <a:ea typeface="宋体" pitchFamily="2" charset="-122"/>
              </a:rPr>
              <a:t>，且每一種可能結果有對應的幾率</a:t>
            </a:r>
            <a:r>
              <a:rPr lang="en-US" altLang="zh-TW" dirty="0">
                <a:ea typeface="宋体" pitchFamily="2" charset="-122"/>
              </a:rPr>
              <a:t>(probability)</a:t>
            </a:r>
            <a:r>
              <a:rPr lang="zh-TW" altLang="en-US" dirty="0">
                <a:ea typeface="宋体" pitchFamily="2" charset="-122"/>
              </a:rPr>
              <a:t>，即不確定的未知狀況含有已知的發生幾率，假設某一經濟行為有 </a:t>
            </a:r>
            <a:r>
              <a:rPr lang="en-US" altLang="zh-TW" dirty="0">
                <a:ea typeface="宋体" pitchFamily="2" charset="-122"/>
              </a:rPr>
              <a:t>n </a:t>
            </a:r>
            <a:r>
              <a:rPr lang="zh-TW" altLang="en-US" dirty="0">
                <a:ea typeface="宋体" pitchFamily="2" charset="-122"/>
              </a:rPr>
              <a:t>種可能的結果，第 </a:t>
            </a:r>
            <a:r>
              <a:rPr lang="en-US" altLang="zh-TW" dirty="0">
                <a:ea typeface="宋体" pitchFamily="2" charset="-122"/>
              </a:rPr>
              <a:t>i </a:t>
            </a:r>
            <a:r>
              <a:rPr lang="zh-TW" altLang="en-US" dirty="0">
                <a:ea typeface="宋体" pitchFamily="2" charset="-122"/>
              </a:rPr>
              <a:t>種結果發生時，消費者可獲得 </a:t>
            </a:r>
            <a:r>
              <a:rPr lang="en-US" altLang="zh-TW" dirty="0" err="1">
                <a:ea typeface="宋体" pitchFamily="2" charset="-122"/>
              </a:rPr>
              <a:t>Ri</a:t>
            </a:r>
            <a:r>
              <a:rPr lang="en-US" altLang="zh-TW" dirty="0">
                <a:ea typeface="宋体" pitchFamily="2" charset="-122"/>
              </a:rPr>
              <a:t> </a:t>
            </a:r>
            <a:r>
              <a:rPr lang="zh-TW" altLang="en-US" dirty="0">
                <a:ea typeface="宋体" pitchFamily="2" charset="-122"/>
              </a:rPr>
              <a:t>的收益，其所對應的發生幾率為 </a:t>
            </a:r>
            <a:r>
              <a:rPr lang="en-US" altLang="zh-TW" dirty="0">
                <a:ea typeface="宋体" pitchFamily="2" charset="-122"/>
              </a:rPr>
              <a:t>Pi </a:t>
            </a:r>
            <a:r>
              <a:rPr lang="zh-TW" altLang="en-US" dirty="0">
                <a:ea typeface="宋体" pitchFamily="2" charset="-122"/>
              </a:rPr>
              <a:t>，則消費者的預期貨幣價值</a:t>
            </a:r>
            <a:r>
              <a:rPr lang="en-US" altLang="zh-TW" dirty="0">
                <a:ea typeface="宋体" pitchFamily="2" charset="-122"/>
              </a:rPr>
              <a:t>(expected monetary </a:t>
            </a:r>
            <a:r>
              <a:rPr lang="en-US" altLang="zh-TW" dirty="0" err="1">
                <a:ea typeface="宋体" pitchFamily="2" charset="-122"/>
              </a:rPr>
              <a:t>value,EMV</a:t>
            </a:r>
            <a:r>
              <a:rPr lang="en-US" altLang="zh-TW" dirty="0">
                <a:ea typeface="宋体" pitchFamily="2" charset="-122"/>
              </a:rPr>
              <a:t>)</a:t>
            </a:r>
            <a:r>
              <a:rPr lang="zh-TW" altLang="en-US" dirty="0">
                <a:ea typeface="宋体" pitchFamily="2" charset="-122"/>
              </a:rPr>
              <a:t>可寫作：</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EMV = E ( R ) = P1 · R1 + P2 · R2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Rn</a:t>
            </a:r>
            <a:r>
              <a:rPr lang="en-US" altLang="zh-TW" dirty="0">
                <a:ea typeface="宋体" pitchFamily="2" charset="-122"/>
              </a:rPr>
              <a:t> </a:t>
            </a:r>
            <a:r>
              <a:rPr lang="zh-TW" altLang="en-US" dirty="0">
                <a:ea typeface="宋体" pitchFamily="2" charset="-122"/>
              </a:rPr>
              <a:t>，且 </a:t>
            </a:r>
            <a:r>
              <a:rPr lang="en-US" altLang="zh-TW" dirty="0">
                <a:ea typeface="宋体" pitchFamily="2" charset="-122"/>
              </a:rPr>
              <a:t>P1 + P2 + … + </a:t>
            </a:r>
            <a:r>
              <a:rPr lang="en-US" altLang="zh-TW" dirty="0" err="1">
                <a:ea typeface="宋体" pitchFamily="2" charset="-122"/>
              </a:rPr>
              <a:t>Pn</a:t>
            </a:r>
            <a:r>
              <a:rPr lang="en-US" altLang="zh-TW" dirty="0">
                <a:ea typeface="宋体" pitchFamily="2" charset="-122"/>
              </a:rPr>
              <a:t> = 1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表示消費者的財富</a:t>
            </a:r>
            <a:r>
              <a:rPr lang="en-US" altLang="zh-TW" dirty="0">
                <a:ea typeface="宋体" pitchFamily="2" charset="-122"/>
              </a:rPr>
              <a:t>(wealth)</a:t>
            </a:r>
            <a:r>
              <a:rPr lang="zh-TW" altLang="en-US" dirty="0">
                <a:ea typeface="宋体" pitchFamily="2" charset="-122"/>
              </a:rPr>
              <a:t>預期值為加總所有可能情況下之財富與事件發生幾率的乘積，消費者的效用函數可寫作：</a:t>
            </a:r>
            <a:r>
              <a:rPr lang="en-US" altLang="zh-TW" dirty="0">
                <a:ea typeface="宋体" pitchFamily="2" charset="-122"/>
              </a:rPr>
              <a:t>U = U ( H , X )</a:t>
            </a:r>
            <a:r>
              <a:rPr lang="zh-TW" altLang="en-US" dirty="0">
                <a:ea typeface="宋体" pitchFamily="2" charset="-122"/>
              </a:rPr>
              <a:t>，其中 </a:t>
            </a:r>
            <a:r>
              <a:rPr lang="en-US" altLang="zh-TW" dirty="0">
                <a:ea typeface="宋体" pitchFamily="2" charset="-122"/>
              </a:rPr>
              <a:t>H </a:t>
            </a:r>
            <a:r>
              <a:rPr lang="zh-TW" altLang="en-US" dirty="0">
                <a:ea typeface="宋体" pitchFamily="2" charset="-122"/>
              </a:rPr>
              <a:t>代表健康，</a:t>
            </a:r>
            <a:r>
              <a:rPr lang="en-US" altLang="zh-TW" dirty="0">
                <a:ea typeface="宋体" pitchFamily="2" charset="-122"/>
              </a:rPr>
              <a:t>X </a:t>
            </a:r>
            <a:r>
              <a:rPr lang="zh-TW" altLang="en-US" dirty="0">
                <a:ea typeface="宋体" pitchFamily="2" charset="-122"/>
              </a:rPr>
              <a:t>代表其他各種物品所組成的消費品，在收入的限制條件下消費者追求最大效用，由於 </a:t>
            </a:r>
            <a:r>
              <a:rPr lang="en-US" altLang="zh-TW" dirty="0">
                <a:ea typeface="宋体" pitchFamily="2" charset="-122"/>
              </a:rPr>
              <a:t>UX </a:t>
            </a:r>
            <a:r>
              <a:rPr lang="zh-TW" altLang="en-US" dirty="0">
                <a:ea typeface="宋体" pitchFamily="2" charset="-122"/>
              </a:rPr>
              <a:t>＞ </a:t>
            </a:r>
            <a:r>
              <a:rPr lang="en-US" altLang="zh-TW" dirty="0">
                <a:ea typeface="宋体" pitchFamily="2" charset="-122"/>
              </a:rPr>
              <a:t>0</a:t>
            </a:r>
            <a:r>
              <a:rPr lang="zh-TW" altLang="en-US" dirty="0">
                <a:ea typeface="宋体" pitchFamily="2" charset="-122"/>
              </a:rPr>
              <a:t>、</a:t>
            </a:r>
            <a:r>
              <a:rPr lang="en-US" altLang="zh-TW" dirty="0">
                <a:ea typeface="宋体" pitchFamily="2" charset="-122"/>
              </a:rPr>
              <a:t>UH </a:t>
            </a:r>
            <a:r>
              <a:rPr lang="zh-TW" altLang="en-US" dirty="0">
                <a:ea typeface="宋体" pitchFamily="2" charset="-122"/>
              </a:rPr>
              <a:t>＞ </a:t>
            </a:r>
            <a:r>
              <a:rPr lang="en-US" altLang="zh-TW" dirty="0">
                <a:ea typeface="宋体" pitchFamily="2" charset="-122"/>
              </a:rPr>
              <a:t>0</a:t>
            </a:r>
            <a:r>
              <a:rPr lang="zh-TW" altLang="en-US" dirty="0">
                <a:ea typeface="宋体" pitchFamily="2" charset="-122"/>
              </a:rPr>
              <a:t>，故在一定的價格下，透過均衡關係可導出一個效用與財富的間接效用函數</a:t>
            </a:r>
            <a:r>
              <a:rPr lang="en-US" altLang="zh-TW" dirty="0">
                <a:ea typeface="宋体" pitchFamily="2" charset="-122"/>
              </a:rPr>
              <a:t>(indirect utility function)</a:t>
            </a:r>
            <a:r>
              <a:rPr lang="zh-TW" altLang="en-US" dirty="0">
                <a:ea typeface="宋体" pitchFamily="2" charset="-122"/>
              </a:rPr>
              <a:t>：</a:t>
            </a:r>
            <a:r>
              <a:rPr lang="en-US" altLang="zh-TW" dirty="0">
                <a:ea typeface="宋体" pitchFamily="2" charset="-122"/>
              </a:rPr>
              <a:t>V = V ( W , </a:t>
            </a:r>
            <a:r>
              <a:rPr lang="en-US" altLang="zh-TW" dirty="0" err="1">
                <a:ea typeface="宋体" pitchFamily="2" charset="-122"/>
              </a:rPr>
              <a:t>Px</a:t>
            </a:r>
            <a:r>
              <a:rPr lang="en-US" altLang="zh-TW" dirty="0">
                <a:ea typeface="宋体" pitchFamily="2" charset="-122"/>
              </a:rPr>
              <a:t> , Pm )</a:t>
            </a:r>
            <a:r>
              <a:rPr lang="zh-TW" altLang="en-US" dirty="0">
                <a:ea typeface="宋体" pitchFamily="2" charset="-122"/>
              </a:rPr>
              <a:t>，式中 </a:t>
            </a:r>
            <a:r>
              <a:rPr lang="en-US" altLang="zh-TW" dirty="0">
                <a:ea typeface="宋体" pitchFamily="2" charset="-122"/>
              </a:rPr>
              <a:t>W </a:t>
            </a:r>
            <a:r>
              <a:rPr lang="zh-TW" altLang="en-US" dirty="0">
                <a:ea typeface="宋体" pitchFamily="2" charset="-122"/>
              </a:rPr>
              <a:t>是消費者的財富，</a:t>
            </a:r>
            <a:r>
              <a:rPr lang="en-US" altLang="zh-TW" dirty="0" err="1">
                <a:ea typeface="宋体" pitchFamily="2" charset="-122"/>
              </a:rPr>
              <a:t>Px</a:t>
            </a:r>
            <a:r>
              <a:rPr lang="en-US" altLang="zh-TW" dirty="0">
                <a:ea typeface="宋体" pitchFamily="2" charset="-122"/>
              </a:rPr>
              <a:t> </a:t>
            </a:r>
            <a:r>
              <a:rPr lang="zh-TW" altLang="en-US" dirty="0">
                <a:ea typeface="宋体" pitchFamily="2" charset="-122"/>
              </a:rPr>
              <a:t>是 </a:t>
            </a:r>
            <a:r>
              <a:rPr lang="en-US" altLang="zh-TW" dirty="0">
                <a:ea typeface="宋体" pitchFamily="2" charset="-122"/>
              </a:rPr>
              <a:t>X </a:t>
            </a:r>
            <a:r>
              <a:rPr lang="zh-TW" altLang="en-US" dirty="0">
                <a:ea typeface="宋体" pitchFamily="2" charset="-122"/>
              </a:rPr>
              <a:t>物品的價格，</a:t>
            </a:r>
            <a:r>
              <a:rPr lang="en-US" altLang="zh-TW" dirty="0">
                <a:ea typeface="宋体" pitchFamily="2" charset="-122"/>
              </a:rPr>
              <a:t>Pm </a:t>
            </a:r>
            <a:r>
              <a:rPr lang="zh-TW" altLang="en-US" dirty="0">
                <a:ea typeface="宋体" pitchFamily="2" charset="-122"/>
              </a:rPr>
              <a:t>是醫療服務的價格，透過間接效用函數可將效用表示成消費者財富的函數：</a:t>
            </a:r>
            <a:r>
              <a:rPr lang="en-US" altLang="zh-TW" dirty="0">
                <a:ea typeface="宋体" pitchFamily="2" charset="-122"/>
              </a:rPr>
              <a:t>U = U ( W )</a:t>
            </a:r>
            <a:r>
              <a:rPr lang="zh-TW" altLang="en-US" dirty="0">
                <a:ea typeface="宋体" pitchFamily="2" charset="-122"/>
              </a:rPr>
              <a:t>，且財富的邊際效用</a:t>
            </a:r>
            <a:r>
              <a:rPr lang="en-US" altLang="zh-TW" dirty="0">
                <a:ea typeface="宋体" pitchFamily="2" charset="-122"/>
              </a:rPr>
              <a:t>(marginal utility of wealth)</a:t>
            </a:r>
            <a:r>
              <a:rPr lang="zh-TW" altLang="en-US" dirty="0">
                <a:ea typeface="宋体" pitchFamily="2" charset="-122"/>
              </a:rPr>
              <a:t>為正</a:t>
            </a:r>
            <a:r>
              <a:rPr lang="en-US" altLang="zh-TW" dirty="0">
                <a:ea typeface="宋体" pitchFamily="2" charset="-122"/>
              </a:rPr>
              <a:t>( UW </a:t>
            </a:r>
            <a:r>
              <a:rPr lang="zh-TW" altLang="en-US" dirty="0">
                <a:ea typeface="宋体" pitchFamily="2" charset="-122"/>
              </a:rPr>
              <a:t>＞ </a:t>
            </a:r>
            <a:r>
              <a:rPr lang="en-US" altLang="zh-TW" dirty="0">
                <a:ea typeface="宋体" pitchFamily="2" charset="-122"/>
              </a:rPr>
              <a:t>0 )</a:t>
            </a:r>
            <a:r>
              <a:rPr lang="zh-TW" altLang="en-US" dirty="0">
                <a:ea typeface="宋体" pitchFamily="2" charset="-122"/>
              </a:rPr>
              <a:t>，若以馮</a:t>
            </a:r>
            <a:r>
              <a:rPr lang="en-US" altLang="zh-TW" dirty="0">
                <a:ea typeface="宋体" pitchFamily="2" charset="-122"/>
              </a:rPr>
              <a:t>·</a:t>
            </a:r>
            <a:r>
              <a:rPr lang="zh-TW" altLang="en-US" dirty="0">
                <a:ea typeface="宋体" pitchFamily="2" charset="-122"/>
              </a:rPr>
              <a:t>紐曼</a:t>
            </a:r>
            <a:r>
              <a:rPr lang="en-US" altLang="zh-TW" dirty="0">
                <a:ea typeface="宋体" pitchFamily="2" charset="-122"/>
              </a:rPr>
              <a:t>-</a:t>
            </a:r>
            <a:r>
              <a:rPr lang="zh-TW" altLang="en-US" dirty="0">
                <a:ea typeface="宋体" pitchFamily="2" charset="-122"/>
              </a:rPr>
              <a:t>摩根斯坦預期效用函數</a:t>
            </a:r>
            <a:r>
              <a:rPr lang="en-US" altLang="zh-TW" dirty="0">
                <a:ea typeface="宋体" pitchFamily="2" charset="-122"/>
              </a:rPr>
              <a:t>(</a:t>
            </a:r>
            <a:r>
              <a:rPr lang="en-US" altLang="zh-TW" dirty="0" err="1">
                <a:ea typeface="宋体" pitchFamily="2" charset="-122"/>
              </a:rPr>
              <a:t>von·Neumann-Morgenstern</a:t>
            </a:r>
            <a:r>
              <a:rPr lang="en-US" altLang="zh-TW" dirty="0">
                <a:ea typeface="宋体" pitchFamily="2" charset="-122"/>
              </a:rPr>
              <a:t> Utility </a:t>
            </a:r>
            <a:r>
              <a:rPr lang="en-US" altLang="zh-TW" dirty="0" err="1">
                <a:ea typeface="宋体" pitchFamily="2" charset="-122"/>
              </a:rPr>
              <a:t>Index,VNM</a:t>
            </a:r>
            <a:r>
              <a:rPr lang="en-US" altLang="zh-TW" dirty="0">
                <a:ea typeface="宋体" pitchFamily="2" charset="-122"/>
              </a:rPr>
              <a:t> Utility Index)</a:t>
            </a:r>
            <a:r>
              <a:rPr lang="zh-TW" altLang="en-US" dirty="0">
                <a:ea typeface="宋体" pitchFamily="2" charset="-122"/>
              </a:rPr>
              <a:t>來預測消費者在各種風險情況下的選擇行為，</a:t>
            </a:r>
            <a:r>
              <a:rPr lang="en-US" altLang="zh-TW" dirty="0">
                <a:ea typeface="宋体" pitchFamily="2" charset="-122"/>
              </a:rPr>
              <a:t>VNM </a:t>
            </a:r>
            <a:r>
              <a:rPr lang="zh-TW" altLang="en-US" dirty="0">
                <a:ea typeface="宋体" pitchFamily="2" charset="-122"/>
              </a:rPr>
              <a:t>效用指標可以表示如下：</a:t>
            </a:r>
            <a:r>
              <a:rPr lang="en-US" altLang="zh-TW" dirty="0">
                <a:ea typeface="宋体" pitchFamily="2" charset="-122"/>
              </a:rPr>
              <a:t>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，式中，</a:t>
            </a:r>
            <a:r>
              <a:rPr lang="en-US" altLang="zh-TW" dirty="0">
                <a:ea typeface="宋体" pitchFamily="2" charset="-122"/>
              </a:rPr>
              <a:t>E ( U ) </a:t>
            </a:r>
            <a:r>
              <a:rPr lang="zh-TW" altLang="en-US" dirty="0">
                <a:ea typeface="宋体" pitchFamily="2" charset="-122"/>
              </a:rPr>
              <a:t>為預期效用</a:t>
            </a:r>
            <a:r>
              <a:rPr lang="en-US" altLang="zh-TW" dirty="0">
                <a:ea typeface="宋体" pitchFamily="2" charset="-122"/>
              </a:rPr>
              <a:t>(expected </a:t>
            </a:r>
            <a:r>
              <a:rPr lang="en-US" altLang="zh-TW" dirty="0" err="1">
                <a:ea typeface="宋体" pitchFamily="2" charset="-122"/>
              </a:rPr>
              <a:t>utiity</a:t>
            </a:r>
            <a:r>
              <a:rPr lang="en-US" altLang="zh-TW" dirty="0">
                <a:ea typeface="宋体" pitchFamily="2" charset="-122"/>
              </a:rPr>
              <a:t>)</a:t>
            </a:r>
            <a:r>
              <a:rPr lang="zh-TW" altLang="en-US" dirty="0">
                <a:ea typeface="宋体" pitchFamily="2" charset="-122"/>
              </a:rPr>
              <a:t>函數，</a:t>
            </a:r>
            <a:r>
              <a:rPr lang="en-US" altLang="zh-TW" dirty="0">
                <a:ea typeface="宋体" pitchFamily="2" charset="-122"/>
              </a:rPr>
              <a:t>P </a:t>
            </a:r>
            <a:r>
              <a:rPr lang="zh-TW" altLang="en-US" dirty="0">
                <a:ea typeface="宋体" pitchFamily="2" charset="-122"/>
              </a:rPr>
              <a:t>為事件發生的幾率，</a:t>
            </a:r>
            <a:r>
              <a:rPr lang="en-US" altLang="zh-TW" dirty="0">
                <a:ea typeface="宋体" pitchFamily="2" charset="-122"/>
              </a:rPr>
              <a:t>W </a:t>
            </a:r>
            <a:r>
              <a:rPr lang="zh-TW" altLang="en-US" dirty="0">
                <a:ea typeface="宋体" pitchFamily="2" charset="-122"/>
              </a:rPr>
              <a:t>為事件發生結果的貨幣價值</a:t>
            </a:r>
            <a:r>
              <a:rPr lang="en-US" altLang="zh-TW" dirty="0">
                <a:ea typeface="宋体" pitchFamily="2" charset="-122"/>
              </a:rPr>
              <a:t>(monetary pay-off)</a:t>
            </a:r>
            <a:r>
              <a:rPr lang="zh-TW" altLang="en-US" dirty="0">
                <a:ea typeface="宋体" pitchFamily="2" charset="-122"/>
              </a:rPr>
              <a:t>，財富與效用的變化關係呈現消費者對風險的偏好程度，根據消費者對風險的偏好程度可將消費者分為三類：</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第一類為厭惡風險者</a:t>
            </a:r>
            <a:r>
              <a:rPr lang="en-US" altLang="zh-TW" dirty="0">
                <a:ea typeface="宋体" pitchFamily="2" charset="-122"/>
              </a:rPr>
              <a:t>(risk averse)</a:t>
            </a:r>
            <a:r>
              <a:rPr lang="zh-TW" altLang="en-US" dirty="0">
                <a:ea typeface="宋体" pitchFamily="2" charset="-122"/>
              </a:rPr>
              <a:t>，此類消費者財富的邊際效用（效用曲線的斜率）隨著財富的增加而遞減，消費者的預期貨幣價值的效用 </a:t>
            </a:r>
            <a:r>
              <a:rPr lang="en-US" altLang="zh-TW" dirty="0">
                <a:ea typeface="宋体" pitchFamily="2" charset="-122"/>
              </a:rPr>
              <a:t>U [ EMV ] </a:t>
            </a:r>
            <a:r>
              <a:rPr lang="zh-TW" altLang="en-US" dirty="0">
                <a:ea typeface="宋体" pitchFamily="2" charset="-122"/>
              </a:rPr>
              <a:t>高於其 </a:t>
            </a:r>
            <a:r>
              <a:rPr lang="en-US" altLang="zh-TW" dirty="0">
                <a:ea typeface="宋体" pitchFamily="2" charset="-122"/>
              </a:rPr>
              <a:t>VNM </a:t>
            </a:r>
            <a:r>
              <a:rPr lang="zh-TW" altLang="en-US" dirty="0">
                <a:ea typeface="宋体" pitchFamily="2" charset="-122"/>
              </a:rPr>
              <a:t>預期效用指標</a:t>
            </a:r>
            <a:r>
              <a:rPr lang="en-US" altLang="zh-TW" dirty="0">
                <a:ea typeface="宋体" pitchFamily="2" charset="-122"/>
              </a:rPr>
              <a:t>(EU)</a:t>
            </a:r>
            <a:r>
              <a:rPr lang="zh-TW" altLang="en-US" dirty="0">
                <a:ea typeface="宋体" pitchFamily="2" charset="-122"/>
              </a:rPr>
              <a:t>，即：</a:t>
            </a:r>
            <a:r>
              <a:rPr lang="en-US" altLang="zh-TW" dirty="0">
                <a:ea typeface="宋体" pitchFamily="2" charset="-122"/>
              </a:rPr>
              <a:t>U [ EMV ] = U ( P1 · W1 + P2 · W2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 </a:t>
            </a:r>
            <a:r>
              <a:rPr lang="en-US" altLang="zh-TW" dirty="0">
                <a:ea typeface="宋体" pitchFamily="2" charset="-122"/>
              </a:rPr>
              <a:t>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第二類為風險中立者</a:t>
            </a:r>
            <a:r>
              <a:rPr lang="en-US" altLang="zh-TW" dirty="0">
                <a:ea typeface="宋体" pitchFamily="2" charset="-122"/>
              </a:rPr>
              <a:t>(risk neutral)</a:t>
            </a:r>
            <a:r>
              <a:rPr lang="zh-TW" altLang="en-US" dirty="0">
                <a:ea typeface="宋体" pitchFamily="2" charset="-122"/>
              </a:rPr>
              <a:t>，此類消費者財富的邊際效用（效用曲線的斜率）不隨財富的變動而變動，消費者的預期貨幣價值的效用 </a:t>
            </a:r>
            <a:r>
              <a:rPr lang="en-US" altLang="zh-TW" dirty="0">
                <a:ea typeface="宋体" pitchFamily="2" charset="-122"/>
              </a:rPr>
              <a:t>U [ EMV ] </a:t>
            </a:r>
            <a:r>
              <a:rPr lang="zh-TW" altLang="en-US" dirty="0">
                <a:ea typeface="宋体" pitchFamily="2" charset="-122"/>
              </a:rPr>
              <a:t>等於其 </a:t>
            </a:r>
            <a:r>
              <a:rPr lang="en-US" altLang="zh-TW" dirty="0">
                <a:ea typeface="宋体" pitchFamily="2" charset="-122"/>
              </a:rPr>
              <a:t>VNM </a:t>
            </a:r>
            <a:r>
              <a:rPr lang="zh-TW" altLang="en-US" dirty="0">
                <a:ea typeface="宋体" pitchFamily="2" charset="-122"/>
              </a:rPr>
              <a:t>預期效用指標</a:t>
            </a:r>
            <a:r>
              <a:rPr lang="en-US" altLang="zh-TW" dirty="0">
                <a:ea typeface="宋体" pitchFamily="2" charset="-122"/>
              </a:rPr>
              <a:t>(EU)</a:t>
            </a:r>
            <a:r>
              <a:rPr lang="zh-TW" altLang="en-US" dirty="0">
                <a:ea typeface="宋体" pitchFamily="2" charset="-122"/>
              </a:rPr>
              <a:t>，即：</a:t>
            </a:r>
            <a:r>
              <a:rPr lang="en-US" altLang="zh-TW" dirty="0">
                <a:ea typeface="宋体" pitchFamily="2" charset="-122"/>
              </a:rPr>
              <a:t>U [ EMV ] = U ( P1 · W1 + P2 · W2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Wn</a:t>
            </a:r>
            <a:r>
              <a:rPr lang="en-US" altLang="zh-TW" dirty="0">
                <a:ea typeface="宋体" pitchFamily="2" charset="-122"/>
              </a:rPr>
              <a:t> ) = 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第三類為風險愛好者</a:t>
            </a:r>
            <a:r>
              <a:rPr lang="en-US" altLang="zh-TW" dirty="0">
                <a:ea typeface="宋体" pitchFamily="2" charset="-122"/>
              </a:rPr>
              <a:t>(risk seeking)</a:t>
            </a:r>
            <a:r>
              <a:rPr lang="zh-TW" altLang="en-US" dirty="0">
                <a:ea typeface="宋体" pitchFamily="2" charset="-122"/>
              </a:rPr>
              <a:t>，此類消費者財富的邊際效用（效用曲線的斜率）隨著財富的增加而增加，消費者的預期貨幣價值的效用 </a:t>
            </a:r>
            <a:r>
              <a:rPr lang="en-US" altLang="zh-TW" dirty="0">
                <a:ea typeface="宋体" pitchFamily="2" charset="-122"/>
              </a:rPr>
              <a:t>U [ EMV ] </a:t>
            </a:r>
            <a:r>
              <a:rPr lang="zh-TW" altLang="en-US" dirty="0">
                <a:ea typeface="宋体" pitchFamily="2" charset="-122"/>
              </a:rPr>
              <a:t>小於其 </a:t>
            </a:r>
            <a:r>
              <a:rPr lang="en-US" altLang="zh-TW" dirty="0">
                <a:ea typeface="宋体" pitchFamily="2" charset="-122"/>
              </a:rPr>
              <a:t>VNM </a:t>
            </a:r>
            <a:r>
              <a:rPr lang="zh-TW" altLang="en-US" dirty="0">
                <a:ea typeface="宋体" pitchFamily="2" charset="-122"/>
              </a:rPr>
              <a:t>預期效用指標</a:t>
            </a:r>
            <a:r>
              <a:rPr lang="en-US" altLang="zh-TW" dirty="0">
                <a:ea typeface="宋体" pitchFamily="2" charset="-122"/>
              </a:rPr>
              <a:t>(EU)</a:t>
            </a:r>
            <a:r>
              <a:rPr lang="zh-TW" altLang="en-US" dirty="0">
                <a:ea typeface="宋体" pitchFamily="2" charset="-122"/>
              </a:rPr>
              <a:t>，即：</a:t>
            </a:r>
            <a:r>
              <a:rPr lang="en-US" altLang="zh-TW" dirty="0">
                <a:ea typeface="宋体" pitchFamily="2" charset="-122"/>
              </a:rPr>
              <a:t>U [ EMV ] = U ( P1 · W1 + P2 · W2 + … + </a:t>
            </a:r>
            <a:r>
              <a:rPr lang="en-US" altLang="zh-TW" dirty="0" err="1">
                <a:ea typeface="宋体" pitchFamily="2" charset="-122"/>
              </a:rPr>
              <a:t>Pn</a:t>
            </a:r>
            <a:r>
              <a:rPr lang="en-US" altLang="zh-TW" dirty="0">
                <a:ea typeface="宋体" pitchFamily="2" charset="-122"/>
              </a:rPr>
              <a:t>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 </a:t>
            </a:r>
            <a:r>
              <a:rPr lang="en-US" altLang="zh-TW" dirty="0">
                <a:ea typeface="宋体" pitchFamily="2" charset="-122"/>
              </a:rPr>
              <a:t>E ( U ) = P1 · U ( W1 ) + P2 · U ( W2 ) + … + </a:t>
            </a:r>
            <a:r>
              <a:rPr lang="en-US" altLang="zh-TW" dirty="0" err="1">
                <a:ea typeface="宋体" pitchFamily="2" charset="-122"/>
              </a:rPr>
              <a:t>Pn</a:t>
            </a:r>
            <a:r>
              <a:rPr lang="en-US" altLang="zh-TW" dirty="0">
                <a:ea typeface="宋体" pitchFamily="2" charset="-122"/>
              </a:rPr>
              <a:t> · U ( </a:t>
            </a:r>
            <a:r>
              <a:rPr lang="en-US" altLang="zh-TW" dirty="0" err="1">
                <a:ea typeface="宋体" pitchFamily="2" charset="-122"/>
              </a:rPr>
              <a:t>Wn</a:t>
            </a:r>
            <a:r>
              <a:rPr lang="en-US" altLang="zh-TW" dirty="0">
                <a:ea typeface="宋体" pitchFamily="2" charset="-122"/>
              </a:rPr>
              <a:t>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經濟學探討消費者在不確定情況下的選擇行為皆以假定消費者追求最大預期效用</a:t>
            </a:r>
            <a:r>
              <a:rPr lang="en-US" altLang="zh-TW" dirty="0">
                <a:ea typeface="宋体" pitchFamily="2" charset="-122"/>
              </a:rPr>
              <a:t>(maximize expected utility)</a:t>
            </a:r>
            <a:r>
              <a:rPr lang="zh-TW" altLang="en-US" dirty="0">
                <a:ea typeface="宋体" pitchFamily="2" charset="-122"/>
              </a:rPr>
              <a:t>為前提，醫療保健服務市場的特點之一即是消費者對疾病發生的不確定性，保險是根據大數法則</a:t>
            </a:r>
            <a:r>
              <a:rPr lang="en-US" altLang="zh-TW" dirty="0">
                <a:ea typeface="宋体" pitchFamily="2" charset="-122"/>
              </a:rPr>
              <a:t>(law of large numbers)</a:t>
            </a:r>
            <a:r>
              <a:rPr lang="zh-TW" altLang="en-US" dirty="0">
                <a:ea typeface="宋体" pitchFamily="2" charset="-122"/>
              </a:rPr>
              <a:t>的原理匯集眾人的力量分擔罹病的風險</a:t>
            </a:r>
            <a:r>
              <a:rPr lang="en-US" altLang="zh-TW" dirty="0">
                <a:ea typeface="宋体" pitchFamily="2" charset="-122"/>
              </a:rPr>
              <a:t>(risk sharing)</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在財富邊際效用遞減的情況下，三萬元並不是貳萬元效用的</a:t>
            </a:r>
            <a:r>
              <a:rPr lang="en-US" altLang="zh-CN" dirty="0">
                <a:ea typeface="宋体" pitchFamily="2" charset="-122"/>
              </a:rPr>
              <a:t>1.5</a:t>
            </a:r>
            <a:r>
              <a:rPr lang="zh-CN" altLang="en-US" dirty="0">
                <a:ea typeface="宋体" pitchFamily="2" charset="-122"/>
              </a:rPr>
              <a:t>倍，而是小於貳萬元效用的</a:t>
            </a:r>
            <a:r>
              <a:rPr lang="en-US" altLang="zh-CN" dirty="0">
                <a:ea typeface="宋体" pitchFamily="2" charset="-122"/>
              </a:rPr>
              <a:t>1.5</a:t>
            </a:r>
            <a:r>
              <a:rPr lang="zh-CN" altLang="en-US" dirty="0">
                <a:ea typeface="宋体" pitchFamily="2" charset="-122"/>
              </a:rPr>
              <a:t>倍，</a:t>
            </a:r>
            <a:r>
              <a:rPr lang="en-US" altLang="zh-CN" dirty="0">
                <a:ea typeface="宋体" pitchFamily="2" charset="-122"/>
              </a:rPr>
              <a:t>E [ U ( W ) ] </a:t>
            </a:r>
            <a:r>
              <a:rPr lang="zh-CN" altLang="en-US" dirty="0">
                <a:ea typeface="宋体" pitchFamily="2" charset="-122"/>
              </a:rPr>
              <a:t>會落在縱軸 </a:t>
            </a:r>
            <a:r>
              <a:rPr lang="en-US" altLang="zh-CN" dirty="0">
                <a:ea typeface="宋体" pitchFamily="2" charset="-122"/>
              </a:rPr>
              <a:t>U ( W1 ) </a:t>
            </a:r>
            <a:r>
              <a:rPr lang="zh-CN" altLang="en-US" dirty="0">
                <a:ea typeface="宋体" pitchFamily="2" charset="-122"/>
              </a:rPr>
              <a:t>與 </a:t>
            </a:r>
            <a:r>
              <a:rPr lang="en-US" altLang="zh-CN" dirty="0">
                <a:ea typeface="宋体" pitchFamily="2" charset="-122"/>
              </a:rPr>
              <a:t>U ( W2 ) </a:t>
            </a:r>
            <a:r>
              <a:rPr lang="zh-CN" altLang="en-US" dirty="0">
                <a:ea typeface="宋体" pitchFamily="2" charset="-122"/>
              </a:rPr>
              <a:t>之間距離 </a:t>
            </a:r>
            <a:r>
              <a:rPr lang="en-US" altLang="zh-CN" dirty="0">
                <a:ea typeface="宋体" pitchFamily="2" charset="-122"/>
              </a:rPr>
              <a:t>60% </a:t>
            </a:r>
            <a:r>
              <a:rPr lang="zh-CN" altLang="en-US" dirty="0">
                <a:ea typeface="宋体" pitchFamily="2" charset="-122"/>
              </a:rPr>
              <a:t>處（因為 </a:t>
            </a:r>
            <a:r>
              <a:rPr lang="en-US" altLang="zh-CN" dirty="0">
                <a:ea typeface="宋体" pitchFamily="2" charset="-122"/>
              </a:rPr>
              <a:t>W2 </a:t>
            </a:r>
            <a:r>
              <a:rPr lang="zh-CN" altLang="en-US" dirty="0">
                <a:ea typeface="宋体" pitchFamily="2" charset="-122"/>
              </a:rPr>
              <a:t>發生的幾率為 </a:t>
            </a:r>
            <a:r>
              <a:rPr lang="en-US" altLang="zh-CN" dirty="0">
                <a:ea typeface="宋体" pitchFamily="2" charset="-122"/>
              </a:rPr>
              <a:t>60%</a:t>
            </a:r>
            <a:r>
              <a:rPr lang="zh-CN" altLang="en-US" dirty="0">
                <a:ea typeface="宋体" pitchFamily="2" charset="-122"/>
              </a:rPr>
              <a:t>），</a:t>
            </a:r>
            <a:r>
              <a:rPr lang="en-US" altLang="zh-CN" dirty="0">
                <a:ea typeface="宋体" pitchFamily="2" charset="-122"/>
              </a:rPr>
              <a:t>E [ U ( W ) ] </a:t>
            </a:r>
            <a:r>
              <a:rPr lang="zh-CN" altLang="en-US" dirty="0">
                <a:ea typeface="宋体" pitchFamily="2" charset="-122"/>
              </a:rPr>
              <a:t>＜ </a:t>
            </a:r>
            <a:r>
              <a:rPr lang="en-US" altLang="zh-CN" dirty="0">
                <a:ea typeface="宋体" pitchFamily="2" charset="-122"/>
              </a:rPr>
              <a:t>U ( W * ) </a:t>
            </a:r>
            <a:r>
              <a:rPr lang="zh-CN" altLang="en-US" dirty="0">
                <a:ea typeface="宋体" pitchFamily="2" charset="-122"/>
              </a:rPr>
              <a:t>，意謂著若給厭惡風險型消費者確定的貳萬六千元財富，則其所獲得的效用，會比其在面臨 </a:t>
            </a:r>
            <a:r>
              <a:rPr lang="en-US" altLang="zh-CN" dirty="0">
                <a:ea typeface="宋体" pitchFamily="2" charset="-122"/>
              </a:rPr>
              <a:t>W1 </a:t>
            </a:r>
            <a:r>
              <a:rPr lang="zh-CN" altLang="en-US" dirty="0">
                <a:ea typeface="宋体" pitchFamily="2" charset="-122"/>
              </a:rPr>
              <a:t>與 </a:t>
            </a:r>
            <a:r>
              <a:rPr lang="en-US" altLang="zh-CN" dirty="0">
                <a:ea typeface="宋体" pitchFamily="2" charset="-122"/>
              </a:rPr>
              <a:t>W2 </a:t>
            </a:r>
            <a:r>
              <a:rPr lang="zh-CN" altLang="en-US" dirty="0">
                <a:ea typeface="宋体" pitchFamily="2" charset="-122"/>
              </a:rPr>
              <a:t>的不確定情況下所獲得的預期效用大，換言之，確定財富的效用大於不確定財富的效用，顯示消費者不喜歡風險；與 </a:t>
            </a:r>
            <a:r>
              <a:rPr lang="en-US" altLang="zh-CN" dirty="0">
                <a:ea typeface="宋体" pitchFamily="2" charset="-122"/>
              </a:rPr>
              <a:t>E [ U ( W ) ] </a:t>
            </a:r>
            <a:r>
              <a:rPr lang="zh-CN" altLang="en-US" dirty="0">
                <a:ea typeface="宋体" pitchFamily="2" charset="-122"/>
              </a:rPr>
              <a:t>相同效用水準的財富文獻上稱之為確定等值</a:t>
            </a:r>
            <a:r>
              <a:rPr lang="en-US" altLang="zh-CN" dirty="0">
                <a:ea typeface="宋体" pitchFamily="2" charset="-122"/>
              </a:rPr>
              <a:t>(certainty </a:t>
            </a:r>
            <a:r>
              <a:rPr lang="en-US" altLang="zh-CN" dirty="0" err="1">
                <a:ea typeface="宋体" pitchFamily="2" charset="-122"/>
              </a:rPr>
              <a:t>equivalent,CE</a:t>
            </a:r>
            <a:r>
              <a:rPr lang="en-US" altLang="zh-CN" dirty="0">
                <a:ea typeface="宋体" pitchFamily="2" charset="-122"/>
              </a:rPr>
              <a:t>)</a:t>
            </a:r>
            <a:r>
              <a:rPr lang="zh-CN" altLang="en-US" dirty="0">
                <a:ea typeface="宋体" pitchFamily="2" charset="-122"/>
              </a:rPr>
              <a:t>，若以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表示，即 </a:t>
            </a:r>
            <a:r>
              <a:rPr lang="en-US" altLang="zh-CN" dirty="0">
                <a:ea typeface="宋体" pitchFamily="2" charset="-122"/>
              </a:rPr>
              <a:t>E [ U ( W ) ] = U ( </a:t>
            </a:r>
            <a:r>
              <a:rPr lang="en-US" altLang="zh-CN" dirty="0" err="1">
                <a:ea typeface="宋体" pitchFamily="2" charset="-122"/>
              </a:rPr>
              <a:t>Wc</a:t>
            </a:r>
            <a:r>
              <a:rPr lang="en-US" altLang="zh-CN" dirty="0">
                <a:ea typeface="宋体" pitchFamily="2" charset="-122"/>
              </a:rPr>
              <a:t> ) </a:t>
            </a:r>
            <a:r>
              <a:rPr lang="zh-CN" altLang="en-US" dirty="0">
                <a:ea typeface="宋体" pitchFamily="2" charset="-122"/>
              </a:rPr>
              <a:t>，這裡 </a:t>
            </a:r>
            <a:r>
              <a:rPr lang="en-US" altLang="zh-CN" dirty="0">
                <a:ea typeface="宋体" pitchFamily="2" charset="-122"/>
              </a:rPr>
              <a:t>W2 - W * ( 30,000 - 26,000 = 4000 ) </a:t>
            </a:r>
            <a:r>
              <a:rPr lang="zh-CN" altLang="en-US" dirty="0">
                <a:ea typeface="宋体" pitchFamily="2" charset="-122"/>
              </a:rPr>
              <a:t>稱為精算公平的保費</a:t>
            </a:r>
            <a:r>
              <a:rPr lang="en-US" altLang="zh-CN" dirty="0">
                <a:ea typeface="宋体" pitchFamily="2" charset="-122"/>
              </a:rPr>
              <a:t>(actuarially fair premium)</a:t>
            </a:r>
            <a:r>
              <a:rPr lang="zh-CN" altLang="en-US" dirty="0">
                <a:ea typeface="宋体" pitchFamily="2" charset="-122"/>
              </a:rPr>
              <a:t>，即保險公司預期的支出（賠償損失 </a:t>
            </a:r>
            <a:r>
              <a:rPr lang="en-US" altLang="zh-CN" dirty="0">
                <a:ea typeface="宋体" pitchFamily="2" charset="-122"/>
              </a:rPr>
              <a:t>10,000 </a:t>
            </a:r>
            <a:r>
              <a:rPr lang="zh-CN" altLang="en-US" dirty="0">
                <a:ea typeface="宋体" pitchFamily="2" charset="-122"/>
              </a:rPr>
              <a:t>元乘以賠償損失的幾率 </a:t>
            </a:r>
            <a:r>
              <a:rPr lang="en-US" altLang="zh-CN" dirty="0">
                <a:ea typeface="宋体" pitchFamily="2" charset="-122"/>
              </a:rPr>
              <a:t>40% </a:t>
            </a:r>
            <a:r>
              <a:rPr lang="zh-CN" altLang="en-US" dirty="0">
                <a:ea typeface="宋体" pitchFamily="2" charset="-122"/>
              </a:rPr>
              <a:t>：</a:t>
            </a:r>
            <a:r>
              <a:rPr lang="en-US" altLang="zh-CN" dirty="0">
                <a:ea typeface="宋体" pitchFamily="2" charset="-122"/>
              </a:rPr>
              <a:t>10,000 × 40% = 4000</a:t>
            </a:r>
            <a:r>
              <a:rPr lang="zh-CN" altLang="en-US" dirty="0">
                <a:ea typeface="宋体" pitchFamily="2" charset="-122"/>
              </a:rPr>
              <a:t>），由預期效用確定的等值財富小於預期財富</a:t>
            </a:r>
            <a:r>
              <a:rPr lang="en-US" altLang="zh-CN" dirty="0">
                <a:ea typeface="宋体" pitchFamily="2" charset="-122"/>
              </a:rPr>
              <a:t>(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 </a:t>
            </a:r>
            <a:r>
              <a:rPr lang="en-US" altLang="zh-CN" dirty="0">
                <a:ea typeface="宋体" pitchFamily="2" charset="-122"/>
              </a:rPr>
              <a:t>W * )</a:t>
            </a:r>
            <a:r>
              <a:rPr lang="zh-CN" altLang="en-US" dirty="0">
                <a:ea typeface="宋体" pitchFamily="2" charset="-122"/>
              </a:rPr>
              <a:t>，文獻上將 </a:t>
            </a:r>
            <a:r>
              <a:rPr lang="en-US" altLang="zh-CN" dirty="0">
                <a:ea typeface="宋体" pitchFamily="2" charset="-122"/>
              </a:rPr>
              <a:t>W * -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的差額稱為風險成本</a:t>
            </a:r>
            <a:r>
              <a:rPr lang="en-US" altLang="zh-CN" dirty="0">
                <a:ea typeface="宋体" pitchFamily="2" charset="-122"/>
              </a:rPr>
              <a:t>(cost of risk)</a:t>
            </a:r>
            <a:r>
              <a:rPr lang="zh-CN" altLang="en-US" dirty="0">
                <a:ea typeface="宋体" pitchFamily="2" charset="-122"/>
              </a:rPr>
              <a:t>或風險溢價</a:t>
            </a:r>
            <a:r>
              <a:rPr lang="en-US" altLang="zh-CN" dirty="0">
                <a:ea typeface="宋体" pitchFamily="2" charset="-122"/>
              </a:rPr>
              <a:t>(risk premium)</a:t>
            </a:r>
            <a:r>
              <a:rPr lang="zh-CN" altLang="en-US" dirty="0">
                <a:ea typeface="宋体" pitchFamily="2" charset="-122"/>
              </a:rPr>
              <a:t>，風險成本即為一個厭惡風險型消費者在追求最大預期效用時，爲了避免風險，除了精算公平的保費之外，所願意支付</a:t>
            </a:r>
            <a:r>
              <a:rPr lang="en-US" altLang="zh-CN" dirty="0">
                <a:ea typeface="宋体" pitchFamily="2" charset="-122"/>
              </a:rPr>
              <a:t>(willingness to pay)</a:t>
            </a:r>
            <a:r>
              <a:rPr lang="zh-CN" altLang="en-US" dirty="0">
                <a:ea typeface="宋体" pitchFamily="2" charset="-122"/>
              </a:rPr>
              <a:t>的最高金額，因此該消費者所願意支付的最高保費金額為 </a:t>
            </a:r>
            <a:r>
              <a:rPr lang="en-US" altLang="zh-CN" dirty="0">
                <a:ea typeface="宋体" pitchFamily="2" charset="-122"/>
              </a:rPr>
              <a:t>( W2 - W * ) + ( W * - </a:t>
            </a:r>
            <a:r>
              <a:rPr lang="en-US" altLang="zh-CN" dirty="0" err="1">
                <a:ea typeface="宋体" pitchFamily="2" charset="-122"/>
              </a:rPr>
              <a:t>Wc</a:t>
            </a:r>
            <a:r>
              <a:rPr lang="en-US" altLang="zh-CN" dirty="0">
                <a:ea typeface="宋体" pitchFamily="2" charset="-122"/>
              </a:rPr>
              <a:t> ) </a:t>
            </a:r>
            <a:r>
              <a:rPr lang="zh-CN" altLang="en-US" dirty="0">
                <a:ea typeface="宋体" pitchFamily="2" charset="-122"/>
              </a:rPr>
              <a:t>，即：</a:t>
            </a:r>
            <a:r>
              <a:rPr lang="en-US" altLang="zh-CN" dirty="0">
                <a:ea typeface="宋体" pitchFamily="2" charset="-122"/>
              </a:rPr>
              <a:t>W2 - </a:t>
            </a:r>
            <a:r>
              <a:rPr lang="en-US" altLang="zh-CN" dirty="0" err="1">
                <a:ea typeface="宋体" pitchFamily="2" charset="-122"/>
              </a:rPr>
              <a:t>Wc</a:t>
            </a:r>
            <a:r>
              <a:rPr lang="en-US" altLang="zh-CN" dirty="0">
                <a:ea typeface="宋体" pitchFamily="2" charset="-122"/>
              </a:rPr>
              <a:t> </a:t>
            </a:r>
            <a:r>
              <a:rPr lang="zh-CN"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討論生病時的收入損失</a:t>
            </a:r>
            <a:r>
              <a:rPr lang="en-US" altLang="zh-TW" dirty="0">
                <a:ea typeface="宋体" pitchFamily="2" charset="-122"/>
              </a:rPr>
              <a:t>(L)</a:t>
            </a:r>
            <a:r>
              <a:rPr lang="zh-TW" altLang="en-US" dirty="0">
                <a:ea typeface="宋体" pitchFamily="2" charset="-122"/>
              </a:rPr>
              <a:t>、費率</a:t>
            </a:r>
            <a:r>
              <a:rPr lang="en-US" altLang="zh-TW" dirty="0">
                <a:ea typeface="宋体" pitchFamily="2" charset="-122"/>
              </a:rPr>
              <a:t>(α)</a:t>
            </a:r>
            <a:r>
              <a:rPr lang="zh-TW" altLang="en-US" dirty="0">
                <a:ea typeface="宋体" pitchFamily="2" charset="-122"/>
              </a:rPr>
              <a:t>、健康時的財富</a:t>
            </a:r>
            <a:r>
              <a:rPr lang="en-US" altLang="zh-TW" dirty="0">
                <a:ea typeface="宋体" pitchFamily="2" charset="-122"/>
              </a:rPr>
              <a:t>(W)</a:t>
            </a:r>
            <a:r>
              <a:rPr lang="zh-TW" altLang="en-US" dirty="0">
                <a:ea typeface="宋体" pitchFamily="2" charset="-122"/>
              </a:rPr>
              <a:t>等外生變量的變化對消費者最適保額</a:t>
            </a:r>
            <a:r>
              <a:rPr lang="en-US" altLang="zh-TW" dirty="0">
                <a:ea typeface="宋体" pitchFamily="2" charset="-122"/>
              </a:rPr>
              <a:t>(q* )</a:t>
            </a:r>
            <a:r>
              <a:rPr lang="zh-TW" altLang="en-US" dirty="0">
                <a:ea typeface="宋体" pitchFamily="2" charset="-122"/>
              </a:rPr>
              <a:t>的影響稱為比較靜態分析</a:t>
            </a:r>
            <a:r>
              <a:rPr lang="en-US" altLang="zh-TW" dirty="0">
                <a:ea typeface="宋体" pitchFamily="2" charset="-122"/>
              </a:rPr>
              <a:t>(comparative static analysis)</a:t>
            </a:r>
            <a:r>
              <a:rPr lang="zh-TW" altLang="en-US" dirty="0">
                <a:ea typeface="宋体" pitchFamily="2" charset="-122"/>
              </a:rPr>
              <a:t>，當消費者罹病時，其收入損失</a:t>
            </a:r>
            <a:r>
              <a:rPr lang="en-US" altLang="zh-TW" dirty="0">
                <a:ea typeface="宋体" pitchFamily="2" charset="-122"/>
              </a:rPr>
              <a:t>(L)</a:t>
            </a:r>
            <a:r>
              <a:rPr lang="zh-TW" altLang="en-US" dirty="0">
                <a:ea typeface="宋体" pitchFamily="2" charset="-122"/>
              </a:rPr>
              <a:t>金額若增加，則保險的預期邊際效益上升（邊際收益 </a:t>
            </a:r>
            <a:r>
              <a:rPr lang="en-US" altLang="zh-TW" dirty="0">
                <a:ea typeface="宋体" pitchFamily="2" charset="-122"/>
              </a:rPr>
              <a:t>MR </a:t>
            </a:r>
            <a:r>
              <a:rPr lang="zh-TW" altLang="en-US" dirty="0">
                <a:ea typeface="宋体" pitchFamily="2" charset="-122"/>
              </a:rPr>
              <a:t>曲線右移），但邊際成本 </a:t>
            </a:r>
            <a:r>
              <a:rPr lang="en-US" altLang="zh-TW" dirty="0">
                <a:ea typeface="宋体" pitchFamily="2" charset="-122"/>
              </a:rPr>
              <a:t>MC </a:t>
            </a:r>
            <a:r>
              <a:rPr lang="zh-TW" altLang="en-US" dirty="0">
                <a:ea typeface="宋体" pitchFamily="2" charset="-122"/>
              </a:rPr>
              <a:t>曲線不變，故消費者會提高最適保額 </a:t>
            </a:r>
            <a:r>
              <a:rPr lang="en-US" altLang="zh-TW" dirty="0">
                <a:ea typeface="宋体" pitchFamily="2" charset="-122"/>
              </a:rPr>
              <a:t>q* </a:t>
            </a:r>
            <a:r>
              <a:rPr lang="zh-TW" altLang="en-US" dirty="0">
                <a:ea typeface="宋体" pitchFamily="2" charset="-122"/>
              </a:rPr>
              <a:t>，此意謂著罹病時的財富損失愈大消費者購買保險的最適保額就愈高，其次，若保險公司提供保險的費率</a:t>
            </a:r>
            <a:r>
              <a:rPr lang="en-US" altLang="zh-TW" dirty="0">
                <a:ea typeface="宋体" pitchFamily="2" charset="-122"/>
              </a:rPr>
              <a:t>(α)</a:t>
            </a:r>
            <a:r>
              <a:rPr lang="zh-TW" altLang="en-US" dirty="0">
                <a:ea typeface="宋体" pitchFamily="2" charset="-122"/>
              </a:rPr>
              <a:t>升高，一方面 </a:t>
            </a:r>
            <a:r>
              <a:rPr lang="en-US" altLang="zh-TW" dirty="0">
                <a:ea typeface="宋体" pitchFamily="2" charset="-122"/>
              </a:rPr>
              <a:t>α </a:t>
            </a:r>
            <a:r>
              <a:rPr lang="zh-TW" altLang="en-US" dirty="0">
                <a:ea typeface="宋体" pitchFamily="2" charset="-122"/>
              </a:rPr>
              <a:t>上升使生病時每一元保額多增加的財富 </a:t>
            </a:r>
            <a:r>
              <a:rPr lang="en-US" altLang="zh-TW" dirty="0">
                <a:ea typeface="宋体" pitchFamily="2" charset="-122"/>
              </a:rPr>
              <a:t>1 - α </a:t>
            </a:r>
            <a:r>
              <a:rPr lang="zh-TW" altLang="en-US" dirty="0">
                <a:ea typeface="宋体" pitchFamily="2" charset="-122"/>
              </a:rPr>
              <a:t>下降，購買保險的邊際收益下降，邊際收益 </a:t>
            </a:r>
            <a:r>
              <a:rPr lang="en-US" altLang="zh-TW" dirty="0">
                <a:ea typeface="宋体" pitchFamily="2" charset="-122"/>
              </a:rPr>
              <a:t>MR </a:t>
            </a:r>
            <a:r>
              <a:rPr lang="zh-TW" altLang="en-US" dirty="0">
                <a:ea typeface="宋体" pitchFamily="2" charset="-122"/>
              </a:rPr>
              <a:t>曲線左移，另一方面 </a:t>
            </a:r>
            <a:r>
              <a:rPr lang="en-US" altLang="zh-TW" dirty="0">
                <a:ea typeface="宋体" pitchFamily="2" charset="-122"/>
              </a:rPr>
              <a:t>α </a:t>
            </a:r>
            <a:r>
              <a:rPr lang="zh-TW" altLang="en-US" dirty="0">
                <a:ea typeface="宋体" pitchFamily="2" charset="-122"/>
              </a:rPr>
              <a:t>上升也使健康狀態下損失掉的保費增加，購買保險的邊際成本上升，邊際成本 </a:t>
            </a:r>
            <a:r>
              <a:rPr lang="en-US" altLang="zh-TW" dirty="0">
                <a:ea typeface="宋体" pitchFamily="2" charset="-122"/>
              </a:rPr>
              <a:t>MC </a:t>
            </a:r>
            <a:r>
              <a:rPr lang="zh-TW" altLang="en-US" dirty="0">
                <a:ea typeface="宋体" pitchFamily="2" charset="-122"/>
              </a:rPr>
              <a:t>曲線上移，故消費者的最適保額 </a:t>
            </a:r>
            <a:r>
              <a:rPr lang="en-US" altLang="zh-TW" dirty="0">
                <a:ea typeface="宋体" pitchFamily="2" charset="-122"/>
              </a:rPr>
              <a:t>q* </a:t>
            </a:r>
            <a:r>
              <a:rPr lang="zh-TW" altLang="en-US" dirty="0">
                <a:ea typeface="宋体" pitchFamily="2" charset="-122"/>
              </a:rPr>
              <a:t>會降低，此一結果顯示保險公司提供的保險費率愈高消費者投保的最適保額就愈低，最後，如果消費者的財富</a:t>
            </a:r>
            <a:r>
              <a:rPr lang="en-US" altLang="zh-TW" dirty="0">
                <a:ea typeface="宋体" pitchFamily="2" charset="-122"/>
              </a:rPr>
              <a:t>(W)</a:t>
            </a:r>
            <a:r>
              <a:rPr lang="zh-TW" altLang="en-US" dirty="0">
                <a:ea typeface="宋体" pitchFamily="2" charset="-122"/>
              </a:rPr>
              <a:t>增加，會使邊際收益 </a:t>
            </a:r>
            <a:r>
              <a:rPr lang="en-US" altLang="zh-TW" dirty="0">
                <a:ea typeface="宋体" pitchFamily="2" charset="-122"/>
              </a:rPr>
              <a:t>MR </a:t>
            </a:r>
            <a:r>
              <a:rPr lang="zh-TW" altLang="en-US" dirty="0">
                <a:ea typeface="宋体" pitchFamily="2" charset="-122"/>
              </a:rPr>
              <a:t>曲線下移和邊際成本 </a:t>
            </a:r>
            <a:r>
              <a:rPr lang="en-US" altLang="zh-TW" dirty="0">
                <a:ea typeface="宋体" pitchFamily="2" charset="-122"/>
              </a:rPr>
              <a:t>MC </a:t>
            </a:r>
            <a:r>
              <a:rPr lang="zh-TW" altLang="en-US" dirty="0">
                <a:ea typeface="宋体" pitchFamily="2" charset="-122"/>
              </a:rPr>
              <a:t>曲線右移，因此最適保額 </a:t>
            </a:r>
            <a:r>
              <a:rPr lang="en-US" altLang="zh-TW" dirty="0">
                <a:ea typeface="宋体" pitchFamily="2" charset="-122"/>
              </a:rPr>
              <a:t>q* </a:t>
            </a:r>
            <a:r>
              <a:rPr lang="zh-TW" altLang="en-US" dirty="0">
                <a:ea typeface="宋体" pitchFamily="2" charset="-122"/>
              </a:rPr>
              <a:t>有可能提高也有可能下降，端視邊際收益 </a:t>
            </a:r>
            <a:r>
              <a:rPr lang="en-US" altLang="zh-TW" dirty="0">
                <a:ea typeface="宋体" pitchFamily="2" charset="-122"/>
              </a:rPr>
              <a:t>MR </a:t>
            </a:r>
            <a:r>
              <a:rPr lang="zh-TW" altLang="en-US" dirty="0">
                <a:ea typeface="宋体" pitchFamily="2" charset="-122"/>
              </a:rPr>
              <a:t>曲線與邊際成本 </a:t>
            </a:r>
            <a:r>
              <a:rPr lang="en-US" altLang="zh-TW" dirty="0">
                <a:ea typeface="宋体" pitchFamily="2" charset="-122"/>
              </a:rPr>
              <a:t>MC </a:t>
            </a:r>
            <a:r>
              <a:rPr lang="zh-TW" altLang="en-US" dirty="0">
                <a:ea typeface="宋体" pitchFamily="2" charset="-122"/>
              </a:rPr>
              <a:t>曲線移動幅度的相對大小而定；</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46</a:t>
            </a:fld>
            <a:endParaRPr lang="en-US" altLang="zh-CN" dirty="0"/>
          </a:p>
        </p:txBody>
      </p:sp>
    </p:spTree>
    <p:extLst>
      <p:ext uri="{BB962C8B-B14F-4D97-AF65-F5344CB8AC3E}">
        <p14:creationId xmlns:p14="http://schemas.microsoft.com/office/powerpoint/2010/main" val="3935165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假設某一消費者健康時的財富為 </a:t>
            </a:r>
            <a:r>
              <a:rPr lang="en-US" altLang="zh-TW" dirty="0">
                <a:ea typeface="宋体" pitchFamily="2" charset="-122"/>
              </a:rPr>
              <a:t>W </a:t>
            </a:r>
            <a:r>
              <a:rPr lang="zh-TW" altLang="en-US" dirty="0">
                <a:ea typeface="宋体" pitchFamily="2" charset="-122"/>
              </a:rPr>
              <a:t>，生病的幾率為 </a:t>
            </a:r>
            <a:r>
              <a:rPr lang="en-US" altLang="zh-TW" dirty="0">
                <a:ea typeface="宋体" pitchFamily="2" charset="-122"/>
              </a:rPr>
              <a:t>P </a:t>
            </a:r>
            <a:r>
              <a:rPr lang="zh-TW" altLang="en-US" dirty="0">
                <a:ea typeface="宋体" pitchFamily="2" charset="-122"/>
              </a:rPr>
              <a:t>，生病時的收入損失為 </a:t>
            </a:r>
            <a:r>
              <a:rPr lang="en-US" altLang="zh-TW" dirty="0">
                <a:ea typeface="宋体" pitchFamily="2" charset="-122"/>
              </a:rPr>
              <a:t>L </a:t>
            </a:r>
            <a:r>
              <a:rPr lang="zh-TW" altLang="en-US" dirty="0">
                <a:ea typeface="宋体" pitchFamily="2" charset="-122"/>
              </a:rPr>
              <a:t>，消費者購買保險的給付範圍</a:t>
            </a:r>
            <a:r>
              <a:rPr lang="en-US" altLang="zh-TW" dirty="0">
                <a:ea typeface="宋体" pitchFamily="2" charset="-122"/>
              </a:rPr>
              <a:t>(coverage)</a:t>
            </a:r>
            <a:r>
              <a:rPr lang="zh-TW" altLang="en-US" dirty="0">
                <a:ea typeface="宋体" pitchFamily="2" charset="-122"/>
              </a:rPr>
              <a:t>或保額為 </a:t>
            </a:r>
            <a:r>
              <a:rPr lang="en-US" altLang="zh-TW" dirty="0">
                <a:ea typeface="宋体" pitchFamily="2" charset="-122"/>
              </a:rPr>
              <a:t>q </a:t>
            </a:r>
            <a:r>
              <a:rPr lang="zh-TW" altLang="en-US" dirty="0">
                <a:ea typeface="宋体" pitchFamily="2" charset="-122"/>
              </a:rPr>
              <a:t>，每一元保險給付的費率為 </a:t>
            </a:r>
            <a:r>
              <a:rPr lang="en-US" altLang="zh-TW" dirty="0">
                <a:ea typeface="宋体" pitchFamily="2" charset="-122"/>
              </a:rPr>
              <a:t>α</a:t>
            </a:r>
            <a:r>
              <a:rPr lang="zh-TW" altLang="en-US" dirty="0">
                <a:ea typeface="宋体" pitchFamily="2" charset="-122"/>
              </a:rPr>
              <a:t>（此費率由保險公司決定），故消費者所付的總保費為 </a:t>
            </a:r>
            <a:r>
              <a:rPr lang="en-US" altLang="zh-TW" dirty="0">
                <a:ea typeface="宋体" pitchFamily="2" charset="-122"/>
              </a:rPr>
              <a:t>α · q </a:t>
            </a:r>
            <a:r>
              <a:rPr lang="zh-TW" altLang="en-US" dirty="0">
                <a:ea typeface="宋体" pitchFamily="2" charset="-122"/>
              </a:rPr>
              <a:t>，因此可將消費者所面臨的生病與健康情形整理如下：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消費者的選擇問題即是選擇一最適的保額</a:t>
            </a:r>
            <a:r>
              <a:rPr lang="en-US" altLang="zh-TW" dirty="0">
                <a:ea typeface="宋体" pitchFamily="2" charset="-122"/>
              </a:rPr>
              <a:t>(q)</a:t>
            </a:r>
            <a:r>
              <a:rPr lang="zh-TW" altLang="en-US" dirty="0">
                <a:ea typeface="宋体" pitchFamily="2" charset="-122"/>
              </a:rPr>
              <a:t>，使其預期效用達到最大，即：</a:t>
            </a:r>
            <a:r>
              <a:rPr lang="en-US" altLang="zh-TW" dirty="0">
                <a:ea typeface="宋体" pitchFamily="2" charset="-122"/>
              </a:rPr>
              <a:t>Max { P · U [ W - L + ( 1 - α ) · q ] + ( 1 - P ) · U [ W - α · q ] }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對上述效用函數式求一階條件，求解 </a:t>
            </a:r>
            <a:r>
              <a:rPr lang="en-US" altLang="zh-TW" dirty="0">
                <a:ea typeface="宋体" pitchFamily="2" charset="-122"/>
              </a:rPr>
              <a:t>d E(U) / </a:t>
            </a:r>
            <a:r>
              <a:rPr lang="en-US" altLang="zh-TW" dirty="0" err="1">
                <a:ea typeface="宋体" pitchFamily="2" charset="-122"/>
              </a:rPr>
              <a:t>dq</a:t>
            </a:r>
            <a:r>
              <a:rPr lang="en-US" altLang="zh-TW" dirty="0">
                <a:ea typeface="宋体" pitchFamily="2" charset="-122"/>
              </a:rPr>
              <a:t> = 0 </a:t>
            </a:r>
            <a:r>
              <a:rPr lang="zh-TW" altLang="en-US" dirty="0">
                <a:ea typeface="宋体" pitchFamily="2" charset="-122"/>
              </a:rPr>
              <a:t>可導出如下消費者保險需求的均衡式：</a:t>
            </a:r>
            <a:r>
              <a:rPr lang="en-US" altLang="zh-TW" dirty="0">
                <a:ea typeface="宋体" pitchFamily="2" charset="-122"/>
              </a:rPr>
              <a:t>P · ( 1 - α ) · d U [ W - L + ( 1 - α ) · q ] / </a:t>
            </a:r>
            <a:r>
              <a:rPr lang="en-US" altLang="zh-TW" dirty="0" err="1">
                <a:ea typeface="宋体" pitchFamily="2" charset="-122"/>
              </a:rPr>
              <a:t>dq</a:t>
            </a:r>
            <a:r>
              <a:rPr lang="en-US" altLang="zh-TW" dirty="0">
                <a:ea typeface="宋体" pitchFamily="2" charset="-122"/>
              </a:rPr>
              <a:t> = ( 1 - P ) · α · d U [ W - α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式中 </a:t>
            </a:r>
            <a:r>
              <a:rPr lang="en-US" altLang="zh-TW" dirty="0">
                <a:ea typeface="宋体" pitchFamily="2" charset="-122"/>
              </a:rPr>
              <a:t>d U [ W - L + ( 1 - α )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與 </a:t>
            </a:r>
            <a:r>
              <a:rPr lang="en-US" altLang="zh-TW" dirty="0">
                <a:ea typeface="宋体" pitchFamily="2" charset="-122"/>
              </a:rPr>
              <a:t>d U [ W - α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表示效用函數的一次微分，即為保額</a:t>
            </a:r>
            <a:r>
              <a:rPr lang="en-US" altLang="zh-TW" dirty="0">
                <a:ea typeface="宋体" pitchFamily="2" charset="-122"/>
              </a:rPr>
              <a:t>(q)</a:t>
            </a:r>
            <a:r>
              <a:rPr lang="zh-TW" altLang="en-US" dirty="0">
                <a:ea typeface="宋体" pitchFamily="2" charset="-122"/>
              </a:rPr>
              <a:t>的邊際效用；</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等號左邊即消費者多購買一元的保險給付時，在生病時可多增加 </a:t>
            </a:r>
            <a:r>
              <a:rPr lang="en-US" altLang="zh-TW" dirty="0">
                <a:ea typeface="宋体" pitchFamily="2" charset="-122"/>
              </a:rPr>
              <a:t>1 - α </a:t>
            </a:r>
            <a:r>
              <a:rPr lang="zh-TW" altLang="en-US" dirty="0">
                <a:ea typeface="宋体" pitchFamily="2" charset="-122"/>
              </a:rPr>
              <a:t>的財富，而由於此一多增加部份財富所增加的預期效用為 </a:t>
            </a:r>
            <a:r>
              <a:rPr lang="en-US" altLang="zh-TW" dirty="0">
                <a:ea typeface="宋体" pitchFamily="2" charset="-122"/>
              </a:rPr>
              <a:t>( 1 - α ) · d U [ W - L + ( 1 - α )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，且獲得此一效用增加</a:t>
            </a:r>
            <a:r>
              <a:rPr lang="en-US" altLang="zh-TW" dirty="0">
                <a:ea typeface="宋体" pitchFamily="2" charset="-122"/>
              </a:rPr>
              <a:t>(utility gain)</a:t>
            </a:r>
            <a:r>
              <a:rPr lang="zh-TW" altLang="en-US" dirty="0">
                <a:ea typeface="宋体" pitchFamily="2" charset="-122"/>
              </a:rPr>
              <a:t>的幾率為 </a:t>
            </a:r>
            <a:r>
              <a:rPr lang="en-US" altLang="zh-TW" dirty="0">
                <a:ea typeface="宋体" pitchFamily="2" charset="-122"/>
              </a:rPr>
              <a:t>P </a:t>
            </a:r>
            <a:r>
              <a:rPr lang="zh-TW" altLang="en-US" dirty="0">
                <a:ea typeface="宋体" pitchFamily="2" charset="-122"/>
              </a:rPr>
              <a:t>，故上式等號左邊部分表示消費者多購買一元保險給付所獲得的預期邊際收益，可以 </a:t>
            </a:r>
            <a:r>
              <a:rPr lang="en-US" altLang="zh-TW" dirty="0">
                <a:ea typeface="宋体" pitchFamily="2" charset="-122"/>
              </a:rPr>
              <a:t>MR </a:t>
            </a:r>
            <a:r>
              <a:rPr lang="zh-TW" altLang="en-US" dirty="0">
                <a:ea typeface="宋体" pitchFamily="2" charset="-122"/>
              </a:rPr>
              <a:t>來表示；</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等號右邊即消費者多購買一元的保險給付時，在健康狀態下就會損失 </a:t>
            </a:r>
            <a:r>
              <a:rPr lang="en-US" altLang="zh-TW" dirty="0">
                <a:ea typeface="宋体" pitchFamily="2" charset="-122"/>
              </a:rPr>
              <a:t>α </a:t>
            </a:r>
            <a:r>
              <a:rPr lang="zh-TW" altLang="en-US" dirty="0">
                <a:ea typeface="宋体" pitchFamily="2" charset="-122"/>
              </a:rPr>
              <a:t>元的財富（繳了保費卻沒有生病），而由於繳此 </a:t>
            </a:r>
            <a:r>
              <a:rPr lang="en-US" altLang="zh-TW" dirty="0">
                <a:ea typeface="宋体" pitchFamily="2" charset="-122"/>
              </a:rPr>
              <a:t>α </a:t>
            </a:r>
            <a:r>
              <a:rPr lang="zh-TW" altLang="en-US" dirty="0">
                <a:ea typeface="宋体" pitchFamily="2" charset="-122"/>
              </a:rPr>
              <a:t>元保費所得的邊際效用為 </a:t>
            </a:r>
            <a:r>
              <a:rPr lang="en-US" altLang="zh-TW" dirty="0">
                <a:ea typeface="宋体" pitchFamily="2" charset="-122"/>
              </a:rPr>
              <a:t>α · d U [ W - α · q ] / </a:t>
            </a:r>
            <a:r>
              <a:rPr lang="en-US" altLang="zh-TW" dirty="0" err="1">
                <a:ea typeface="宋体" pitchFamily="2" charset="-122"/>
              </a:rPr>
              <a:t>dq</a:t>
            </a:r>
            <a:r>
              <a:rPr lang="en-US" altLang="zh-TW" dirty="0">
                <a:ea typeface="宋体" pitchFamily="2" charset="-122"/>
              </a:rPr>
              <a:t> </a:t>
            </a:r>
            <a:r>
              <a:rPr lang="zh-TW" altLang="en-US" dirty="0">
                <a:ea typeface="宋体" pitchFamily="2" charset="-122"/>
              </a:rPr>
              <a:t>，且此一效用損失發生的幾率為 </a:t>
            </a:r>
            <a:r>
              <a:rPr lang="en-US" altLang="zh-TW" dirty="0">
                <a:ea typeface="宋体" pitchFamily="2" charset="-122"/>
              </a:rPr>
              <a:t>1 - P </a:t>
            </a:r>
            <a:r>
              <a:rPr lang="zh-TW" altLang="en-US" dirty="0">
                <a:ea typeface="宋体" pitchFamily="2" charset="-122"/>
              </a:rPr>
              <a:t>，故上式等號右邊部分表示消費者多購買一元的保險給付所付出的預期邊際成本，可以 </a:t>
            </a:r>
            <a:r>
              <a:rPr lang="en-US" altLang="zh-TW" dirty="0">
                <a:ea typeface="宋体" pitchFamily="2" charset="-122"/>
              </a:rPr>
              <a:t>MC </a:t>
            </a:r>
            <a:r>
              <a:rPr lang="zh-TW" altLang="en-US" dirty="0">
                <a:ea typeface="宋体" pitchFamily="2" charset="-122"/>
              </a:rPr>
              <a:t>來表示；</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47</a:t>
            </a:fld>
            <a:endParaRPr lang="en-US" altLang="zh-CN" dirty="0"/>
          </a:p>
        </p:txBody>
      </p:sp>
    </p:spTree>
    <p:extLst>
      <p:ext uri="{BB962C8B-B14F-4D97-AF65-F5344CB8AC3E}">
        <p14:creationId xmlns:p14="http://schemas.microsoft.com/office/powerpoint/2010/main" val="3935165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48</a:t>
            </a:fld>
            <a:endParaRPr lang="en-US" altLang="zh-CN" dirty="0"/>
          </a:p>
        </p:txBody>
      </p:sp>
    </p:spTree>
    <p:extLst>
      <p:ext uri="{BB962C8B-B14F-4D97-AF65-F5344CB8AC3E}">
        <p14:creationId xmlns:p14="http://schemas.microsoft.com/office/powerpoint/2010/main" val="768203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在財富與效用關係的二維圖中，繪出不同發生幾率下所對應的風險成本（圖</a:t>
            </a:r>
            <a:r>
              <a:rPr lang="en-US" altLang="zh-TW" dirty="0">
                <a:ea typeface="宋体" pitchFamily="2" charset="-122"/>
              </a:rPr>
              <a:t>12.5a</a:t>
            </a:r>
            <a:r>
              <a:rPr lang="zh-TW" altLang="en-US" dirty="0">
                <a:ea typeface="宋体" pitchFamily="2" charset="-122"/>
              </a:rPr>
              <a:t>中</a:t>
            </a:r>
            <a:r>
              <a:rPr lang="en-US" altLang="zh-TW" dirty="0">
                <a:ea typeface="宋体" pitchFamily="2" charset="-122"/>
              </a:rPr>
              <a:t>A</a:t>
            </a:r>
            <a:r>
              <a:rPr lang="zh-TW" altLang="en-US" dirty="0">
                <a:ea typeface="宋体" pitchFamily="2" charset="-122"/>
              </a:rPr>
              <a:t>、</a:t>
            </a:r>
            <a:r>
              <a:rPr lang="en-US" altLang="zh-TW" dirty="0">
                <a:ea typeface="宋体" pitchFamily="2" charset="-122"/>
              </a:rPr>
              <a:t>B</a:t>
            </a:r>
            <a:r>
              <a:rPr lang="zh-TW" altLang="en-US" dirty="0">
                <a:ea typeface="宋体" pitchFamily="2" charset="-122"/>
              </a:rPr>
              <a:t>兩點的水準距離），再將風險成本</a:t>
            </a:r>
            <a:r>
              <a:rPr lang="en-US" altLang="zh-TW" dirty="0">
                <a:ea typeface="宋体" pitchFamily="2" charset="-122"/>
              </a:rPr>
              <a:t>(R)</a:t>
            </a:r>
            <a:r>
              <a:rPr lang="zh-TW" altLang="en-US" dirty="0">
                <a:ea typeface="宋体" pitchFamily="2" charset="-122"/>
              </a:rPr>
              <a:t>繪於風險成本與發生幾率的平面圖上，兩者的關係為一弧形曲綫，這是因為在幾率很低時，風險成本隨著幾率的增加而上升，但達到某一最高點後，風險成本又會隨著幾率的增加而降低；</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至於保險的負載費用（即交易成本 </a:t>
            </a:r>
            <a:r>
              <a:rPr lang="en-US" altLang="zh-TW" dirty="0">
                <a:ea typeface="宋体" pitchFamily="2" charset="-122"/>
              </a:rPr>
              <a:t>t</a:t>
            </a:r>
            <a:r>
              <a:rPr lang="zh-TW" altLang="en-US" dirty="0">
                <a:ea typeface="宋体" pitchFamily="2" charset="-122"/>
              </a:rPr>
              <a:t>），則主要來自行銷成本</a:t>
            </a:r>
            <a:r>
              <a:rPr lang="en-US" altLang="zh-TW" dirty="0">
                <a:ea typeface="宋体" pitchFamily="2" charset="-122"/>
              </a:rPr>
              <a:t>(marketing cost)</a:t>
            </a:r>
            <a:r>
              <a:rPr lang="zh-TW" altLang="en-US" dirty="0">
                <a:ea typeface="宋体" pitchFamily="2" charset="-122"/>
              </a:rPr>
              <a:t>與保險給付的處理成本</a:t>
            </a:r>
            <a:r>
              <a:rPr lang="en-US" altLang="zh-TW" dirty="0">
                <a:ea typeface="宋体" pitchFamily="2" charset="-122"/>
              </a:rPr>
              <a:t>(claim processing costs)</a:t>
            </a:r>
            <a:r>
              <a:rPr lang="zh-TW" altLang="en-US" dirty="0">
                <a:ea typeface="宋体" pitchFamily="2" charset="-122"/>
              </a:rPr>
              <a:t>，行銷成本不受疾病發生幾率的影響，但申報的處理成本則隨著發生幾率</a:t>
            </a:r>
            <a:r>
              <a:rPr lang="en-US" altLang="zh-TW" dirty="0">
                <a:ea typeface="宋体" pitchFamily="2" charset="-122"/>
              </a:rPr>
              <a:t>(P)</a:t>
            </a:r>
            <a:r>
              <a:rPr lang="zh-TW" altLang="en-US" dirty="0">
                <a:ea typeface="宋体" pitchFamily="2" charset="-122"/>
              </a:rPr>
              <a:t>的增加而增加，因此交易成本在</a:t>
            </a:r>
            <a:r>
              <a:rPr lang="en-US" altLang="zh-TW" dirty="0">
                <a:ea typeface="宋体" pitchFamily="2" charset="-122"/>
              </a:rPr>
              <a:t>12.5c</a:t>
            </a:r>
            <a:r>
              <a:rPr lang="zh-TW" altLang="en-US" dirty="0">
                <a:ea typeface="宋体" pitchFamily="2" charset="-122"/>
              </a:rPr>
              <a:t>圖中是一條微幅上升的正斜率曲綫；</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將圖</a:t>
            </a:r>
            <a:r>
              <a:rPr lang="en-US" altLang="zh-TW" dirty="0">
                <a:ea typeface="宋体" pitchFamily="2" charset="-122"/>
              </a:rPr>
              <a:t>12.5b</a:t>
            </a:r>
            <a:r>
              <a:rPr lang="zh-TW" altLang="en-US" dirty="0">
                <a:ea typeface="宋体" pitchFamily="2" charset="-122"/>
              </a:rPr>
              <a:t>與圖</a:t>
            </a:r>
            <a:r>
              <a:rPr lang="en-US" altLang="zh-TW" dirty="0">
                <a:ea typeface="宋体" pitchFamily="2" charset="-122"/>
              </a:rPr>
              <a:t>12.5c</a:t>
            </a:r>
            <a:r>
              <a:rPr lang="zh-TW" altLang="en-US" dirty="0">
                <a:ea typeface="宋体" pitchFamily="2" charset="-122"/>
              </a:rPr>
              <a:t>合併在一起，即成</a:t>
            </a:r>
            <a:r>
              <a:rPr lang="en-US" altLang="zh-TW" dirty="0">
                <a:ea typeface="宋体" pitchFamily="2" charset="-122"/>
              </a:rPr>
              <a:t>12.5d</a:t>
            </a:r>
            <a:r>
              <a:rPr lang="zh-TW" altLang="en-US" dirty="0">
                <a:ea typeface="宋体" pitchFamily="2" charset="-122"/>
              </a:rPr>
              <a:t>圖，在</a:t>
            </a:r>
            <a:r>
              <a:rPr lang="en-US" altLang="zh-TW" dirty="0">
                <a:ea typeface="宋体" pitchFamily="2" charset="-122"/>
              </a:rPr>
              <a:t>12.5d</a:t>
            </a:r>
            <a:r>
              <a:rPr lang="zh-TW" altLang="en-US" dirty="0">
                <a:ea typeface="宋体" pitchFamily="2" charset="-122"/>
              </a:rPr>
              <a:t>圖的  </a:t>
            </a:r>
            <a:r>
              <a:rPr lang="en-US" altLang="zh-TW" dirty="0">
                <a:ea typeface="宋体" pitchFamily="2" charset="-122"/>
              </a:rPr>
              <a:t>P1 </a:t>
            </a:r>
            <a:r>
              <a:rPr lang="zh-TW" altLang="en-US" dirty="0">
                <a:ea typeface="宋体" pitchFamily="2" charset="-122"/>
              </a:rPr>
              <a:t>與 </a:t>
            </a:r>
            <a:r>
              <a:rPr lang="en-US" altLang="zh-TW" dirty="0">
                <a:ea typeface="宋体" pitchFamily="2" charset="-122"/>
              </a:rPr>
              <a:t>P2 </a:t>
            </a:r>
            <a:r>
              <a:rPr lang="zh-TW" altLang="en-US" dirty="0">
                <a:ea typeface="宋体" pitchFamily="2" charset="-122"/>
              </a:rPr>
              <a:t>點之間，風險成本大過交易成本，也就是購買保險的效益大於成本，因此消費者會購買保險，而在  </a:t>
            </a:r>
            <a:r>
              <a:rPr lang="en-US" altLang="zh-TW" dirty="0">
                <a:ea typeface="宋体" pitchFamily="2" charset="-122"/>
              </a:rPr>
              <a:t>P &lt; P1 </a:t>
            </a:r>
            <a:r>
              <a:rPr lang="zh-TW" altLang="en-US" dirty="0">
                <a:ea typeface="宋体" pitchFamily="2" charset="-122"/>
              </a:rPr>
              <a:t>與 </a:t>
            </a:r>
            <a:r>
              <a:rPr lang="en-US" altLang="zh-TW" dirty="0">
                <a:ea typeface="宋体" pitchFamily="2" charset="-122"/>
              </a:rPr>
              <a:t>P &gt; P2 </a:t>
            </a:r>
            <a:r>
              <a:rPr lang="zh-TW" altLang="en-US" dirty="0">
                <a:ea typeface="宋体" pitchFamily="2" charset="-122"/>
              </a:rPr>
              <a:t>的區域，風險成本小於保險的價格，也就是購買保險的效益小於購買保險的成本，因此消費者不會購買保險，此一結果顯示，消費者不會為常發生（</a:t>
            </a:r>
            <a:r>
              <a:rPr lang="en-US" altLang="zh-TW" dirty="0">
                <a:ea typeface="宋体" pitchFamily="2" charset="-122"/>
              </a:rPr>
              <a:t>P</a:t>
            </a:r>
            <a:r>
              <a:rPr lang="zh-TW" altLang="en-US" dirty="0">
                <a:ea typeface="宋体" pitchFamily="2" charset="-122"/>
              </a:rPr>
              <a:t>很大）或很少發生（</a:t>
            </a:r>
            <a:r>
              <a:rPr lang="en-US" altLang="zh-TW" dirty="0">
                <a:ea typeface="宋体" pitchFamily="2" charset="-122"/>
              </a:rPr>
              <a:t>P</a:t>
            </a:r>
            <a:r>
              <a:rPr lang="zh-TW" altLang="en-US" dirty="0">
                <a:ea typeface="宋体" pitchFamily="2" charset="-122"/>
              </a:rPr>
              <a:t>很小）的事件購買保險，這是因為保險是用來規避風險，因此如果疾病發生的幾率趨近於 </a:t>
            </a:r>
            <a:r>
              <a:rPr lang="en-US" altLang="zh-TW" dirty="0">
                <a:ea typeface="宋体" pitchFamily="2" charset="-122"/>
              </a:rPr>
              <a:t>0 </a:t>
            </a:r>
            <a:r>
              <a:rPr lang="zh-TW" altLang="en-US" dirty="0">
                <a:ea typeface="宋体" pitchFamily="2" charset="-122"/>
              </a:rPr>
              <a:t>或 </a:t>
            </a:r>
            <a:r>
              <a:rPr lang="en-US" altLang="zh-TW" dirty="0">
                <a:ea typeface="宋体" pitchFamily="2" charset="-122"/>
              </a:rPr>
              <a:t>1 </a:t>
            </a:r>
            <a:r>
              <a:rPr lang="zh-TW" altLang="en-US" dirty="0">
                <a:ea typeface="宋体" pitchFamily="2" charset="-122"/>
              </a:rPr>
              <a:t>（變成幾乎確定），則保險就變得沒有必要（成本大過效益），常發生的事如每年檢查，很少發生的事如牙疼，都很少買保險；</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在圖</a:t>
            </a:r>
            <a:r>
              <a:rPr lang="en-US" altLang="zh-TW" dirty="0">
                <a:ea typeface="宋体" pitchFamily="2" charset="-122"/>
              </a:rPr>
              <a:t>12.5d</a:t>
            </a:r>
            <a:r>
              <a:rPr lang="zh-TW" altLang="en-US" dirty="0">
                <a:ea typeface="宋体" pitchFamily="2" charset="-122"/>
              </a:rPr>
              <a:t>中，如果保險的價格上升（即 </a:t>
            </a:r>
            <a:r>
              <a:rPr lang="en-US" altLang="zh-TW" dirty="0">
                <a:ea typeface="宋体" pitchFamily="2" charset="-122"/>
              </a:rPr>
              <a:t>t </a:t>
            </a:r>
            <a:r>
              <a:rPr lang="zh-TW" altLang="en-US" dirty="0">
                <a:ea typeface="宋体" pitchFamily="2" charset="-122"/>
              </a:rPr>
              <a:t>升高），則 </a:t>
            </a:r>
            <a:r>
              <a:rPr lang="en-US" altLang="zh-TW" dirty="0">
                <a:ea typeface="宋体" pitchFamily="2" charset="-122"/>
              </a:rPr>
              <a:t>P1 P2 </a:t>
            </a:r>
            <a:r>
              <a:rPr lang="zh-TW" altLang="en-US" dirty="0">
                <a:ea typeface="宋体" pitchFamily="2" charset="-122"/>
              </a:rPr>
              <a:t>點之間的區間即縮小，表示消費者購買保險的幾率降低了，如果 </a:t>
            </a:r>
            <a:r>
              <a:rPr lang="en-US" altLang="zh-TW" dirty="0">
                <a:ea typeface="宋体" pitchFamily="2" charset="-122"/>
              </a:rPr>
              <a:t>t  </a:t>
            </a:r>
            <a:r>
              <a:rPr lang="zh-TW" altLang="en-US" dirty="0">
                <a:ea typeface="宋体" pitchFamily="2" charset="-122"/>
              </a:rPr>
              <a:t>提高到超過風險成本，使 </a:t>
            </a:r>
            <a:r>
              <a:rPr lang="en-US" altLang="zh-TW" dirty="0">
                <a:ea typeface="宋体" pitchFamily="2" charset="-122"/>
              </a:rPr>
              <a:t>12.5d </a:t>
            </a:r>
            <a:r>
              <a:rPr lang="zh-TW" altLang="en-US" dirty="0">
                <a:ea typeface="宋体" pitchFamily="2" charset="-122"/>
              </a:rPr>
              <a:t>圖中的兩條線沒有交點，則消費者就不會購買保險，同理如果消費者的風險趨避程度增加，則風險成本曲綫會向上移動，表示消費者購買保險的可能性增加，反之則減少；</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此外，在一定的發生幾率</a:t>
            </a:r>
            <a:r>
              <a:rPr lang="en-US" altLang="zh-TW" dirty="0">
                <a:ea typeface="宋体" pitchFamily="2" charset="-122"/>
              </a:rPr>
              <a:t>(P)</a:t>
            </a:r>
            <a:r>
              <a:rPr lang="zh-TW" altLang="en-US" dirty="0">
                <a:ea typeface="宋体" pitchFamily="2" charset="-122"/>
              </a:rPr>
              <a:t>下，上述</a:t>
            </a:r>
            <a:r>
              <a:rPr lang="en-US" altLang="zh-TW" dirty="0">
                <a:ea typeface="宋体" pitchFamily="2" charset="-122"/>
              </a:rPr>
              <a:t>12.5d</a:t>
            </a:r>
            <a:r>
              <a:rPr lang="zh-TW" altLang="en-US" dirty="0">
                <a:ea typeface="宋体" pitchFamily="2" charset="-122"/>
              </a:rPr>
              <a:t>圖的風險成本的曲線亦會受到疾病致使財務損失大小</a:t>
            </a:r>
            <a:r>
              <a:rPr lang="en-US" altLang="zh-TW" dirty="0">
                <a:ea typeface="宋体" pitchFamily="2" charset="-122"/>
              </a:rPr>
              <a:t>(L)</a:t>
            </a:r>
            <a:r>
              <a:rPr lang="zh-TW" altLang="en-US" dirty="0">
                <a:ea typeface="宋体" pitchFamily="2" charset="-122"/>
              </a:rPr>
              <a:t>的影響，如果損失金額</a:t>
            </a:r>
            <a:r>
              <a:rPr lang="en-US" altLang="zh-TW" dirty="0">
                <a:ea typeface="宋体" pitchFamily="2" charset="-122"/>
              </a:rPr>
              <a:t>(L)</a:t>
            </a:r>
            <a:r>
              <a:rPr lang="zh-TW" altLang="en-US" dirty="0">
                <a:ea typeface="宋体" pitchFamily="2" charset="-122"/>
              </a:rPr>
              <a:t>愈大，風險成本的曲線愈向外移動，</a:t>
            </a:r>
            <a:r>
              <a:rPr lang="en-US" altLang="zh-TW" dirty="0">
                <a:ea typeface="宋体" pitchFamily="2" charset="-122"/>
              </a:rPr>
              <a:t>12.5d</a:t>
            </a:r>
            <a:r>
              <a:rPr lang="zh-TW" altLang="en-US" dirty="0">
                <a:ea typeface="宋体" pitchFamily="2" charset="-122"/>
              </a:rPr>
              <a:t>圖的 </a:t>
            </a:r>
            <a:r>
              <a:rPr lang="en-US" altLang="zh-TW" dirty="0">
                <a:ea typeface="宋体" pitchFamily="2" charset="-122"/>
              </a:rPr>
              <a:t>P1 P2 </a:t>
            </a:r>
            <a:r>
              <a:rPr lang="zh-TW" altLang="en-US" dirty="0">
                <a:ea typeface="宋体" pitchFamily="2" charset="-122"/>
              </a:rPr>
              <a:t>點之間的區域就愈大，反之則愈小，因此財務損失愈大，消費者購買保險的可能性就愈大，此可解釋為何購買住院服務保險的人比較多，而為門診服務購買保險的人比較少的原因；</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最後，在其他情況皆相同的條件下，消費者的財富值很低或很高時，其購買保險的可能性就較低，這是因為低收入者的財富邊際效用很高，而高收入者的財富的邊際效用很低，此皆造成</a:t>
            </a:r>
            <a:r>
              <a:rPr lang="en-US" altLang="zh-TW" dirty="0">
                <a:ea typeface="宋体" pitchFamily="2" charset="-122"/>
              </a:rPr>
              <a:t>12.5a</a:t>
            </a:r>
            <a:r>
              <a:rPr lang="zh-TW" altLang="en-US" dirty="0">
                <a:ea typeface="宋体" pitchFamily="2" charset="-122"/>
              </a:rPr>
              <a:t>圖所示預期效用與實際效用之間的水準距離變小；</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49</a:t>
            </a:fld>
            <a:endParaRPr lang="en-US" altLang="zh-CN" dirty="0"/>
          </a:p>
        </p:txBody>
      </p:sp>
    </p:spTree>
    <p:extLst>
      <p:ext uri="{BB962C8B-B14F-4D97-AF65-F5344CB8AC3E}">
        <p14:creationId xmlns:p14="http://schemas.microsoft.com/office/powerpoint/2010/main" val="328521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50</a:t>
            </a:fld>
            <a:endParaRPr lang="en-US" altLang="zh-CN" dirty="0"/>
          </a:p>
        </p:txBody>
      </p:sp>
    </p:spTree>
    <p:extLst>
      <p:ext uri="{BB962C8B-B14F-4D97-AF65-F5344CB8AC3E}">
        <p14:creationId xmlns:p14="http://schemas.microsoft.com/office/powerpoint/2010/main" val="288047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醫療保險制度會產生三種道德危害</a:t>
            </a:r>
            <a:r>
              <a:rPr lang="en-US" altLang="zh-TW" dirty="0">
                <a:ea typeface="宋体" pitchFamily="2" charset="-122"/>
              </a:rPr>
              <a:t>(moral hazard)</a:t>
            </a:r>
            <a:r>
              <a:rPr lang="zh-TW" altLang="en-US" dirty="0">
                <a:ea typeface="宋体" pitchFamily="2" charset="-122"/>
              </a:rPr>
              <a:t>效果，首先，事後</a:t>
            </a:r>
            <a:r>
              <a:rPr lang="en-US" altLang="zh-TW" dirty="0">
                <a:ea typeface="宋体" pitchFamily="2" charset="-122"/>
              </a:rPr>
              <a:t>(ex post)</a:t>
            </a:r>
            <a:r>
              <a:rPr lang="zh-TW" altLang="en-US" dirty="0">
                <a:ea typeface="宋体" pitchFamily="2" charset="-122"/>
              </a:rPr>
              <a:t>的道德危害是指在有醫療保險的情況下，消費者就醫時所面對的貨幣價格降低了，因此消費者的醫療需求會增加，其次，事前</a:t>
            </a:r>
            <a:r>
              <a:rPr lang="en-US" altLang="zh-TW" dirty="0">
                <a:ea typeface="宋体" pitchFamily="2" charset="-122"/>
              </a:rPr>
              <a:t>(ex ante)</a:t>
            </a:r>
            <a:r>
              <a:rPr lang="zh-TW" altLang="en-US" dirty="0">
                <a:ea typeface="宋体" pitchFamily="2" charset="-122"/>
              </a:rPr>
              <a:t>的道德危害，是指在有了醫療保險之後，消費者對疾病發生的預防誘因會降低，進而提高了罹病的幾率，最後，在資訊不對稱的情況下，醫療保險的介入會降低消費者監督醫療服務提供者行為的誘因，使醫師誘發需求的程度提高；</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事實上，上述行為既無關乎「道德」，也沒有「危害」，只是在醫療需求有價格彈性時消費者合乎經濟理性行為</a:t>
            </a:r>
            <a:r>
              <a:rPr lang="en-US" altLang="zh-TW" dirty="0">
                <a:ea typeface="宋体" pitchFamily="2" charset="-122"/>
              </a:rPr>
              <a:t>(rational behavior)</a:t>
            </a:r>
            <a:r>
              <a:rPr lang="zh-TW" altLang="en-US" dirty="0">
                <a:ea typeface="宋体" pitchFamily="2" charset="-122"/>
              </a:rPr>
              <a:t>的一種反應，換言之，「道德危害」完全是一個理性的消費者在面對價格降低時的一種可以預測的反應</a:t>
            </a:r>
            <a:r>
              <a:rPr lang="en-US" altLang="zh-TW" dirty="0">
                <a:ea typeface="宋体" pitchFamily="2" charset="-122"/>
              </a:rPr>
              <a:t>(a predictable response)</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但其所造成的影響卻不容忽視，以事後的道德危害效果為例，假設某一消費者在無醫療保險下，對醫療的需求可以用圖</a:t>
            </a:r>
            <a:r>
              <a:rPr lang="en-US" altLang="zh-TW" dirty="0">
                <a:ea typeface="宋体" pitchFamily="2" charset="-122"/>
              </a:rPr>
              <a:t>12.6</a:t>
            </a:r>
            <a:r>
              <a:rPr lang="zh-TW" altLang="en-US" dirty="0">
                <a:ea typeface="宋体" pitchFamily="2" charset="-122"/>
              </a:rPr>
              <a:t>的</a:t>
            </a:r>
            <a:r>
              <a:rPr lang="en-US" altLang="zh-TW" dirty="0">
                <a:ea typeface="宋体" pitchFamily="2" charset="-122"/>
              </a:rPr>
              <a:t>D0</a:t>
            </a:r>
            <a:r>
              <a:rPr lang="zh-TW" altLang="en-US" dirty="0">
                <a:ea typeface="宋体" pitchFamily="2" charset="-122"/>
              </a:rPr>
              <a:t>來代表，若市場價格為</a:t>
            </a:r>
            <a:r>
              <a:rPr lang="en-US" altLang="zh-TW" dirty="0">
                <a:ea typeface="宋体" pitchFamily="2" charset="-122"/>
              </a:rPr>
              <a:t>P0</a:t>
            </a:r>
            <a:r>
              <a:rPr lang="zh-TW" altLang="en-US" dirty="0">
                <a:ea typeface="宋体" pitchFamily="2" charset="-122"/>
              </a:rPr>
              <a:t>，則消費者的購買量為</a:t>
            </a:r>
            <a:r>
              <a:rPr lang="en-US" altLang="zh-TW" dirty="0">
                <a:ea typeface="宋体" pitchFamily="2" charset="-122"/>
              </a:rPr>
              <a:t>Q1</a:t>
            </a:r>
            <a:r>
              <a:rPr lang="zh-TW" altLang="en-US" dirty="0">
                <a:ea typeface="宋体" pitchFamily="2" charset="-122"/>
              </a:rPr>
              <a:t>，若引進一個需自付部分負擔</a:t>
            </a:r>
            <a:r>
              <a:rPr lang="en-US" altLang="zh-TW" dirty="0">
                <a:ea typeface="宋体" pitchFamily="2" charset="-122"/>
              </a:rPr>
              <a:t>20%</a:t>
            </a:r>
            <a:r>
              <a:rPr lang="zh-TW" altLang="en-US" dirty="0">
                <a:ea typeface="宋体" pitchFamily="2" charset="-122"/>
              </a:rPr>
              <a:t>的醫療保險制度，假設市場價格不變，消費者就醫所需自付的貨幣價格就成為</a:t>
            </a:r>
            <a:r>
              <a:rPr lang="en-US" altLang="zh-TW" dirty="0">
                <a:ea typeface="宋体" pitchFamily="2" charset="-122"/>
              </a:rPr>
              <a:t>P1( = 0.5·P2 )</a:t>
            </a:r>
            <a:r>
              <a:rPr lang="zh-TW" altLang="en-US" dirty="0">
                <a:ea typeface="宋体" pitchFamily="2" charset="-122"/>
              </a:rPr>
              <a:t>，其醫療需求量增加為</a:t>
            </a:r>
            <a:r>
              <a:rPr lang="en-US" altLang="zh-TW" dirty="0">
                <a:ea typeface="宋体" pitchFamily="2" charset="-122"/>
              </a:rPr>
              <a:t>Q2</a:t>
            </a:r>
            <a:r>
              <a:rPr lang="zh-TW" altLang="en-US" dirty="0">
                <a:ea typeface="宋体" pitchFamily="2" charset="-122"/>
              </a:rPr>
              <a:t>，消費者因為此項醫療保險的介入，使其就醫的價格降低，因而增加 </a:t>
            </a:r>
            <a:r>
              <a:rPr lang="en-US" altLang="zh-TW" dirty="0">
                <a:ea typeface="宋体" pitchFamily="2" charset="-122"/>
              </a:rPr>
              <a:t>Q2 Q1 </a:t>
            </a:r>
            <a:r>
              <a:rPr lang="zh-TW" altLang="en-US" dirty="0">
                <a:ea typeface="宋体" pitchFamily="2" charset="-122"/>
              </a:rPr>
              <a:t>的醫療需求，由於需求曲線亦代表每一單位消費量對消費者的邊際價值，</a:t>
            </a:r>
            <a:r>
              <a:rPr lang="en-US" altLang="zh-TW" dirty="0">
                <a:ea typeface="宋体" pitchFamily="2" charset="-122"/>
              </a:rPr>
              <a:t>Q2 Q1 </a:t>
            </a:r>
            <a:r>
              <a:rPr lang="zh-TW" altLang="en-US" dirty="0">
                <a:ea typeface="宋体" pitchFamily="2" charset="-122"/>
              </a:rPr>
              <a:t>新增醫療服務量帶給消費者的效益為 </a:t>
            </a:r>
            <a:r>
              <a:rPr lang="en-US" altLang="zh-TW" dirty="0">
                <a:ea typeface="宋体" pitchFamily="2" charset="-122"/>
              </a:rPr>
              <a:t>Q1 A C Q2 </a:t>
            </a:r>
            <a:r>
              <a:rPr lang="zh-TW" altLang="en-US" dirty="0">
                <a:ea typeface="宋体" pitchFamily="2" charset="-122"/>
              </a:rPr>
              <a:t>的面積，但這些新增加的醫療消費所耗用的社會總成本為 </a:t>
            </a:r>
            <a:r>
              <a:rPr lang="en-US" altLang="zh-TW" dirty="0">
                <a:ea typeface="宋体" pitchFamily="2" charset="-122"/>
              </a:rPr>
              <a:t>Q1 A B Q2 </a:t>
            </a:r>
            <a:r>
              <a:rPr lang="zh-TW" altLang="en-US" dirty="0">
                <a:ea typeface="宋体" pitchFamily="2" charset="-122"/>
              </a:rPr>
              <a:t>長方形的面積（也就是 </a:t>
            </a:r>
            <a:r>
              <a:rPr lang="en-US" altLang="zh-TW" dirty="0">
                <a:ea typeface="宋体" pitchFamily="2" charset="-122"/>
              </a:rPr>
              <a:t>P1·( Q2 – Q1 )</a:t>
            </a:r>
            <a:r>
              <a:rPr lang="zh-TW" altLang="en-US" dirty="0">
                <a:ea typeface="宋体" pitchFamily="2" charset="-122"/>
              </a:rPr>
              <a:t>），由於 </a:t>
            </a:r>
            <a:r>
              <a:rPr lang="en-US" altLang="zh-TW" dirty="0">
                <a:ea typeface="宋体" pitchFamily="2" charset="-122"/>
              </a:rPr>
              <a:t>Q1 A B Q2 </a:t>
            </a:r>
            <a:r>
              <a:rPr lang="zh-TW" altLang="en-US" dirty="0">
                <a:ea typeface="宋体" pitchFamily="2" charset="-122"/>
              </a:rPr>
              <a:t>的面積大於 </a:t>
            </a:r>
            <a:r>
              <a:rPr lang="en-US" altLang="zh-TW" dirty="0">
                <a:ea typeface="宋体" pitchFamily="2" charset="-122"/>
              </a:rPr>
              <a:t>Q1 A C Q2 </a:t>
            </a:r>
            <a:r>
              <a:rPr lang="zh-TW" altLang="en-US" dirty="0">
                <a:ea typeface="宋体" pitchFamily="2" charset="-122"/>
              </a:rPr>
              <a:t>的面積，使社會浪費了 </a:t>
            </a:r>
            <a:r>
              <a:rPr lang="en-US" altLang="zh-TW" dirty="0">
                <a:ea typeface="宋体" pitchFamily="2" charset="-122"/>
              </a:rPr>
              <a:t>A B C </a:t>
            </a:r>
            <a:r>
              <a:rPr lang="zh-TW" altLang="en-US" dirty="0">
                <a:ea typeface="宋体" pitchFamily="2" charset="-122"/>
              </a:rPr>
              <a:t>三角形斜線區域的資源，形成社會福利的損失</a:t>
            </a:r>
            <a:r>
              <a:rPr lang="en-US" altLang="zh-TW" dirty="0">
                <a:ea typeface="宋体" pitchFamily="2" charset="-122"/>
              </a:rPr>
              <a:t>(social welfare loss)</a:t>
            </a:r>
            <a:r>
              <a:rPr lang="zh-TW" altLang="en-US" dirty="0">
                <a:ea typeface="宋体" pitchFamily="2" charset="-122"/>
              </a:rPr>
              <a:t>，上述福利損失的產生，乃是因醫療保險制度介入後，打破了供給者的「醫療服務成本」與消費者的「醫療服務價格」二者之間的連結關係，因而形成了從個人觀點來看是「理性行為」，但從社會觀點來看卻是「資源浪費」的矛盾結果，而這種社會福利的損失，即成為籍著醫療保險制度來避免個人的財務風險時，所無法避免的副作用</a:t>
            </a:r>
            <a:r>
              <a:rPr lang="en-US" altLang="zh-TW" dirty="0">
                <a:ea typeface="宋体" pitchFamily="2" charset="-122"/>
              </a:rPr>
              <a:t>(side effect)</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綜合上述分析結果，可得到下列三項推論與政策意涵：</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a:t>
            </a:r>
            <a:r>
              <a:rPr lang="zh-TW" altLang="en-US" dirty="0">
                <a:ea typeface="宋体" pitchFamily="2" charset="-122"/>
              </a:rPr>
              <a:t>、道德危害從消費者個人決策的觀點來看，是一種合乎經濟理性的行為，但此種行為會造成醫療支出的增加與「社會福利損失」，因此從社會整體的觀點來看不能忽略道德危害所造成的影響；</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a:t>
            </a:r>
            <a:r>
              <a:rPr lang="zh-TW" altLang="en-US" dirty="0">
                <a:ea typeface="宋体" pitchFamily="2" charset="-122"/>
              </a:rPr>
              <a:t>、在醫療保險介入後，醫療服務市場的價格很難維持不變（因為需求增加，品質會提高等原因），若市場價格因醫療保險介入而提高，則圖</a:t>
            </a:r>
            <a:r>
              <a:rPr lang="en-US" altLang="zh-TW" dirty="0">
                <a:ea typeface="宋体" pitchFamily="2" charset="-122"/>
              </a:rPr>
              <a:t>12.6</a:t>
            </a:r>
            <a:r>
              <a:rPr lang="zh-TW" altLang="en-US" dirty="0">
                <a:ea typeface="宋体" pitchFamily="2" charset="-122"/>
              </a:rPr>
              <a:t>的社會福利損失會更加增加，而在保險介入會造成市場價格提高的情況下，消費者生病時所面臨的財務風險將更為增加，進而提高對醫療保險的需求，形成「保險→醫療需求增加→價格上升→財務風險提高→更加需求保險 →  </a:t>
            </a:r>
            <a:r>
              <a:rPr lang="en-US" altLang="zh-TW" dirty="0">
                <a:ea typeface="宋体" pitchFamily="2" charset="-122"/>
              </a:rPr>
              <a:t>… … </a:t>
            </a:r>
            <a:r>
              <a:rPr lang="zh-TW" altLang="en-US" dirty="0">
                <a:ea typeface="宋体" pitchFamily="2" charset="-122"/>
              </a:rPr>
              <a:t>」的惡性循環</a:t>
            </a:r>
            <a:r>
              <a:rPr lang="en-US" altLang="zh-TW" dirty="0">
                <a:ea typeface="宋体" pitchFamily="2" charset="-122"/>
              </a:rPr>
              <a:t>(vicious cycle)</a:t>
            </a:r>
            <a:r>
              <a:rPr lang="zh-TW" altLang="en-US" dirty="0">
                <a:ea typeface="宋体" pitchFamily="2" charset="-122"/>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a:t>
            </a:r>
            <a:r>
              <a:rPr lang="zh-TW" altLang="en-US" dirty="0">
                <a:ea typeface="宋体" pitchFamily="2" charset="-122"/>
              </a:rPr>
              <a:t>、在其它條件不變下，圖</a:t>
            </a:r>
            <a:r>
              <a:rPr lang="en-US" altLang="zh-TW" dirty="0">
                <a:ea typeface="宋体" pitchFamily="2" charset="-122"/>
              </a:rPr>
              <a:t>12.6</a:t>
            </a:r>
            <a:r>
              <a:rPr lang="zh-TW" altLang="en-US" dirty="0">
                <a:ea typeface="宋体" pitchFamily="2" charset="-122"/>
              </a:rPr>
              <a:t>的「社會福利損失」的大小，主要受醫療需求價格彈性的影響，價格彈性愈大，則圖</a:t>
            </a:r>
            <a:r>
              <a:rPr lang="en-US" altLang="zh-TW" dirty="0">
                <a:ea typeface="宋体" pitchFamily="2" charset="-122"/>
              </a:rPr>
              <a:t>12.6</a:t>
            </a:r>
            <a:r>
              <a:rPr lang="zh-TW" altLang="en-US" dirty="0">
                <a:ea typeface="宋体" pitchFamily="2" charset="-122"/>
              </a:rPr>
              <a:t>的 </a:t>
            </a:r>
            <a:r>
              <a:rPr lang="en-US" altLang="zh-TW" dirty="0">
                <a:ea typeface="宋体" pitchFamily="2" charset="-122"/>
              </a:rPr>
              <a:t>A B C </a:t>
            </a:r>
            <a:r>
              <a:rPr lang="zh-TW" altLang="en-US" dirty="0">
                <a:ea typeface="宋体" pitchFamily="2" charset="-122"/>
              </a:rPr>
              <a:t>三角斜線區域面積所代表的社會福利損失就愈大，反之則愈小，此一結果顯示，需求價格彈性較小的醫療服務愈適合提供保險，其保險的給付範圍也可以較大，例如住院、手術或急診屬之，而需求價格彈性較大的醫療服務，則不適宜提供保險，或有保險時其給付範圍也應較小，例如牙醫服務或美容手術服務即屬之；</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51</a:t>
            </a:fld>
            <a:endParaRPr lang="en-US" altLang="zh-CN" dirty="0"/>
          </a:p>
        </p:txBody>
      </p:sp>
    </p:spTree>
    <p:extLst>
      <p:ext uri="{BB962C8B-B14F-4D97-AF65-F5344CB8AC3E}">
        <p14:creationId xmlns:p14="http://schemas.microsoft.com/office/powerpoint/2010/main" val="28804734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baseline="0"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ea typeface="宋体" pitchFamily="2" charset="-122"/>
              </a:rPr>
              <a:t>《A Course in Microeconomic Theory》</a:t>
            </a:r>
            <a:r>
              <a:rPr lang="zh-CN" altLang="en-US" baseline="0" dirty="0">
                <a:ea typeface="宋体" pitchFamily="2" charset="-122"/>
              </a:rPr>
              <a:t>，</a:t>
            </a:r>
            <a:r>
              <a:rPr lang="en-US" altLang="zh-CN" baseline="0" dirty="0">
                <a:ea typeface="宋体" pitchFamily="2" charset="-122"/>
              </a:rPr>
              <a:t>Kreps DM</a:t>
            </a:r>
            <a:r>
              <a:rPr lang="zh-CN" altLang="en-US" baseline="0" dirty="0">
                <a:ea typeface="宋体" pitchFamily="2" charset="-122"/>
              </a:rPr>
              <a:t>，</a:t>
            </a:r>
            <a:r>
              <a:rPr lang="en-US" altLang="zh-CN" baseline="0" dirty="0">
                <a:ea typeface="宋体" pitchFamily="2" charset="-122"/>
              </a:rPr>
              <a:t>Princeton University Press 1990.</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52</a:t>
            </a:fld>
            <a:endParaRPr lang="en-US" altLang="zh-CN" dirty="0"/>
          </a:p>
        </p:txBody>
      </p:sp>
    </p:spTree>
    <p:extLst>
      <p:ext uri="{BB962C8B-B14F-4D97-AF65-F5344CB8AC3E}">
        <p14:creationId xmlns:p14="http://schemas.microsoft.com/office/powerpoint/2010/main" val="4011312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53</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針對供給面支付制度的討論，重點多在支付單位</a:t>
            </a:r>
            <a:r>
              <a:rPr lang="en-US" altLang="zh-CN" dirty="0">
                <a:ea typeface="宋体" pitchFamily="2" charset="-122"/>
              </a:rPr>
              <a:t>(unit of payment)</a:t>
            </a:r>
            <a:r>
              <a:rPr lang="zh-CN" altLang="en-US" dirty="0">
                <a:ea typeface="宋体" pitchFamily="2" charset="-122"/>
              </a:rPr>
              <a:t>的選擇，上表彙整四種不同的支付基準及其可能產生的影響 </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在論人計酬</a:t>
            </a:r>
            <a:r>
              <a:rPr lang="en-US" altLang="zh-CN" dirty="0">
                <a:ea typeface="宋体" pitchFamily="2" charset="-122"/>
              </a:rPr>
              <a:t>(per </a:t>
            </a:r>
            <a:r>
              <a:rPr lang="en-US" altLang="zh-CN" dirty="0" err="1">
                <a:ea typeface="宋体" pitchFamily="2" charset="-122"/>
              </a:rPr>
              <a:t>capita,capitation</a:t>
            </a:r>
            <a:r>
              <a:rPr lang="en-US" altLang="zh-CN" dirty="0">
                <a:ea typeface="宋体" pitchFamily="2" charset="-122"/>
              </a:rPr>
              <a:t>)</a:t>
            </a:r>
            <a:r>
              <a:rPr lang="zh-CN" altLang="en-US" dirty="0">
                <a:ea typeface="宋体" pitchFamily="2" charset="-122"/>
              </a:rPr>
              <a:t>制度下，醫療服務提供者常有兩種反應：一是風險篩選</a:t>
            </a:r>
            <a:r>
              <a:rPr lang="en-US" altLang="zh-CN" dirty="0">
                <a:ea typeface="宋体" pitchFamily="2" charset="-122"/>
              </a:rPr>
              <a:t>(risk selection)</a:t>
            </a:r>
            <a:r>
              <a:rPr lang="zh-CN" altLang="en-US" dirty="0">
                <a:ea typeface="宋体" pitchFamily="2" charset="-122"/>
              </a:rPr>
              <a:t>，即醫療提供者會篩選低風險的被保人，而避免接受高風險被保人（即柿子撿軟的吃），以降低財富風險增加利潤，</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醫療保險的第三者付費角色導致醫療服務的價格並非由市場供需決定，保險人支付醫療服務的方式取代了市場的價格機能，成為影響醫療服務提供者行為的最主要因素，在醫療保險制度下「消費者在使用醫療服務時所付的價格」與「支付醫療服務提供者的價格」成為兩個可以分開決定的價格，因為支付制度能創造經濟誘因</a:t>
            </a:r>
            <a:r>
              <a:rPr lang="en-US" altLang="zh-TW" dirty="0">
                <a:ea typeface="宋体" pitchFamily="2" charset="-122"/>
              </a:rPr>
              <a:t>(economic incentives)</a:t>
            </a:r>
            <a:r>
              <a:rPr lang="zh-TW" altLang="en-US" dirty="0">
                <a:ea typeface="宋体" pitchFamily="2" charset="-122"/>
              </a:rPr>
              <a:t>影響醫療服務提供者的執業行為</a:t>
            </a:r>
            <a:r>
              <a:rPr lang="en-US" altLang="zh-TW" dirty="0">
                <a:ea typeface="宋体" pitchFamily="2" charset="-122"/>
              </a:rPr>
              <a:t>(practice behavior)</a:t>
            </a:r>
            <a:r>
              <a:rPr lang="zh-TW" altLang="en-US" dirty="0">
                <a:ea typeface="宋体" pitchFamily="2" charset="-122"/>
              </a:rPr>
              <a:t>，有鑑於需求面的成本分擔制度</a:t>
            </a:r>
            <a:r>
              <a:rPr lang="en-US" altLang="zh-TW" dirty="0">
                <a:ea typeface="宋体" pitchFamily="2" charset="-122"/>
              </a:rPr>
              <a:t>(demand-side cost sharing)</a:t>
            </a:r>
            <a:r>
              <a:rPr lang="zh-TW" altLang="en-US" dirty="0">
                <a:ea typeface="宋体" pitchFamily="2" charset="-122"/>
              </a:rPr>
              <a:t>無法改變醫療服務提供者過度提供醫療服務的經濟誘因，且面臨「控制醫療成本上升」與「降低消費者生病時的財務風險」無法同時兼顧的兩難困境，因此控制醫療成本的政策工具轉向直接改變醫療服務提供者經濟誘因的方式，來達到節制醫療費用上升的目的，而影響醫療服務提供者經濟誘因最直接的方式即是改變支付制度</a:t>
            </a:r>
            <a:r>
              <a:rPr lang="en-US" altLang="zh-TW" dirty="0">
                <a:ea typeface="宋体" pitchFamily="2" charset="-122"/>
              </a:rPr>
              <a:t>(payment system)</a:t>
            </a:r>
            <a:r>
              <a:rPr lang="zh-TW" altLang="en-US" dirty="0">
                <a:ea typeface="宋体" pitchFamily="2" charset="-122"/>
              </a:rPr>
              <a:t>，醫療服務提供者對疾病的性質治療的選擇與預期結果，通常比病患擁有更多的資訊，因此大多數情況下，醫療服務提供者扮演病患代理人的角色幫助病患進行各種治療選擇的決策，供給面的成本分擔制度</a:t>
            </a:r>
            <a:r>
              <a:rPr lang="en-US" altLang="zh-TW" dirty="0">
                <a:ea typeface="宋体" pitchFamily="2" charset="-122"/>
              </a:rPr>
              <a:t>(supply-side cost sharing)</a:t>
            </a:r>
            <a:r>
              <a:rPr lang="zh-TW" altLang="en-US" dirty="0">
                <a:ea typeface="宋体" pitchFamily="2" charset="-122"/>
              </a:rPr>
              <a:t>即是要改變醫療服務提供者在做治療選擇</a:t>
            </a:r>
            <a:r>
              <a:rPr lang="en-US" altLang="zh-TW" dirty="0">
                <a:ea typeface="宋体" pitchFamily="2" charset="-122"/>
              </a:rPr>
              <a:t>(treatment choice)</a:t>
            </a:r>
            <a:r>
              <a:rPr lang="zh-TW" altLang="en-US" dirty="0">
                <a:ea typeface="宋体" pitchFamily="2" charset="-122"/>
              </a:rPr>
              <a:t>時的經濟誘因；</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對於一般化的支付制度有算式：</a:t>
            </a:r>
            <a:r>
              <a:rPr lang="en-US" altLang="zh-TW" dirty="0">
                <a:ea typeface="宋体" pitchFamily="2" charset="-122"/>
              </a:rPr>
              <a:t>Payment = R + ( 1 - s ) · X </a:t>
            </a:r>
            <a:r>
              <a:rPr lang="zh-TW" altLang="en-US" dirty="0">
                <a:ea typeface="宋体" pitchFamily="2" charset="-122"/>
              </a:rPr>
              <a:t>，式中 </a:t>
            </a:r>
            <a:r>
              <a:rPr lang="en-US" altLang="zh-TW" dirty="0">
                <a:ea typeface="宋体" pitchFamily="2" charset="-122"/>
              </a:rPr>
              <a:t>R </a:t>
            </a:r>
            <a:r>
              <a:rPr lang="zh-TW" altLang="en-US" dirty="0">
                <a:ea typeface="宋体" pitchFamily="2" charset="-122"/>
              </a:rPr>
              <a:t>代表一個定額的支付金額，</a:t>
            </a:r>
            <a:r>
              <a:rPr lang="en-US" altLang="zh-TW" dirty="0">
                <a:ea typeface="宋体" pitchFamily="2" charset="-122"/>
              </a:rPr>
              <a:t>X </a:t>
            </a:r>
            <a:r>
              <a:rPr lang="zh-TW" altLang="en-US" dirty="0">
                <a:ea typeface="宋体" pitchFamily="2" charset="-122"/>
              </a:rPr>
              <a:t>代表醫療服務提供者所提供的服務量，</a:t>
            </a:r>
            <a:r>
              <a:rPr lang="en-US" altLang="zh-TW" dirty="0">
                <a:ea typeface="宋体" pitchFamily="2" charset="-122"/>
              </a:rPr>
              <a:t>s </a:t>
            </a:r>
            <a:r>
              <a:rPr lang="zh-TW" altLang="en-US" dirty="0">
                <a:ea typeface="宋体" pitchFamily="2" charset="-122"/>
              </a:rPr>
              <a:t>代表供給面的成本分擔比例，其取值範圍在 </a:t>
            </a:r>
            <a:r>
              <a:rPr lang="en-US" altLang="zh-TW" dirty="0">
                <a:ea typeface="宋体" pitchFamily="2" charset="-122"/>
              </a:rPr>
              <a:t>0 ~ 1 </a:t>
            </a:r>
            <a:r>
              <a:rPr lang="zh-TW" altLang="en-US" dirty="0">
                <a:ea typeface="宋体" pitchFamily="2" charset="-122"/>
              </a:rPr>
              <a:t>之間，因此可用 </a:t>
            </a:r>
            <a:r>
              <a:rPr lang="en-US" altLang="zh-TW" dirty="0">
                <a:ea typeface="宋体" pitchFamily="2" charset="-122"/>
              </a:rPr>
              <a:t>R </a:t>
            </a:r>
            <a:r>
              <a:rPr lang="zh-TW" altLang="en-US" dirty="0">
                <a:ea typeface="宋体" pitchFamily="2" charset="-122"/>
              </a:rPr>
              <a:t>與 </a:t>
            </a:r>
            <a:r>
              <a:rPr lang="en-US" altLang="zh-TW" dirty="0">
                <a:ea typeface="宋体" pitchFamily="2" charset="-122"/>
              </a:rPr>
              <a:t>s </a:t>
            </a:r>
            <a:r>
              <a:rPr lang="zh-TW" altLang="en-US" dirty="0">
                <a:ea typeface="宋体" pitchFamily="2" charset="-122"/>
              </a:rPr>
              <a:t>兩個參數來描述不同類型的支付制度，進一步可將支付制度簡化成三種類型：</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(1) </a:t>
            </a:r>
            <a:r>
              <a:rPr lang="zh-TW" altLang="en-US" dirty="0">
                <a:ea typeface="宋体" pitchFamily="2" charset="-122"/>
              </a:rPr>
              <a:t>以成本為基礎的支付制度</a:t>
            </a:r>
            <a:r>
              <a:rPr lang="en-US" altLang="zh-TW" dirty="0">
                <a:ea typeface="宋体" pitchFamily="2" charset="-122"/>
              </a:rPr>
              <a:t>( R = 0 , s = 0 )</a:t>
            </a:r>
            <a:r>
              <a:rPr lang="zh-TW" altLang="en-US" dirty="0">
                <a:ea typeface="宋体" pitchFamily="2" charset="-122"/>
              </a:rPr>
              <a:t>，在 </a:t>
            </a:r>
            <a:r>
              <a:rPr lang="en-US" altLang="zh-TW" dirty="0">
                <a:ea typeface="宋体" pitchFamily="2" charset="-122"/>
              </a:rPr>
              <a:t>R = 0 </a:t>
            </a:r>
            <a:r>
              <a:rPr lang="zh-TW" altLang="en-US" dirty="0">
                <a:ea typeface="宋体" pitchFamily="2" charset="-122"/>
              </a:rPr>
              <a:t>與 </a:t>
            </a:r>
            <a:r>
              <a:rPr lang="en-US" altLang="zh-TW" dirty="0">
                <a:ea typeface="宋体" pitchFamily="2" charset="-122"/>
              </a:rPr>
              <a:t>s = 0 </a:t>
            </a:r>
            <a:r>
              <a:rPr lang="zh-TW" altLang="en-US" dirty="0">
                <a:ea typeface="宋体" pitchFamily="2" charset="-122"/>
              </a:rPr>
              <a:t>的條件下，支付算式的關係簡化為：</a:t>
            </a:r>
            <a:r>
              <a:rPr lang="en-US" altLang="zh-TW" dirty="0">
                <a:ea typeface="宋体" pitchFamily="2" charset="-122"/>
              </a:rPr>
              <a:t>Payment = X </a:t>
            </a:r>
            <a:r>
              <a:rPr lang="zh-TW" altLang="en-US" dirty="0">
                <a:ea typeface="宋体" pitchFamily="2" charset="-122"/>
              </a:rPr>
              <a:t>，此時醫療服務提供者所收到的支付金額，即等於醫療服務提供者所提供服務的成本（投入的資源）；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(2) </a:t>
            </a:r>
            <a:r>
              <a:rPr lang="zh-TW" altLang="en-US" dirty="0">
                <a:ea typeface="宋体" pitchFamily="2" charset="-122"/>
              </a:rPr>
              <a:t>前瞻性支付制度</a:t>
            </a:r>
            <a:r>
              <a:rPr lang="en-US" altLang="zh-TW" dirty="0">
                <a:ea typeface="宋体" pitchFamily="2" charset="-122"/>
              </a:rPr>
              <a:t>( R </a:t>
            </a:r>
            <a:r>
              <a:rPr lang="zh-TW" altLang="en-US" dirty="0">
                <a:ea typeface="宋体" pitchFamily="2" charset="-122"/>
              </a:rPr>
              <a:t>＞ </a:t>
            </a:r>
            <a:r>
              <a:rPr lang="en-US" altLang="zh-TW" dirty="0">
                <a:ea typeface="宋体" pitchFamily="2" charset="-122"/>
              </a:rPr>
              <a:t>0 , s = 1 )</a:t>
            </a:r>
            <a:r>
              <a:rPr lang="zh-TW" altLang="en-US" dirty="0">
                <a:ea typeface="宋体" pitchFamily="2" charset="-122"/>
              </a:rPr>
              <a:t>，在 </a:t>
            </a:r>
            <a:r>
              <a:rPr lang="en-US" altLang="zh-TW" dirty="0">
                <a:ea typeface="宋体" pitchFamily="2" charset="-122"/>
              </a:rPr>
              <a:t>R </a:t>
            </a:r>
            <a:r>
              <a:rPr lang="zh-TW" altLang="en-US" dirty="0">
                <a:ea typeface="宋体" pitchFamily="2" charset="-122"/>
              </a:rPr>
              <a:t>＞ </a:t>
            </a:r>
            <a:r>
              <a:rPr lang="en-US" altLang="zh-TW" dirty="0">
                <a:ea typeface="宋体" pitchFamily="2" charset="-122"/>
              </a:rPr>
              <a:t>0 </a:t>
            </a:r>
            <a:r>
              <a:rPr lang="zh-TW" altLang="en-US" dirty="0">
                <a:ea typeface="宋体" pitchFamily="2" charset="-122"/>
              </a:rPr>
              <a:t>與 </a:t>
            </a:r>
            <a:r>
              <a:rPr lang="en-US" altLang="zh-TW" dirty="0">
                <a:ea typeface="宋体" pitchFamily="2" charset="-122"/>
              </a:rPr>
              <a:t>s = 1 </a:t>
            </a:r>
            <a:r>
              <a:rPr lang="zh-TW" altLang="en-US" dirty="0">
                <a:ea typeface="宋体" pitchFamily="2" charset="-122"/>
              </a:rPr>
              <a:t>的條件下，支付算式的關係簡化為：</a:t>
            </a:r>
            <a:r>
              <a:rPr lang="en-US" altLang="zh-TW" dirty="0">
                <a:ea typeface="宋体" pitchFamily="2" charset="-122"/>
              </a:rPr>
              <a:t>Payment = R </a:t>
            </a:r>
            <a:r>
              <a:rPr lang="zh-TW" altLang="en-US" dirty="0">
                <a:ea typeface="宋体" pitchFamily="2" charset="-122"/>
              </a:rPr>
              <a:t>，此時醫療服務提供者所收到的支付金額是一事先決定的固定金額，與醫療服務的投入成本無關；</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宋体" pitchFamily="2" charset="-122"/>
              </a:rPr>
              <a:t>(3) </a:t>
            </a:r>
            <a:r>
              <a:rPr lang="zh-TW" altLang="en-US" dirty="0">
                <a:ea typeface="宋体" pitchFamily="2" charset="-122"/>
              </a:rPr>
              <a:t>混合支付制度</a:t>
            </a:r>
            <a:r>
              <a:rPr lang="en-US" altLang="zh-TW" dirty="0">
                <a:ea typeface="宋体" pitchFamily="2" charset="-122"/>
              </a:rPr>
              <a:t>(mixed system) ( R </a:t>
            </a:r>
            <a:r>
              <a:rPr lang="zh-TW" altLang="en-US" dirty="0">
                <a:ea typeface="宋体" pitchFamily="2" charset="-122"/>
              </a:rPr>
              <a:t>＞ </a:t>
            </a:r>
            <a:r>
              <a:rPr lang="en-US" altLang="zh-TW" dirty="0">
                <a:ea typeface="宋体" pitchFamily="2" charset="-122"/>
              </a:rPr>
              <a:t>0 , 0 </a:t>
            </a:r>
            <a:r>
              <a:rPr lang="zh-TW" altLang="en-US" dirty="0">
                <a:ea typeface="宋体" pitchFamily="2" charset="-122"/>
              </a:rPr>
              <a:t>＜ </a:t>
            </a:r>
            <a:r>
              <a:rPr lang="en-US" altLang="zh-TW" dirty="0">
                <a:ea typeface="宋体" pitchFamily="2" charset="-122"/>
              </a:rPr>
              <a:t>s </a:t>
            </a:r>
            <a:r>
              <a:rPr lang="zh-TW" altLang="en-US" dirty="0">
                <a:ea typeface="宋体" pitchFamily="2" charset="-122"/>
              </a:rPr>
              <a:t>＜ </a:t>
            </a:r>
            <a:r>
              <a:rPr lang="en-US" altLang="zh-TW" dirty="0">
                <a:ea typeface="宋体" pitchFamily="2" charset="-122"/>
              </a:rPr>
              <a:t>1 )</a:t>
            </a:r>
            <a:r>
              <a:rPr lang="zh-TW" altLang="en-US" dirty="0">
                <a:ea typeface="宋体" pitchFamily="2" charset="-122"/>
              </a:rPr>
              <a:t>，在 </a:t>
            </a:r>
            <a:r>
              <a:rPr lang="en-US" altLang="zh-TW" dirty="0">
                <a:ea typeface="宋体" pitchFamily="2" charset="-122"/>
              </a:rPr>
              <a:t>R </a:t>
            </a:r>
            <a:r>
              <a:rPr lang="zh-TW" altLang="en-US" dirty="0">
                <a:ea typeface="宋体" pitchFamily="2" charset="-122"/>
              </a:rPr>
              <a:t>＞ </a:t>
            </a:r>
            <a:r>
              <a:rPr lang="en-US" altLang="zh-TW" dirty="0">
                <a:ea typeface="宋体" pitchFamily="2" charset="-122"/>
              </a:rPr>
              <a:t>0 </a:t>
            </a:r>
            <a:r>
              <a:rPr lang="zh-TW" altLang="en-US" dirty="0">
                <a:ea typeface="宋体" pitchFamily="2" charset="-122"/>
              </a:rPr>
              <a:t>與 </a:t>
            </a:r>
            <a:r>
              <a:rPr lang="en-US" altLang="zh-TW" dirty="0">
                <a:ea typeface="宋体" pitchFamily="2" charset="-122"/>
              </a:rPr>
              <a:t>0 </a:t>
            </a:r>
            <a:r>
              <a:rPr lang="zh-TW" altLang="en-US" dirty="0">
                <a:ea typeface="宋体" pitchFamily="2" charset="-122"/>
              </a:rPr>
              <a:t>＜ </a:t>
            </a:r>
            <a:r>
              <a:rPr lang="en-US" altLang="zh-TW" dirty="0">
                <a:ea typeface="宋体" pitchFamily="2" charset="-122"/>
              </a:rPr>
              <a:t>s </a:t>
            </a:r>
            <a:r>
              <a:rPr lang="zh-TW" altLang="en-US" dirty="0">
                <a:ea typeface="宋体" pitchFamily="2" charset="-122"/>
              </a:rPr>
              <a:t>＜ </a:t>
            </a:r>
            <a:r>
              <a:rPr lang="en-US" altLang="zh-TW" dirty="0">
                <a:ea typeface="宋体" pitchFamily="2" charset="-122"/>
              </a:rPr>
              <a:t>1 </a:t>
            </a:r>
            <a:r>
              <a:rPr lang="zh-TW" altLang="en-US" dirty="0">
                <a:ea typeface="宋体" pitchFamily="2" charset="-122"/>
              </a:rPr>
              <a:t>的條件下，醫療服務提供者所收到的金額包括兩部分：一是事先決定的固定金額，與服務量的多寡無關，另一項則是根據實際提供服務的成本，得到某一比例</a:t>
            </a:r>
            <a:r>
              <a:rPr lang="en-US" altLang="zh-TW" dirty="0">
                <a:ea typeface="宋体" pitchFamily="2" charset="-122"/>
              </a:rPr>
              <a:t>( 1 - s )</a:t>
            </a:r>
            <a:r>
              <a:rPr lang="zh-TW" altLang="en-US" dirty="0">
                <a:ea typeface="宋体" pitchFamily="2" charset="-122"/>
              </a:rPr>
              <a:t>的補償，換言之醫療服務提供者必須自己承擔 </a:t>
            </a:r>
            <a:r>
              <a:rPr lang="en-US" altLang="zh-TW" dirty="0">
                <a:ea typeface="宋体" pitchFamily="2" charset="-122"/>
              </a:rPr>
              <a:t>s </a:t>
            </a:r>
            <a:r>
              <a:rPr lang="zh-TW" altLang="en-US" dirty="0">
                <a:ea typeface="宋体" pitchFamily="2" charset="-122"/>
              </a:rPr>
              <a:t>比例的醫療服務成本，另外的 </a:t>
            </a:r>
            <a:r>
              <a:rPr lang="en-US" altLang="zh-TW" dirty="0">
                <a:ea typeface="宋体" pitchFamily="2" charset="-122"/>
              </a:rPr>
              <a:t>1 - s </a:t>
            </a:r>
            <a:r>
              <a:rPr lang="zh-TW" altLang="en-US" dirty="0">
                <a:ea typeface="宋体" pitchFamily="2" charset="-122"/>
              </a:rPr>
              <a:t>的部分，則可獲得醫療保險人的支付，因此文獻上也將 </a:t>
            </a:r>
            <a:r>
              <a:rPr lang="en-US" altLang="zh-TW" dirty="0">
                <a:ea typeface="宋体" pitchFamily="2" charset="-122"/>
              </a:rPr>
              <a:t>s </a:t>
            </a:r>
            <a:r>
              <a:rPr lang="zh-TW" altLang="en-US" dirty="0">
                <a:ea typeface="宋体" pitchFamily="2" charset="-122"/>
              </a:rPr>
              <a:t>稱為供給者的成本分擔比例；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宋体" pitchFamily="2" charset="-122"/>
              </a:rPr>
              <a:t>混合支付制度的算式進一步推導顯示，在一定的固定支付金額</a:t>
            </a:r>
            <a:r>
              <a:rPr lang="en-US" altLang="zh-TW" dirty="0">
                <a:ea typeface="宋体" pitchFamily="2" charset="-122"/>
              </a:rPr>
              <a:t>(R)</a:t>
            </a:r>
            <a:r>
              <a:rPr lang="zh-TW" altLang="en-US" dirty="0">
                <a:ea typeface="宋体" pitchFamily="2" charset="-122"/>
              </a:rPr>
              <a:t>之下，如果供給者的成本分擔比例</a:t>
            </a:r>
            <a:r>
              <a:rPr lang="en-US" altLang="zh-TW" dirty="0">
                <a:ea typeface="宋体" pitchFamily="2" charset="-122"/>
              </a:rPr>
              <a:t>(s)</a:t>
            </a:r>
            <a:r>
              <a:rPr lang="zh-TW" altLang="en-US" dirty="0">
                <a:ea typeface="宋体" pitchFamily="2" charset="-122"/>
              </a:rPr>
              <a:t>愈小，醫療服務提供者提供愈多的服務就可獲得愈多的報酬，因此 </a:t>
            </a:r>
            <a:r>
              <a:rPr lang="en-US" altLang="zh-TW" dirty="0">
                <a:ea typeface="宋体" pitchFamily="2" charset="-122"/>
              </a:rPr>
              <a:t>s </a:t>
            </a:r>
            <a:r>
              <a:rPr lang="zh-TW" altLang="en-US" dirty="0">
                <a:ea typeface="宋体" pitchFamily="2" charset="-122"/>
              </a:rPr>
              <a:t>愈低，醫療服務提供者誘發需求的誘因也愈大，其所提供的醫療服務就愈多；</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Provision of Services in a Market Economy</a:t>
            </a:r>
            <a:r>
              <a:rPr lang="en-US" altLang="zh-CN" baseline="0" dirty="0">
                <a:ea typeface="宋体" pitchFamily="2" charset="-122"/>
              </a:rPr>
              <a:t>》</a:t>
            </a:r>
            <a:r>
              <a:rPr lang="en-US" altLang="zh-CN" dirty="0">
                <a:ea typeface="宋体" pitchFamily="2" charset="-122"/>
              </a:rPr>
              <a:t> (1985). by B HOLMSTROM. New york </a:t>
            </a:r>
            <a:r>
              <a:rPr lang="en-US" altLang="zh-CN" dirty="0" err="1">
                <a:ea typeface="宋体" pitchFamily="2" charset="-122"/>
              </a:rPr>
              <a:t>cambridge</a:t>
            </a:r>
            <a:r>
              <a:rPr lang="en-US" altLang="zh-CN" dirty="0">
                <a:ea typeface="宋体" pitchFamily="2" charset="-122"/>
              </a:rPr>
              <a:t> university press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《the economics of health and health care》(1997). </a:t>
            </a:r>
            <a:r>
              <a:rPr lang="en-US" altLang="zh-CN" dirty="0" err="1">
                <a:ea typeface="宋体" pitchFamily="2" charset="-122"/>
              </a:rPr>
              <a:t>Folland</a:t>
            </a:r>
            <a:r>
              <a:rPr lang="en-US" altLang="zh-CN" dirty="0">
                <a:ea typeface="宋体" pitchFamily="2" charset="-122"/>
              </a:rPr>
              <a:t> S</a:t>
            </a:r>
            <a:r>
              <a:rPr lang="en-US" altLang="zh-CN" baseline="0" dirty="0">
                <a:ea typeface="宋体" pitchFamily="2" charset="-122"/>
              </a:rPr>
              <a:t> . Upper saddle river </a:t>
            </a:r>
            <a:r>
              <a:rPr lang="en-US" altLang="zh-CN" baseline="0" dirty="0" err="1">
                <a:ea typeface="宋体" pitchFamily="2" charset="-122"/>
              </a:rPr>
              <a:t>nj:printice-hall</a:t>
            </a:r>
            <a:r>
              <a:rPr lang="en-US" altLang="zh-CN" baseline="0" dirty="0">
                <a:ea typeface="宋体" pitchFamily="2" charset="-122"/>
              </a:rPr>
              <a:t> </a:t>
            </a:r>
            <a:r>
              <a:rPr lang="en-US" altLang="zh-CN" baseline="0" dirty="0" err="1">
                <a:ea typeface="宋体" pitchFamily="2" charset="-122"/>
              </a:rPr>
              <a:t>inc</a:t>
            </a: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54</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6</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7</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8</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381000" y="685800"/>
            <a:ext cx="6096000" cy="3429000"/>
          </a:xfrm>
          <a:ln/>
        </p:spPr>
      </p:sp>
      <p:sp>
        <p:nvSpPr>
          <p:cNvPr id="24579"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a:t>
            </a:r>
            <a:r>
              <a:rPr lang="zh-CN" altLang="en-US" dirty="0">
                <a:ea typeface="宋体" pitchFamily="2" charset="-122"/>
              </a:rPr>
              <a:t>醫療經濟學</a:t>
            </a:r>
            <a:r>
              <a:rPr lang="en-US" altLang="zh-CN" dirty="0">
                <a:ea typeface="宋体" pitchFamily="2" charset="-122"/>
              </a:rPr>
              <a:t>》</a:t>
            </a:r>
            <a:r>
              <a:rPr lang="zh-CN" altLang="en-US" baseline="0" dirty="0">
                <a:ea typeface="宋体" pitchFamily="2" charset="-122"/>
              </a:rPr>
              <a:t> </a:t>
            </a:r>
            <a:r>
              <a:rPr lang="en-US" altLang="zh-CN" baseline="0" dirty="0">
                <a:ea typeface="宋体" pitchFamily="2" charset="-122"/>
              </a:rPr>
              <a:t>. </a:t>
            </a:r>
            <a:r>
              <a:rPr lang="zh-CN" altLang="en-US" dirty="0">
                <a:ea typeface="宋体" pitchFamily="2" charset="-122"/>
              </a:rPr>
              <a:t>盧瑞芬，謝啓瑞 合著 </a:t>
            </a:r>
            <a:r>
              <a:rPr lang="en-US" altLang="zh-CN" dirty="0">
                <a:ea typeface="宋体" pitchFamily="2" charset="-122"/>
              </a:rPr>
              <a:t>. </a:t>
            </a:r>
            <a:r>
              <a:rPr lang="zh-CN" altLang="en-US" dirty="0">
                <a:ea typeface="宋体" pitchFamily="2" charset="-122"/>
              </a:rPr>
              <a:t>臺北市</a:t>
            </a:r>
            <a:r>
              <a:rPr lang="zh-CN" altLang="en-US" baseline="0" dirty="0">
                <a:ea typeface="宋体" pitchFamily="2" charset="-122"/>
              </a:rPr>
              <a:t> 學富文化事業有限公司，</a:t>
            </a:r>
            <a:r>
              <a:rPr lang="en-US" altLang="zh-CN" baseline="0" dirty="0">
                <a:ea typeface="宋体" pitchFamily="2" charset="-122"/>
              </a:rPr>
              <a:t>2000</a:t>
            </a:r>
            <a:r>
              <a:rPr lang="zh-CN" altLang="en-US" baseline="0" dirty="0">
                <a:ea typeface="宋体" pitchFamily="2" charset="-122"/>
              </a:rPr>
              <a:t>年</a:t>
            </a:r>
            <a:r>
              <a:rPr lang="en-US" altLang="zh-CN" baseline="0" dirty="0">
                <a:ea typeface="宋体" pitchFamily="2" charset="-122"/>
              </a:rPr>
              <a:t>8</a:t>
            </a:r>
            <a:r>
              <a:rPr lang="zh-CN" altLang="en-US" baseline="0" dirty="0">
                <a:ea typeface="宋体" pitchFamily="2" charset="-122"/>
              </a:rPr>
              <a:t>月 。</a:t>
            </a: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《Journal of Health Economics》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《Health Economics》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GS </a:t>
            </a:r>
            <a:r>
              <a:rPr lang="en-US" altLang="zh-CN" dirty="0" err="1">
                <a:ea typeface="宋体" pitchFamily="2" charset="-122"/>
              </a:rPr>
              <a:t>Becker.A</a:t>
            </a:r>
            <a:r>
              <a:rPr lang="en-US" altLang="zh-CN" dirty="0">
                <a:ea typeface="宋体" pitchFamily="2" charset="-122"/>
              </a:rPr>
              <a:t> theory of the allocation of </a:t>
            </a:r>
            <a:r>
              <a:rPr lang="en-US" altLang="zh-CN" dirty="0" err="1">
                <a:ea typeface="宋体" pitchFamily="2" charset="-122"/>
              </a:rPr>
              <a:t>time.《Economic</a:t>
            </a:r>
            <a:r>
              <a:rPr lang="en-US" altLang="zh-CN" dirty="0">
                <a:ea typeface="宋体" pitchFamily="2" charset="-122"/>
              </a:rPr>
              <a:t> Journal》, 1965, 75(299)</a:t>
            </a:r>
            <a:r>
              <a:rPr lang="zh-CN" altLang="en-US" dirty="0">
                <a:ea typeface="宋体" pitchFamily="2" charset="-122"/>
              </a:rPr>
              <a:t>：</a:t>
            </a:r>
            <a:r>
              <a:rPr lang="en-US" altLang="zh-CN" dirty="0">
                <a:ea typeface="宋体" pitchFamily="2" charset="-122"/>
              </a:rPr>
              <a:t>493-517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宋体" pitchFamily="2" charset="-122"/>
              </a:rPr>
              <a:t>固定係數</a:t>
            </a:r>
            <a:r>
              <a:rPr lang="en-US" altLang="zh-CN" dirty="0">
                <a:ea typeface="宋体" pitchFamily="2" charset="-122"/>
              </a:rPr>
              <a:t>(</a:t>
            </a:r>
            <a:r>
              <a:rPr lang="en-US" altLang="zh-CN" dirty="0" err="1">
                <a:ea typeface="宋体" pitchFamily="2" charset="-122"/>
              </a:rPr>
              <a:t>Leontiff</a:t>
            </a:r>
            <a:r>
              <a:rPr lang="en-US" altLang="zh-CN" dirty="0">
                <a:ea typeface="宋体" pitchFamily="2" charset="-122"/>
              </a:rPr>
              <a:t>)</a:t>
            </a:r>
            <a:r>
              <a:rPr lang="zh-CN" altLang="en-US" dirty="0">
                <a:ea typeface="宋体" pitchFamily="2" charset="-122"/>
              </a:rPr>
              <a:t>的生產技術型式的引用來源：</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ea typeface="宋体" pitchFamily="2" charset="-122"/>
              </a:rPr>
              <a:t>Rice</a:t>
            </a:r>
            <a:r>
              <a:rPr lang="zh-CN" altLang="en-US" dirty="0">
                <a:ea typeface="宋体" pitchFamily="2" charset="-122"/>
              </a:rPr>
              <a:t>，</a:t>
            </a:r>
            <a:r>
              <a:rPr lang="en-US" altLang="zh-CN" dirty="0">
                <a:ea typeface="宋体" pitchFamily="2" charset="-122"/>
              </a:rPr>
              <a:t>T</a:t>
            </a:r>
            <a:r>
              <a:rPr lang="zh-CN" altLang="en-US" dirty="0">
                <a:ea typeface="宋体" pitchFamily="2" charset="-122"/>
              </a:rPr>
              <a:t>．</a:t>
            </a:r>
            <a:r>
              <a:rPr lang="en-US" altLang="zh-CN" dirty="0">
                <a:ea typeface="宋体" pitchFamily="2" charset="-122"/>
              </a:rPr>
              <a:t>H</a:t>
            </a:r>
            <a:r>
              <a:rPr lang="zh-CN" altLang="en-US" dirty="0">
                <a:ea typeface="宋体" pitchFamily="2" charset="-122"/>
              </a:rPr>
              <a:t>．</a:t>
            </a:r>
            <a:r>
              <a:rPr lang="en-US" altLang="zh-CN" dirty="0">
                <a:ea typeface="宋体" pitchFamily="2" charset="-122"/>
              </a:rPr>
              <a:t>The Economics of Health Reconsidered[M]</a:t>
            </a:r>
            <a:r>
              <a:rPr lang="zh-CN" altLang="en-US" dirty="0">
                <a:ea typeface="宋体" pitchFamily="2" charset="-122"/>
              </a:rPr>
              <a:t>．</a:t>
            </a:r>
            <a:r>
              <a:rPr lang="en-US" altLang="zh-CN" dirty="0">
                <a:ea typeface="宋体" pitchFamily="2" charset="-122"/>
              </a:rPr>
              <a:t>Chicago</a:t>
            </a:r>
            <a:r>
              <a:rPr lang="zh-CN" altLang="en-US" dirty="0">
                <a:ea typeface="宋体" pitchFamily="2" charset="-122"/>
              </a:rPr>
              <a:t>：</a:t>
            </a:r>
            <a:r>
              <a:rPr lang="en-US" altLang="zh-CN" dirty="0">
                <a:ea typeface="宋体" pitchFamily="2" charset="-122"/>
              </a:rPr>
              <a:t>health administration press</a:t>
            </a:r>
            <a:r>
              <a:rPr lang="zh-CN" altLang="en-US" dirty="0">
                <a:ea typeface="宋体" pitchFamily="2" charset="-122"/>
              </a:rPr>
              <a:t>，</a:t>
            </a:r>
            <a:r>
              <a:rPr lang="en-US" altLang="zh-CN" dirty="0">
                <a:ea typeface="宋体" pitchFamily="2" charset="-122"/>
              </a:rPr>
              <a:t>1998</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ea typeface="宋体" pitchFamily="2" charset="-122"/>
              </a:rPr>
              <a:t>Folland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The Economics of Health and Health </a:t>
            </a:r>
            <a:r>
              <a:rPr lang="en-US" altLang="zh-CN" dirty="0" err="1">
                <a:ea typeface="宋体" pitchFamily="2" charset="-122"/>
              </a:rPr>
              <a:t>CaretM</a:t>
            </a:r>
            <a:r>
              <a:rPr lang="en-US" altLang="zh-CN" dirty="0">
                <a:ea typeface="宋体" pitchFamily="2" charset="-122"/>
              </a:rPr>
              <a:t>]</a:t>
            </a:r>
            <a:r>
              <a:rPr lang="zh-CN" altLang="en-US" dirty="0">
                <a:ea typeface="宋体" pitchFamily="2" charset="-122"/>
              </a:rPr>
              <a:t>．</a:t>
            </a:r>
            <a:r>
              <a:rPr lang="en-US" altLang="zh-CN" dirty="0">
                <a:ea typeface="宋体" pitchFamily="2" charset="-122"/>
              </a:rPr>
              <a:t>upper saddle </a:t>
            </a:r>
            <a:r>
              <a:rPr lang="en-US" altLang="zh-CN" dirty="0" err="1">
                <a:ea typeface="宋体" pitchFamily="2" charset="-122"/>
              </a:rPr>
              <a:t>fiver'NJ</a:t>
            </a:r>
            <a:r>
              <a:rPr lang="zh-CN" altLang="en-US" dirty="0">
                <a:ea typeface="宋体" pitchFamily="2" charset="-122"/>
              </a:rPr>
              <a:t>：</a:t>
            </a:r>
            <a:r>
              <a:rPr lang="en-US" altLang="zh-CN" dirty="0" err="1">
                <a:ea typeface="宋体" pitchFamily="2" charset="-122"/>
              </a:rPr>
              <a:t>Printice</a:t>
            </a:r>
            <a:r>
              <a:rPr lang="en-US" altLang="zh-CN" dirty="0">
                <a:ea typeface="宋体" pitchFamily="2" charset="-122"/>
              </a:rPr>
              <a:t>-Hall </a:t>
            </a:r>
            <a:r>
              <a:rPr lang="en-US" altLang="zh-CN" dirty="0" err="1">
                <a:ea typeface="宋体" pitchFamily="2" charset="-122"/>
              </a:rPr>
              <a:t>Inc</a:t>
            </a:r>
            <a:r>
              <a:rPr lang="zh-CN" altLang="en-US" dirty="0">
                <a:ea typeface="宋体" pitchFamily="2" charset="-122"/>
              </a:rPr>
              <a:t>．</a:t>
            </a:r>
            <a:r>
              <a:rPr lang="en-US" altLang="zh-CN" dirty="0">
                <a:ea typeface="宋体" pitchFamily="2" charset="-122"/>
              </a:rPr>
              <a:t>1997</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ea typeface="宋体" pitchFamily="2" charset="-122"/>
            </a:endParaRPr>
          </a:p>
        </p:txBody>
      </p:sp>
      <p:sp>
        <p:nvSpPr>
          <p:cNvPr id="24580"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2A7AC83-3E51-4C36-BE6A-771C72EBD479}" type="slidenum">
              <a:rPr lang="en-US" altLang="zh-CN" smtClean="0"/>
              <a:pPr eaLnBrk="1" hangingPunct="1"/>
              <a:t>9</a:t>
            </a:fld>
            <a:endParaRPr lang="en-US" altLang="zh-CN" dirty="0"/>
          </a:p>
        </p:txBody>
      </p:sp>
    </p:spTree>
    <p:extLst>
      <p:ext uri="{BB962C8B-B14F-4D97-AF65-F5344CB8AC3E}">
        <p14:creationId xmlns:p14="http://schemas.microsoft.com/office/powerpoint/2010/main" val="4117456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w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9" descr="PPT用图2 16 9"/>
          <p:cNvPicPr>
            <a:picLocks noChangeAspect="1" noChangeArrowheads="1"/>
          </p:cNvPicPr>
          <p:nvPr/>
        </p:nvPicPr>
        <p:blipFill>
          <a:blip r:embed="rId2" cstate="print">
            <a:extLst>
              <a:ext uri="{28A0092B-C50C-407E-A947-70E740481C1C}">
                <a14:useLocalDpi xmlns:a14="http://schemas.microsoft.com/office/drawing/2010/main" val="0"/>
              </a:ext>
            </a:extLst>
          </a:blip>
          <a:srcRect t="8968" b="2744"/>
          <a:stretch>
            <a:fillRect/>
          </a:stretch>
        </p:blipFill>
        <p:spPr bwMode="auto">
          <a:xfrm>
            <a:off x="3" y="0"/>
            <a:ext cx="1152207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p:cNvSpPr txBox="1">
            <a:spLocks noChangeArrowheads="1"/>
          </p:cNvSpPr>
          <p:nvPr userDrawn="1"/>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20495" name="Rectangle 15"/>
          <p:cNvSpPr>
            <a:spLocks noGrp="1" noChangeArrowheads="1"/>
          </p:cNvSpPr>
          <p:nvPr>
            <p:ph type="ctrTitle"/>
          </p:nvPr>
        </p:nvSpPr>
        <p:spPr>
          <a:xfrm>
            <a:off x="620714" y="284165"/>
            <a:ext cx="9793288" cy="1163637"/>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0496" name="Rectangle 16"/>
          <p:cNvSpPr>
            <a:spLocks noGrp="1" noChangeArrowheads="1"/>
          </p:cNvSpPr>
          <p:nvPr>
            <p:ph type="subTitle" idx="1"/>
          </p:nvPr>
        </p:nvSpPr>
        <p:spPr>
          <a:xfrm>
            <a:off x="620717" y="1592263"/>
            <a:ext cx="8064500" cy="773112"/>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55461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16322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2478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0469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5" y="44450"/>
            <a:ext cx="10864851" cy="1046163"/>
          </a:xfrm>
        </p:spPr>
        <p:txBody>
          <a:bodyPr/>
          <a:lstStyle/>
          <a:p>
            <a:r>
              <a:rPr lang="zh-CN" altLang="en-US"/>
              <a:t>单击此处编辑母版标题样式</a:t>
            </a:r>
          </a:p>
        </p:txBody>
      </p:sp>
      <p:sp>
        <p:nvSpPr>
          <p:cNvPr id="3" name="文本占位符 2"/>
          <p:cNvSpPr>
            <a:spLocks noGrp="1"/>
          </p:cNvSpPr>
          <p:nvPr>
            <p:ph type="body" sz="half" idx="1"/>
          </p:nvPr>
        </p:nvSpPr>
        <p:spPr>
          <a:xfrm>
            <a:off x="303217" y="1087438"/>
            <a:ext cx="5356224" cy="47767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811840" y="1087438"/>
            <a:ext cx="5356224" cy="2311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811840" y="3551240"/>
            <a:ext cx="5356224" cy="23129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7486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20911"/>
          <a:stretch>
            <a:fillRect/>
          </a:stretch>
        </p:blipFill>
        <p:spPr bwMode="auto">
          <a:xfrm>
            <a:off x="3" y="2"/>
            <a:ext cx="1152207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1" descr="PPT用图16 9"/>
          <p:cNvPicPr>
            <a:picLocks noChangeAspect="1" noChangeArrowheads="1"/>
          </p:cNvPicPr>
          <p:nvPr/>
        </p:nvPicPr>
        <p:blipFill>
          <a:blip r:embed="rId3" cstate="print">
            <a:extLst>
              <a:ext uri="{28A0092B-C50C-407E-A947-70E740481C1C}">
                <a14:useLocalDpi xmlns:a14="http://schemas.microsoft.com/office/drawing/2010/main" val="0"/>
              </a:ext>
            </a:extLst>
          </a:blip>
          <a:srcRect l="621" t="59732" r="491" b="2483"/>
          <a:stretch>
            <a:fillRect/>
          </a:stretch>
        </p:blipFill>
        <p:spPr bwMode="auto">
          <a:xfrm>
            <a:off x="3" y="3879850"/>
            <a:ext cx="115220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2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8"/>
          <p:cNvSpPr>
            <a:spLocks noGrp="1" noChangeArrowheads="1"/>
          </p:cNvSpPr>
          <p:nvPr>
            <p:ph type="ctrTitle"/>
          </p:nvPr>
        </p:nvSpPr>
        <p:spPr>
          <a:xfrm>
            <a:off x="863601" y="3868739"/>
            <a:ext cx="9794875" cy="1082675"/>
          </a:xfrm>
        </p:spPr>
        <p:txBody>
          <a:bodyPr/>
          <a:lstStyle>
            <a:lvl1pPr>
              <a:defRPr sz="3000">
                <a:solidFill>
                  <a:schemeClr val="bg1"/>
                </a:solidFill>
                <a:latin typeface="方正兰亭黑6_GBK" pitchFamily="2" charset="-122"/>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3571" name="Rectangle 19"/>
          <p:cNvSpPr>
            <a:spLocks noGrp="1" noChangeArrowheads="1"/>
          </p:cNvSpPr>
          <p:nvPr>
            <p:ph type="subTitle" idx="1"/>
          </p:nvPr>
        </p:nvSpPr>
        <p:spPr>
          <a:xfrm>
            <a:off x="863601" y="5005390"/>
            <a:ext cx="8066088" cy="585787"/>
          </a:xfrm>
        </p:spPr>
        <p:txBody>
          <a:bodyPr/>
          <a:lstStyle>
            <a:lvl1pPr marL="0" indent="0">
              <a:buFont typeface="Wingdings" pitchFamily="2" charset="2"/>
              <a:buNone/>
              <a:defRPr sz="2400">
                <a:solidFill>
                  <a:schemeClr val="bg1"/>
                </a:solidFill>
                <a:latin typeface="方正兰亭黑6_GBK" pitchFamily="2" charset="-122"/>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Tree>
    <p:extLst>
      <p:ext uri="{BB962C8B-B14F-4D97-AF65-F5344CB8AC3E}">
        <p14:creationId xmlns:p14="http://schemas.microsoft.com/office/powerpoint/2010/main" val="121328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90656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056423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8617"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37241" y="1030289"/>
            <a:ext cx="5356224" cy="4829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11961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11575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1684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05304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83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24850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82415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32486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594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594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13647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8"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PPT用图红色"/>
          <p:cNvPicPr>
            <a:picLocks noChangeAspect="1" noChangeArrowheads="1"/>
          </p:cNvPicPr>
          <p:nvPr/>
        </p:nvPicPr>
        <p:blipFill>
          <a:blip r:embed="rId3" cstate="print">
            <a:extLst>
              <a:ext uri="{28A0092B-C50C-407E-A947-70E740481C1C}">
                <a14:useLocalDpi xmlns:a14="http://schemas.microsoft.com/office/drawing/2010/main" val="0"/>
              </a:ext>
            </a:extLst>
          </a:blip>
          <a:srcRect l="8858" t="42973" r="9386" b="275"/>
          <a:stretch>
            <a:fillRect/>
          </a:stretch>
        </p:blipFill>
        <p:spPr bwMode="auto">
          <a:xfrm>
            <a:off x="3" y="2343152"/>
            <a:ext cx="115220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solidFill>
                  <a:schemeClr val="bg1"/>
                </a:solidFill>
                <a:ea typeface="Arial Unicode MS" pitchFamily="34" charset="-122"/>
                <a:cs typeface="Arial Unicode MS" pitchFamily="34" charset="-122"/>
              </a:rPr>
              <a:t>© 2011 </a:t>
            </a:r>
            <a:r>
              <a:rPr lang="en-US" altLang="zh-CN" sz="800" dirty="0" err="1">
                <a:solidFill>
                  <a:schemeClr val="bg1"/>
                </a:solidFill>
                <a:ea typeface="Arial Unicode MS" pitchFamily="34" charset="-122"/>
                <a:cs typeface="Arial Unicode MS" pitchFamily="34" charset="-122"/>
              </a:rPr>
              <a:t>Mindray</a:t>
            </a:r>
            <a:r>
              <a:rPr lang="en-US" altLang="zh-CN" sz="800" dirty="0">
                <a:solidFill>
                  <a:schemeClr val="bg1"/>
                </a:solidFill>
                <a:ea typeface="Arial Unicode MS" pitchFamily="34" charset="-122"/>
                <a:cs typeface="Arial Unicode MS" pitchFamily="34" charset="-122"/>
              </a:rPr>
              <a:t> Confidential</a:t>
            </a:r>
          </a:p>
        </p:txBody>
      </p:sp>
      <p:sp>
        <p:nvSpPr>
          <p:cNvPr id="7" name="Freeform 17"/>
          <p:cNvSpPr>
            <a:spLocks noEditPoints="1"/>
          </p:cNvSpPr>
          <p:nvPr/>
        </p:nvSpPr>
        <p:spPr bwMode="auto">
          <a:xfrm>
            <a:off x="8632828" y="5851525"/>
            <a:ext cx="2444749" cy="431800"/>
          </a:xfrm>
          <a:custGeom>
            <a:avLst/>
            <a:gdLst>
              <a:gd name="T0" fmla="*/ 2147483647 w 16940"/>
              <a:gd name="T1" fmla="*/ 2147483647 h 2992"/>
              <a:gd name="T2" fmla="*/ 2147483647 w 16940"/>
              <a:gd name="T3" fmla="*/ 2147483647 h 2992"/>
              <a:gd name="T4" fmla="*/ 2147483647 w 16940"/>
              <a:gd name="T5" fmla="*/ 2147483647 h 2992"/>
              <a:gd name="T6" fmla="*/ 2147483647 w 16940"/>
              <a:gd name="T7" fmla="*/ 2147483647 h 2992"/>
              <a:gd name="T8" fmla="*/ 2147483647 w 16940"/>
              <a:gd name="T9" fmla="*/ 2147483647 h 2992"/>
              <a:gd name="T10" fmla="*/ 2147483647 w 16940"/>
              <a:gd name="T11" fmla="*/ 2147483647 h 2992"/>
              <a:gd name="T12" fmla="*/ 2147483647 w 16940"/>
              <a:gd name="T13" fmla="*/ 2147483647 h 2992"/>
              <a:gd name="T14" fmla="*/ 2147483647 w 16940"/>
              <a:gd name="T15" fmla="*/ 2147483647 h 2992"/>
              <a:gd name="T16" fmla="*/ 2147483647 w 16940"/>
              <a:gd name="T17" fmla="*/ 2147483647 h 2992"/>
              <a:gd name="T18" fmla="*/ 2147483647 w 16940"/>
              <a:gd name="T19" fmla="*/ 2147483647 h 2992"/>
              <a:gd name="T20" fmla="*/ 2147483647 w 16940"/>
              <a:gd name="T21" fmla="*/ 2147483647 h 2992"/>
              <a:gd name="T22" fmla="*/ 2147483647 w 16940"/>
              <a:gd name="T23" fmla="*/ 2147483647 h 2992"/>
              <a:gd name="T24" fmla="*/ 2147483647 w 16940"/>
              <a:gd name="T25" fmla="*/ 2147483647 h 2992"/>
              <a:gd name="T26" fmla="*/ 2147483647 w 16940"/>
              <a:gd name="T27" fmla="*/ 2147483647 h 2992"/>
              <a:gd name="T28" fmla="*/ 2147483647 w 16940"/>
              <a:gd name="T29" fmla="*/ 2147483647 h 2992"/>
              <a:gd name="T30" fmla="*/ 2147483647 w 16940"/>
              <a:gd name="T31" fmla="*/ 2147483647 h 2992"/>
              <a:gd name="T32" fmla="*/ 2147483647 w 16940"/>
              <a:gd name="T33" fmla="*/ 2147483647 h 2992"/>
              <a:gd name="T34" fmla="*/ 2147483647 w 16940"/>
              <a:gd name="T35" fmla="*/ 2147483647 h 2992"/>
              <a:gd name="T36" fmla="*/ 2147483647 w 16940"/>
              <a:gd name="T37" fmla="*/ 2147483647 h 2992"/>
              <a:gd name="T38" fmla="*/ 2147483647 w 16940"/>
              <a:gd name="T39" fmla="*/ 2147483647 h 2992"/>
              <a:gd name="T40" fmla="*/ 2147483647 w 16940"/>
              <a:gd name="T41" fmla="*/ 2147483647 h 2992"/>
              <a:gd name="T42" fmla="*/ 2147483647 w 16940"/>
              <a:gd name="T43" fmla="*/ 2147483647 h 2992"/>
              <a:gd name="T44" fmla="*/ 2147483647 w 16940"/>
              <a:gd name="T45" fmla="*/ 2147483647 h 2992"/>
              <a:gd name="T46" fmla="*/ 2147483647 w 16940"/>
              <a:gd name="T47" fmla="*/ 2147483647 h 2992"/>
              <a:gd name="T48" fmla="*/ 2147483647 w 16940"/>
              <a:gd name="T49" fmla="*/ 2147483647 h 2992"/>
              <a:gd name="T50" fmla="*/ 2147483647 w 16940"/>
              <a:gd name="T51" fmla="*/ 2147483647 h 2992"/>
              <a:gd name="T52" fmla="*/ 2147483647 w 16940"/>
              <a:gd name="T53" fmla="*/ 2147483647 h 2992"/>
              <a:gd name="T54" fmla="*/ 2147483647 w 16940"/>
              <a:gd name="T55" fmla="*/ 2147483647 h 2992"/>
              <a:gd name="T56" fmla="*/ 2147483647 w 16940"/>
              <a:gd name="T57" fmla="*/ 2147483647 h 2992"/>
              <a:gd name="T58" fmla="*/ 2147483647 w 16940"/>
              <a:gd name="T59" fmla="*/ 2147483647 h 2992"/>
              <a:gd name="T60" fmla="*/ 2147483647 w 16940"/>
              <a:gd name="T61" fmla="*/ 2147483647 h 2992"/>
              <a:gd name="T62" fmla="*/ 2147483647 w 16940"/>
              <a:gd name="T63" fmla="*/ 2147483647 h 2992"/>
              <a:gd name="T64" fmla="*/ 2147483647 w 16940"/>
              <a:gd name="T65" fmla="*/ 2147483647 h 2992"/>
              <a:gd name="T66" fmla="*/ 2147483647 w 16940"/>
              <a:gd name="T67" fmla="*/ 2147483647 h 2992"/>
              <a:gd name="T68" fmla="*/ 2147483647 w 16940"/>
              <a:gd name="T69" fmla="*/ 2147483647 h 2992"/>
              <a:gd name="T70" fmla="*/ 2147483647 w 16940"/>
              <a:gd name="T71" fmla="*/ 2147483647 h 2992"/>
              <a:gd name="T72" fmla="*/ 2147483647 w 16940"/>
              <a:gd name="T73" fmla="*/ 2147483647 h 2992"/>
              <a:gd name="T74" fmla="*/ 2147483647 w 16940"/>
              <a:gd name="T75" fmla="*/ 2147483647 h 2992"/>
              <a:gd name="T76" fmla="*/ 2147483647 w 16940"/>
              <a:gd name="T77" fmla="*/ 2147483647 h 2992"/>
              <a:gd name="T78" fmla="*/ 2147483647 w 16940"/>
              <a:gd name="T79" fmla="*/ 2147483647 h 2992"/>
              <a:gd name="T80" fmla="*/ 2147483647 w 16940"/>
              <a:gd name="T81" fmla="*/ 2147483647 h 2992"/>
              <a:gd name="T82" fmla="*/ 2147483647 w 16940"/>
              <a:gd name="T83" fmla="*/ 2147483647 h 2992"/>
              <a:gd name="T84" fmla="*/ 2147483647 w 16940"/>
              <a:gd name="T85" fmla="*/ 2147483647 h 2992"/>
              <a:gd name="T86" fmla="*/ 2147483647 w 16940"/>
              <a:gd name="T87" fmla="*/ 2147483647 h 2992"/>
              <a:gd name="T88" fmla="*/ 2147483647 w 16940"/>
              <a:gd name="T89" fmla="*/ 2147483647 h 2992"/>
              <a:gd name="T90" fmla="*/ 2147483647 w 16940"/>
              <a:gd name="T91" fmla="*/ 2147483647 h 2992"/>
              <a:gd name="T92" fmla="*/ 2147483647 w 16940"/>
              <a:gd name="T93" fmla="*/ 2147483647 h 2992"/>
              <a:gd name="T94" fmla="*/ 2147483647 w 16940"/>
              <a:gd name="T95" fmla="*/ 2147483647 h 2992"/>
              <a:gd name="T96" fmla="*/ 2147483647 w 16940"/>
              <a:gd name="T97" fmla="*/ 0 h 2992"/>
              <a:gd name="T98" fmla="*/ 2147483647 w 16940"/>
              <a:gd name="T99" fmla="*/ 2147483647 h 2992"/>
              <a:gd name="T100" fmla="*/ 2147483647 w 16940"/>
              <a:gd name="T101" fmla="*/ 2147483647 h 2992"/>
              <a:gd name="T102" fmla="*/ 2147483647 w 16940"/>
              <a:gd name="T103" fmla="*/ 2147483647 h 2992"/>
              <a:gd name="T104" fmla="*/ 2147483647 w 16940"/>
              <a:gd name="T105" fmla="*/ 2147483647 h 2992"/>
              <a:gd name="T106" fmla="*/ 2147483647 w 16940"/>
              <a:gd name="T107" fmla="*/ 2147483647 h 2992"/>
              <a:gd name="T108" fmla="*/ 2147483647 w 16940"/>
              <a:gd name="T109" fmla="*/ 2147483647 h 2992"/>
              <a:gd name="T110" fmla="*/ 2147483647 w 16940"/>
              <a:gd name="T111" fmla="*/ 2147483647 h 2992"/>
              <a:gd name="T112" fmla="*/ 2147483647 w 16940"/>
              <a:gd name="T113" fmla="*/ 2147483647 h 2992"/>
              <a:gd name="T114" fmla="*/ 2147483647 w 16940"/>
              <a:gd name="T115" fmla="*/ 2147483647 h 2992"/>
              <a:gd name="T116" fmla="*/ 2147483647 w 16940"/>
              <a:gd name="T117" fmla="*/ 2147483647 h 2992"/>
              <a:gd name="T118" fmla="*/ 2147483647 w 16940"/>
              <a:gd name="T119" fmla="*/ 2147483647 h 2992"/>
              <a:gd name="T120" fmla="*/ 2147483647 w 16940"/>
              <a:gd name="T121" fmla="*/ 2147483647 h 2992"/>
              <a:gd name="T122" fmla="*/ 2147483647 w 16940"/>
              <a:gd name="T123" fmla="*/ 2147483647 h 2992"/>
              <a:gd name="T124" fmla="*/ 2147483647 w 16940"/>
              <a:gd name="T125" fmla="*/ 2147483647 h 2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40" h="2992">
                <a:moveTo>
                  <a:pt x="12947" y="1611"/>
                </a:moveTo>
                <a:lnTo>
                  <a:pt x="12974" y="1588"/>
                </a:lnTo>
                <a:lnTo>
                  <a:pt x="12998" y="1565"/>
                </a:lnTo>
                <a:lnTo>
                  <a:pt x="13022" y="1539"/>
                </a:lnTo>
                <a:lnTo>
                  <a:pt x="13044" y="1514"/>
                </a:lnTo>
                <a:lnTo>
                  <a:pt x="13066" y="1488"/>
                </a:lnTo>
                <a:lnTo>
                  <a:pt x="13085" y="1459"/>
                </a:lnTo>
                <a:lnTo>
                  <a:pt x="13104" y="1430"/>
                </a:lnTo>
                <a:lnTo>
                  <a:pt x="13122" y="1402"/>
                </a:lnTo>
                <a:lnTo>
                  <a:pt x="13138" y="1371"/>
                </a:lnTo>
                <a:lnTo>
                  <a:pt x="13153" y="1341"/>
                </a:lnTo>
                <a:lnTo>
                  <a:pt x="13167" y="1310"/>
                </a:lnTo>
                <a:lnTo>
                  <a:pt x="13179" y="1279"/>
                </a:lnTo>
                <a:lnTo>
                  <a:pt x="13191" y="1247"/>
                </a:lnTo>
                <a:lnTo>
                  <a:pt x="13200" y="1214"/>
                </a:lnTo>
                <a:lnTo>
                  <a:pt x="13209" y="1182"/>
                </a:lnTo>
                <a:lnTo>
                  <a:pt x="13216" y="1150"/>
                </a:lnTo>
                <a:lnTo>
                  <a:pt x="13230" y="1074"/>
                </a:lnTo>
                <a:lnTo>
                  <a:pt x="13241" y="1002"/>
                </a:lnTo>
                <a:lnTo>
                  <a:pt x="13246" y="967"/>
                </a:lnTo>
                <a:lnTo>
                  <a:pt x="13249" y="932"/>
                </a:lnTo>
                <a:lnTo>
                  <a:pt x="13253" y="896"/>
                </a:lnTo>
                <a:lnTo>
                  <a:pt x="13256" y="860"/>
                </a:lnTo>
                <a:lnTo>
                  <a:pt x="13261" y="784"/>
                </a:lnTo>
                <a:lnTo>
                  <a:pt x="13263" y="700"/>
                </a:lnTo>
                <a:lnTo>
                  <a:pt x="13265" y="608"/>
                </a:lnTo>
                <a:lnTo>
                  <a:pt x="13265" y="503"/>
                </a:lnTo>
                <a:lnTo>
                  <a:pt x="13253" y="503"/>
                </a:lnTo>
                <a:lnTo>
                  <a:pt x="13222" y="503"/>
                </a:lnTo>
                <a:lnTo>
                  <a:pt x="13176" y="503"/>
                </a:lnTo>
                <a:lnTo>
                  <a:pt x="13124" y="503"/>
                </a:lnTo>
                <a:lnTo>
                  <a:pt x="13073" y="503"/>
                </a:lnTo>
                <a:lnTo>
                  <a:pt x="13028" y="503"/>
                </a:lnTo>
                <a:lnTo>
                  <a:pt x="12996" y="503"/>
                </a:lnTo>
                <a:lnTo>
                  <a:pt x="12985" y="503"/>
                </a:lnTo>
                <a:lnTo>
                  <a:pt x="12985" y="493"/>
                </a:lnTo>
                <a:lnTo>
                  <a:pt x="12985" y="465"/>
                </a:lnTo>
                <a:lnTo>
                  <a:pt x="12985" y="427"/>
                </a:lnTo>
                <a:lnTo>
                  <a:pt x="12985" y="382"/>
                </a:lnTo>
                <a:lnTo>
                  <a:pt x="12985" y="339"/>
                </a:lnTo>
                <a:lnTo>
                  <a:pt x="12985" y="300"/>
                </a:lnTo>
                <a:lnTo>
                  <a:pt x="12985" y="273"/>
                </a:lnTo>
                <a:lnTo>
                  <a:pt x="12985" y="263"/>
                </a:lnTo>
                <a:lnTo>
                  <a:pt x="13001" y="263"/>
                </a:lnTo>
                <a:lnTo>
                  <a:pt x="13050" y="263"/>
                </a:lnTo>
                <a:lnTo>
                  <a:pt x="13126" y="263"/>
                </a:lnTo>
                <a:lnTo>
                  <a:pt x="13226" y="263"/>
                </a:lnTo>
                <a:lnTo>
                  <a:pt x="13343" y="263"/>
                </a:lnTo>
                <a:lnTo>
                  <a:pt x="13474" y="263"/>
                </a:lnTo>
                <a:lnTo>
                  <a:pt x="13613" y="263"/>
                </a:lnTo>
                <a:lnTo>
                  <a:pt x="13757" y="263"/>
                </a:lnTo>
                <a:lnTo>
                  <a:pt x="13902" y="263"/>
                </a:lnTo>
                <a:lnTo>
                  <a:pt x="14042" y="263"/>
                </a:lnTo>
                <a:lnTo>
                  <a:pt x="14172" y="263"/>
                </a:lnTo>
                <a:lnTo>
                  <a:pt x="14290" y="263"/>
                </a:lnTo>
                <a:lnTo>
                  <a:pt x="14388" y="263"/>
                </a:lnTo>
                <a:lnTo>
                  <a:pt x="14465" y="263"/>
                </a:lnTo>
                <a:lnTo>
                  <a:pt x="14514" y="263"/>
                </a:lnTo>
                <a:lnTo>
                  <a:pt x="14531" y="263"/>
                </a:lnTo>
                <a:lnTo>
                  <a:pt x="14528" y="273"/>
                </a:lnTo>
                <a:lnTo>
                  <a:pt x="14521" y="300"/>
                </a:lnTo>
                <a:lnTo>
                  <a:pt x="14510" y="339"/>
                </a:lnTo>
                <a:lnTo>
                  <a:pt x="14497" y="382"/>
                </a:lnTo>
                <a:lnTo>
                  <a:pt x="14485" y="427"/>
                </a:lnTo>
                <a:lnTo>
                  <a:pt x="14474" y="465"/>
                </a:lnTo>
                <a:lnTo>
                  <a:pt x="14467" y="493"/>
                </a:lnTo>
                <a:lnTo>
                  <a:pt x="14464" y="503"/>
                </a:lnTo>
                <a:lnTo>
                  <a:pt x="14454" y="503"/>
                </a:lnTo>
                <a:lnTo>
                  <a:pt x="14425" y="503"/>
                </a:lnTo>
                <a:lnTo>
                  <a:pt x="14382" y="503"/>
                </a:lnTo>
                <a:lnTo>
                  <a:pt x="14325" y="503"/>
                </a:lnTo>
                <a:lnTo>
                  <a:pt x="14258" y="503"/>
                </a:lnTo>
                <a:lnTo>
                  <a:pt x="14183" y="503"/>
                </a:lnTo>
                <a:lnTo>
                  <a:pt x="14103" y="503"/>
                </a:lnTo>
                <a:lnTo>
                  <a:pt x="14020" y="503"/>
                </a:lnTo>
                <a:lnTo>
                  <a:pt x="13937" y="503"/>
                </a:lnTo>
                <a:lnTo>
                  <a:pt x="13858" y="503"/>
                </a:lnTo>
                <a:lnTo>
                  <a:pt x="13783" y="503"/>
                </a:lnTo>
                <a:lnTo>
                  <a:pt x="13715" y="503"/>
                </a:lnTo>
                <a:lnTo>
                  <a:pt x="13659" y="503"/>
                </a:lnTo>
                <a:lnTo>
                  <a:pt x="13616" y="503"/>
                </a:lnTo>
                <a:lnTo>
                  <a:pt x="13587" y="503"/>
                </a:lnTo>
                <a:lnTo>
                  <a:pt x="13577" y="503"/>
                </a:lnTo>
                <a:lnTo>
                  <a:pt x="13577" y="513"/>
                </a:lnTo>
                <a:lnTo>
                  <a:pt x="13576" y="539"/>
                </a:lnTo>
                <a:lnTo>
                  <a:pt x="13576" y="577"/>
                </a:lnTo>
                <a:lnTo>
                  <a:pt x="13576" y="620"/>
                </a:lnTo>
                <a:lnTo>
                  <a:pt x="13576" y="662"/>
                </a:lnTo>
                <a:lnTo>
                  <a:pt x="13576" y="700"/>
                </a:lnTo>
                <a:lnTo>
                  <a:pt x="13576" y="727"/>
                </a:lnTo>
                <a:lnTo>
                  <a:pt x="13576" y="736"/>
                </a:lnTo>
                <a:lnTo>
                  <a:pt x="13600" y="736"/>
                </a:lnTo>
                <a:lnTo>
                  <a:pt x="13663" y="736"/>
                </a:lnTo>
                <a:lnTo>
                  <a:pt x="13754" y="736"/>
                </a:lnTo>
                <a:lnTo>
                  <a:pt x="13862" y="736"/>
                </a:lnTo>
                <a:lnTo>
                  <a:pt x="13976" y="736"/>
                </a:lnTo>
                <a:lnTo>
                  <a:pt x="14085" y="736"/>
                </a:lnTo>
                <a:lnTo>
                  <a:pt x="14177" y="736"/>
                </a:lnTo>
                <a:lnTo>
                  <a:pt x="14240" y="736"/>
                </a:lnTo>
                <a:lnTo>
                  <a:pt x="14255" y="736"/>
                </a:lnTo>
                <a:lnTo>
                  <a:pt x="14270" y="738"/>
                </a:lnTo>
                <a:lnTo>
                  <a:pt x="14284" y="740"/>
                </a:lnTo>
                <a:lnTo>
                  <a:pt x="14296" y="743"/>
                </a:lnTo>
                <a:lnTo>
                  <a:pt x="14309" y="745"/>
                </a:lnTo>
                <a:lnTo>
                  <a:pt x="14321" y="749"/>
                </a:lnTo>
                <a:lnTo>
                  <a:pt x="14331" y="753"/>
                </a:lnTo>
                <a:lnTo>
                  <a:pt x="14342" y="758"/>
                </a:lnTo>
                <a:lnTo>
                  <a:pt x="14351" y="763"/>
                </a:lnTo>
                <a:lnTo>
                  <a:pt x="14361" y="768"/>
                </a:lnTo>
                <a:lnTo>
                  <a:pt x="14369" y="774"/>
                </a:lnTo>
                <a:lnTo>
                  <a:pt x="14378" y="780"/>
                </a:lnTo>
                <a:lnTo>
                  <a:pt x="14392" y="794"/>
                </a:lnTo>
                <a:lnTo>
                  <a:pt x="14404" y="806"/>
                </a:lnTo>
                <a:lnTo>
                  <a:pt x="14415" y="821"/>
                </a:lnTo>
                <a:lnTo>
                  <a:pt x="14423" y="835"/>
                </a:lnTo>
                <a:lnTo>
                  <a:pt x="14431" y="848"/>
                </a:lnTo>
                <a:lnTo>
                  <a:pt x="14436" y="860"/>
                </a:lnTo>
                <a:lnTo>
                  <a:pt x="14440" y="872"/>
                </a:lnTo>
                <a:lnTo>
                  <a:pt x="14442" y="881"/>
                </a:lnTo>
                <a:lnTo>
                  <a:pt x="14443" y="890"/>
                </a:lnTo>
                <a:lnTo>
                  <a:pt x="14445" y="896"/>
                </a:lnTo>
                <a:lnTo>
                  <a:pt x="14446" y="908"/>
                </a:lnTo>
                <a:lnTo>
                  <a:pt x="14446" y="914"/>
                </a:lnTo>
                <a:lnTo>
                  <a:pt x="14446" y="939"/>
                </a:lnTo>
                <a:lnTo>
                  <a:pt x="14446" y="1003"/>
                </a:lnTo>
                <a:lnTo>
                  <a:pt x="14446" y="1094"/>
                </a:lnTo>
                <a:lnTo>
                  <a:pt x="14446" y="1198"/>
                </a:lnTo>
                <a:lnTo>
                  <a:pt x="14446" y="1303"/>
                </a:lnTo>
                <a:lnTo>
                  <a:pt x="14446" y="1394"/>
                </a:lnTo>
                <a:lnTo>
                  <a:pt x="14446" y="1458"/>
                </a:lnTo>
                <a:lnTo>
                  <a:pt x="14446" y="1482"/>
                </a:lnTo>
                <a:lnTo>
                  <a:pt x="14443" y="1504"/>
                </a:lnTo>
                <a:lnTo>
                  <a:pt x="14442" y="1526"/>
                </a:lnTo>
                <a:lnTo>
                  <a:pt x="14439" y="1547"/>
                </a:lnTo>
                <a:lnTo>
                  <a:pt x="14436" y="1567"/>
                </a:lnTo>
                <a:lnTo>
                  <a:pt x="14432" y="1586"/>
                </a:lnTo>
                <a:lnTo>
                  <a:pt x="14428" y="1604"/>
                </a:lnTo>
                <a:lnTo>
                  <a:pt x="14422" y="1623"/>
                </a:lnTo>
                <a:lnTo>
                  <a:pt x="14416" y="1640"/>
                </a:lnTo>
                <a:lnTo>
                  <a:pt x="14409" y="1657"/>
                </a:lnTo>
                <a:lnTo>
                  <a:pt x="14401" y="1673"/>
                </a:lnTo>
                <a:lnTo>
                  <a:pt x="14394" y="1688"/>
                </a:lnTo>
                <a:lnTo>
                  <a:pt x="14384" y="1703"/>
                </a:lnTo>
                <a:lnTo>
                  <a:pt x="14375" y="1717"/>
                </a:lnTo>
                <a:lnTo>
                  <a:pt x="14365" y="1730"/>
                </a:lnTo>
                <a:lnTo>
                  <a:pt x="14355" y="1743"/>
                </a:lnTo>
                <a:lnTo>
                  <a:pt x="14343" y="1756"/>
                </a:lnTo>
                <a:lnTo>
                  <a:pt x="14331" y="1766"/>
                </a:lnTo>
                <a:lnTo>
                  <a:pt x="14320" y="1778"/>
                </a:lnTo>
                <a:lnTo>
                  <a:pt x="14306" y="1787"/>
                </a:lnTo>
                <a:lnTo>
                  <a:pt x="14293" y="1797"/>
                </a:lnTo>
                <a:lnTo>
                  <a:pt x="14278" y="1805"/>
                </a:lnTo>
                <a:lnTo>
                  <a:pt x="14265" y="1814"/>
                </a:lnTo>
                <a:lnTo>
                  <a:pt x="14249" y="1820"/>
                </a:lnTo>
                <a:lnTo>
                  <a:pt x="14233" y="1828"/>
                </a:lnTo>
                <a:lnTo>
                  <a:pt x="14217" y="1833"/>
                </a:lnTo>
                <a:lnTo>
                  <a:pt x="14201" y="1838"/>
                </a:lnTo>
                <a:lnTo>
                  <a:pt x="14183" y="1842"/>
                </a:lnTo>
                <a:lnTo>
                  <a:pt x="14166" y="1847"/>
                </a:lnTo>
                <a:lnTo>
                  <a:pt x="14148" y="1850"/>
                </a:lnTo>
                <a:lnTo>
                  <a:pt x="14129" y="1852"/>
                </a:lnTo>
                <a:lnTo>
                  <a:pt x="14110" y="1853"/>
                </a:lnTo>
                <a:lnTo>
                  <a:pt x="14091" y="1854"/>
                </a:lnTo>
                <a:lnTo>
                  <a:pt x="14054" y="1856"/>
                </a:lnTo>
                <a:lnTo>
                  <a:pt x="14001" y="1858"/>
                </a:lnTo>
                <a:lnTo>
                  <a:pt x="13937" y="1860"/>
                </a:lnTo>
                <a:lnTo>
                  <a:pt x="13871" y="1862"/>
                </a:lnTo>
                <a:lnTo>
                  <a:pt x="13807" y="1863"/>
                </a:lnTo>
                <a:lnTo>
                  <a:pt x="13753" y="1864"/>
                </a:lnTo>
                <a:lnTo>
                  <a:pt x="13716" y="1864"/>
                </a:lnTo>
                <a:lnTo>
                  <a:pt x="13702" y="1864"/>
                </a:lnTo>
                <a:lnTo>
                  <a:pt x="13699" y="1851"/>
                </a:lnTo>
                <a:lnTo>
                  <a:pt x="13691" y="1819"/>
                </a:lnTo>
                <a:lnTo>
                  <a:pt x="13679" y="1773"/>
                </a:lnTo>
                <a:lnTo>
                  <a:pt x="13666" y="1720"/>
                </a:lnTo>
                <a:lnTo>
                  <a:pt x="13653" y="1667"/>
                </a:lnTo>
                <a:lnTo>
                  <a:pt x="13641" y="1620"/>
                </a:lnTo>
                <a:lnTo>
                  <a:pt x="13632" y="1587"/>
                </a:lnTo>
                <a:lnTo>
                  <a:pt x="13629" y="1574"/>
                </a:lnTo>
                <a:lnTo>
                  <a:pt x="13639" y="1575"/>
                </a:lnTo>
                <a:lnTo>
                  <a:pt x="13664" y="1578"/>
                </a:lnTo>
                <a:lnTo>
                  <a:pt x="13701" y="1581"/>
                </a:lnTo>
                <a:lnTo>
                  <a:pt x="13748" y="1585"/>
                </a:lnTo>
                <a:lnTo>
                  <a:pt x="13798" y="1588"/>
                </a:lnTo>
                <a:lnTo>
                  <a:pt x="13848" y="1591"/>
                </a:lnTo>
                <a:lnTo>
                  <a:pt x="13895" y="1593"/>
                </a:lnTo>
                <a:lnTo>
                  <a:pt x="13935" y="1595"/>
                </a:lnTo>
                <a:lnTo>
                  <a:pt x="13960" y="1593"/>
                </a:lnTo>
                <a:lnTo>
                  <a:pt x="13982" y="1591"/>
                </a:lnTo>
                <a:lnTo>
                  <a:pt x="14003" y="1588"/>
                </a:lnTo>
                <a:lnTo>
                  <a:pt x="14023" y="1583"/>
                </a:lnTo>
                <a:lnTo>
                  <a:pt x="14041" y="1577"/>
                </a:lnTo>
                <a:lnTo>
                  <a:pt x="14058" y="1569"/>
                </a:lnTo>
                <a:lnTo>
                  <a:pt x="14074" y="1560"/>
                </a:lnTo>
                <a:lnTo>
                  <a:pt x="14088" y="1549"/>
                </a:lnTo>
                <a:lnTo>
                  <a:pt x="14100" y="1537"/>
                </a:lnTo>
                <a:lnTo>
                  <a:pt x="14112" y="1525"/>
                </a:lnTo>
                <a:lnTo>
                  <a:pt x="14122" y="1510"/>
                </a:lnTo>
                <a:lnTo>
                  <a:pt x="14129" y="1494"/>
                </a:lnTo>
                <a:lnTo>
                  <a:pt x="14135" y="1476"/>
                </a:lnTo>
                <a:lnTo>
                  <a:pt x="14140" y="1457"/>
                </a:lnTo>
                <a:lnTo>
                  <a:pt x="14143" y="1437"/>
                </a:lnTo>
                <a:lnTo>
                  <a:pt x="14144" y="1415"/>
                </a:lnTo>
                <a:lnTo>
                  <a:pt x="14144" y="1402"/>
                </a:lnTo>
                <a:lnTo>
                  <a:pt x="14144" y="1365"/>
                </a:lnTo>
                <a:lnTo>
                  <a:pt x="14144" y="1312"/>
                </a:lnTo>
                <a:lnTo>
                  <a:pt x="14144" y="1252"/>
                </a:lnTo>
                <a:lnTo>
                  <a:pt x="14144" y="1192"/>
                </a:lnTo>
                <a:lnTo>
                  <a:pt x="14144" y="1140"/>
                </a:lnTo>
                <a:lnTo>
                  <a:pt x="14144" y="1103"/>
                </a:lnTo>
                <a:lnTo>
                  <a:pt x="14144" y="1088"/>
                </a:lnTo>
                <a:lnTo>
                  <a:pt x="14144" y="1083"/>
                </a:lnTo>
                <a:lnTo>
                  <a:pt x="14142" y="1070"/>
                </a:lnTo>
                <a:lnTo>
                  <a:pt x="14141" y="1062"/>
                </a:lnTo>
                <a:lnTo>
                  <a:pt x="14137" y="1053"/>
                </a:lnTo>
                <a:lnTo>
                  <a:pt x="14134" y="1043"/>
                </a:lnTo>
                <a:lnTo>
                  <a:pt x="14129" y="1033"/>
                </a:lnTo>
                <a:lnTo>
                  <a:pt x="14124" y="1022"/>
                </a:lnTo>
                <a:lnTo>
                  <a:pt x="14116" y="1013"/>
                </a:lnTo>
                <a:lnTo>
                  <a:pt x="14107" y="1004"/>
                </a:lnTo>
                <a:lnTo>
                  <a:pt x="14096" y="996"/>
                </a:lnTo>
                <a:lnTo>
                  <a:pt x="14091" y="993"/>
                </a:lnTo>
                <a:lnTo>
                  <a:pt x="14083" y="990"/>
                </a:lnTo>
                <a:lnTo>
                  <a:pt x="14077" y="986"/>
                </a:lnTo>
                <a:lnTo>
                  <a:pt x="14070" y="984"/>
                </a:lnTo>
                <a:lnTo>
                  <a:pt x="14061" y="982"/>
                </a:lnTo>
                <a:lnTo>
                  <a:pt x="14053" y="981"/>
                </a:lnTo>
                <a:lnTo>
                  <a:pt x="14043" y="980"/>
                </a:lnTo>
                <a:lnTo>
                  <a:pt x="14034" y="980"/>
                </a:lnTo>
                <a:lnTo>
                  <a:pt x="13984" y="980"/>
                </a:lnTo>
                <a:lnTo>
                  <a:pt x="13920" y="980"/>
                </a:lnTo>
                <a:lnTo>
                  <a:pt x="13847" y="980"/>
                </a:lnTo>
                <a:lnTo>
                  <a:pt x="13772" y="980"/>
                </a:lnTo>
                <a:lnTo>
                  <a:pt x="13699" y="980"/>
                </a:lnTo>
                <a:lnTo>
                  <a:pt x="13636" y="980"/>
                </a:lnTo>
                <a:lnTo>
                  <a:pt x="13588" y="980"/>
                </a:lnTo>
                <a:lnTo>
                  <a:pt x="13559" y="980"/>
                </a:lnTo>
                <a:lnTo>
                  <a:pt x="13557" y="1018"/>
                </a:lnTo>
                <a:lnTo>
                  <a:pt x="13553" y="1056"/>
                </a:lnTo>
                <a:lnTo>
                  <a:pt x="13549" y="1093"/>
                </a:lnTo>
                <a:lnTo>
                  <a:pt x="13544" y="1129"/>
                </a:lnTo>
                <a:lnTo>
                  <a:pt x="13537" y="1164"/>
                </a:lnTo>
                <a:lnTo>
                  <a:pt x="13530" y="1199"/>
                </a:lnTo>
                <a:lnTo>
                  <a:pt x="13522" y="1233"/>
                </a:lnTo>
                <a:lnTo>
                  <a:pt x="13514" y="1266"/>
                </a:lnTo>
                <a:lnTo>
                  <a:pt x="13504" y="1299"/>
                </a:lnTo>
                <a:lnTo>
                  <a:pt x="13494" y="1331"/>
                </a:lnTo>
                <a:lnTo>
                  <a:pt x="13482" y="1361"/>
                </a:lnTo>
                <a:lnTo>
                  <a:pt x="13470" y="1392"/>
                </a:lnTo>
                <a:lnTo>
                  <a:pt x="13459" y="1422"/>
                </a:lnTo>
                <a:lnTo>
                  <a:pt x="13445" y="1452"/>
                </a:lnTo>
                <a:lnTo>
                  <a:pt x="13431" y="1479"/>
                </a:lnTo>
                <a:lnTo>
                  <a:pt x="13416" y="1507"/>
                </a:lnTo>
                <a:lnTo>
                  <a:pt x="13402" y="1534"/>
                </a:lnTo>
                <a:lnTo>
                  <a:pt x="13386" y="1561"/>
                </a:lnTo>
                <a:lnTo>
                  <a:pt x="13369" y="1586"/>
                </a:lnTo>
                <a:lnTo>
                  <a:pt x="13352" y="1611"/>
                </a:lnTo>
                <a:lnTo>
                  <a:pt x="13334" y="1636"/>
                </a:lnTo>
                <a:lnTo>
                  <a:pt x="13316" y="1660"/>
                </a:lnTo>
                <a:lnTo>
                  <a:pt x="13297" y="1684"/>
                </a:lnTo>
                <a:lnTo>
                  <a:pt x="13277" y="1706"/>
                </a:lnTo>
                <a:lnTo>
                  <a:pt x="13257" y="1728"/>
                </a:lnTo>
                <a:lnTo>
                  <a:pt x="13236" y="1749"/>
                </a:lnTo>
                <a:lnTo>
                  <a:pt x="13215" y="1770"/>
                </a:lnTo>
                <a:lnTo>
                  <a:pt x="13193" y="1791"/>
                </a:lnTo>
                <a:lnTo>
                  <a:pt x="13172" y="1811"/>
                </a:lnTo>
                <a:lnTo>
                  <a:pt x="13149" y="1830"/>
                </a:lnTo>
                <a:lnTo>
                  <a:pt x="13125" y="1849"/>
                </a:lnTo>
                <a:lnTo>
                  <a:pt x="13102" y="1867"/>
                </a:lnTo>
                <a:lnTo>
                  <a:pt x="13096" y="1856"/>
                </a:lnTo>
                <a:lnTo>
                  <a:pt x="13078" y="1827"/>
                </a:lnTo>
                <a:lnTo>
                  <a:pt x="13053" y="1786"/>
                </a:lnTo>
                <a:lnTo>
                  <a:pt x="13025" y="1739"/>
                </a:lnTo>
                <a:lnTo>
                  <a:pt x="12996" y="1692"/>
                </a:lnTo>
                <a:lnTo>
                  <a:pt x="12972" y="1651"/>
                </a:lnTo>
                <a:lnTo>
                  <a:pt x="12955" y="1622"/>
                </a:lnTo>
                <a:lnTo>
                  <a:pt x="12947" y="1611"/>
                </a:lnTo>
                <a:close/>
                <a:moveTo>
                  <a:pt x="12325" y="1930"/>
                </a:moveTo>
                <a:lnTo>
                  <a:pt x="12334" y="1925"/>
                </a:lnTo>
                <a:lnTo>
                  <a:pt x="12358" y="1911"/>
                </a:lnTo>
                <a:lnTo>
                  <a:pt x="12392" y="1891"/>
                </a:lnTo>
                <a:lnTo>
                  <a:pt x="12430" y="1868"/>
                </a:lnTo>
                <a:lnTo>
                  <a:pt x="12469" y="1846"/>
                </a:lnTo>
                <a:lnTo>
                  <a:pt x="12502" y="1826"/>
                </a:lnTo>
                <a:lnTo>
                  <a:pt x="12526" y="1812"/>
                </a:lnTo>
                <a:lnTo>
                  <a:pt x="12535" y="1806"/>
                </a:lnTo>
                <a:lnTo>
                  <a:pt x="12535" y="1778"/>
                </a:lnTo>
                <a:lnTo>
                  <a:pt x="12535" y="1702"/>
                </a:lnTo>
                <a:lnTo>
                  <a:pt x="12535" y="1595"/>
                </a:lnTo>
                <a:lnTo>
                  <a:pt x="12535" y="1472"/>
                </a:lnTo>
                <a:lnTo>
                  <a:pt x="12536" y="1349"/>
                </a:lnTo>
                <a:lnTo>
                  <a:pt x="12536" y="1242"/>
                </a:lnTo>
                <a:lnTo>
                  <a:pt x="12536" y="1166"/>
                </a:lnTo>
                <a:lnTo>
                  <a:pt x="12536" y="1137"/>
                </a:lnTo>
                <a:lnTo>
                  <a:pt x="12526" y="1137"/>
                </a:lnTo>
                <a:lnTo>
                  <a:pt x="12503" y="1137"/>
                </a:lnTo>
                <a:lnTo>
                  <a:pt x="12470" y="1137"/>
                </a:lnTo>
                <a:lnTo>
                  <a:pt x="12432" y="1137"/>
                </a:lnTo>
                <a:lnTo>
                  <a:pt x="12394" y="1137"/>
                </a:lnTo>
                <a:lnTo>
                  <a:pt x="12361" y="1137"/>
                </a:lnTo>
                <a:lnTo>
                  <a:pt x="12338" y="1137"/>
                </a:lnTo>
                <a:lnTo>
                  <a:pt x="12328" y="1137"/>
                </a:lnTo>
                <a:lnTo>
                  <a:pt x="12328" y="1126"/>
                </a:lnTo>
                <a:lnTo>
                  <a:pt x="12328" y="1099"/>
                </a:lnTo>
                <a:lnTo>
                  <a:pt x="12328" y="1061"/>
                </a:lnTo>
                <a:lnTo>
                  <a:pt x="12328" y="1015"/>
                </a:lnTo>
                <a:lnTo>
                  <a:pt x="12328" y="970"/>
                </a:lnTo>
                <a:lnTo>
                  <a:pt x="12328" y="931"/>
                </a:lnTo>
                <a:lnTo>
                  <a:pt x="12328" y="904"/>
                </a:lnTo>
                <a:lnTo>
                  <a:pt x="12328" y="893"/>
                </a:lnTo>
                <a:lnTo>
                  <a:pt x="12343" y="893"/>
                </a:lnTo>
                <a:lnTo>
                  <a:pt x="12382" y="893"/>
                </a:lnTo>
                <a:lnTo>
                  <a:pt x="12438" y="893"/>
                </a:lnTo>
                <a:lnTo>
                  <a:pt x="12502" y="893"/>
                </a:lnTo>
                <a:lnTo>
                  <a:pt x="12566" y="893"/>
                </a:lnTo>
                <a:lnTo>
                  <a:pt x="12623" y="893"/>
                </a:lnTo>
                <a:lnTo>
                  <a:pt x="12667" y="893"/>
                </a:lnTo>
                <a:lnTo>
                  <a:pt x="12686" y="893"/>
                </a:lnTo>
                <a:lnTo>
                  <a:pt x="12701" y="894"/>
                </a:lnTo>
                <a:lnTo>
                  <a:pt x="12721" y="898"/>
                </a:lnTo>
                <a:lnTo>
                  <a:pt x="12734" y="902"/>
                </a:lnTo>
                <a:lnTo>
                  <a:pt x="12746" y="907"/>
                </a:lnTo>
                <a:lnTo>
                  <a:pt x="12759" y="913"/>
                </a:lnTo>
                <a:lnTo>
                  <a:pt x="12772" y="922"/>
                </a:lnTo>
                <a:lnTo>
                  <a:pt x="12784" y="931"/>
                </a:lnTo>
                <a:lnTo>
                  <a:pt x="12796" y="944"/>
                </a:lnTo>
                <a:lnTo>
                  <a:pt x="12801" y="950"/>
                </a:lnTo>
                <a:lnTo>
                  <a:pt x="12808" y="959"/>
                </a:lnTo>
                <a:lnTo>
                  <a:pt x="12812" y="966"/>
                </a:lnTo>
                <a:lnTo>
                  <a:pt x="12817" y="976"/>
                </a:lnTo>
                <a:lnTo>
                  <a:pt x="12821" y="985"/>
                </a:lnTo>
                <a:lnTo>
                  <a:pt x="12825" y="995"/>
                </a:lnTo>
                <a:lnTo>
                  <a:pt x="12829" y="1005"/>
                </a:lnTo>
                <a:lnTo>
                  <a:pt x="12831" y="1017"/>
                </a:lnTo>
                <a:lnTo>
                  <a:pt x="12833" y="1030"/>
                </a:lnTo>
                <a:lnTo>
                  <a:pt x="12835" y="1044"/>
                </a:lnTo>
                <a:lnTo>
                  <a:pt x="12836" y="1057"/>
                </a:lnTo>
                <a:lnTo>
                  <a:pt x="12836" y="1072"/>
                </a:lnTo>
                <a:lnTo>
                  <a:pt x="12836" y="1081"/>
                </a:lnTo>
                <a:lnTo>
                  <a:pt x="12836" y="1104"/>
                </a:lnTo>
                <a:lnTo>
                  <a:pt x="12836" y="1141"/>
                </a:lnTo>
                <a:lnTo>
                  <a:pt x="12836" y="1188"/>
                </a:lnTo>
                <a:lnTo>
                  <a:pt x="12836" y="1244"/>
                </a:lnTo>
                <a:lnTo>
                  <a:pt x="12836" y="1307"/>
                </a:lnTo>
                <a:lnTo>
                  <a:pt x="12836" y="1374"/>
                </a:lnTo>
                <a:lnTo>
                  <a:pt x="12836" y="1443"/>
                </a:lnTo>
                <a:lnTo>
                  <a:pt x="12836" y="1513"/>
                </a:lnTo>
                <a:lnTo>
                  <a:pt x="12836" y="1580"/>
                </a:lnTo>
                <a:lnTo>
                  <a:pt x="12836" y="1642"/>
                </a:lnTo>
                <a:lnTo>
                  <a:pt x="12836" y="1699"/>
                </a:lnTo>
                <a:lnTo>
                  <a:pt x="12836" y="1746"/>
                </a:lnTo>
                <a:lnTo>
                  <a:pt x="12836" y="1783"/>
                </a:lnTo>
                <a:lnTo>
                  <a:pt x="12836" y="1806"/>
                </a:lnTo>
                <a:lnTo>
                  <a:pt x="12836" y="1815"/>
                </a:lnTo>
                <a:lnTo>
                  <a:pt x="12847" y="1827"/>
                </a:lnTo>
                <a:lnTo>
                  <a:pt x="12859" y="1837"/>
                </a:lnTo>
                <a:lnTo>
                  <a:pt x="12870" y="1848"/>
                </a:lnTo>
                <a:lnTo>
                  <a:pt x="12883" y="1858"/>
                </a:lnTo>
                <a:lnTo>
                  <a:pt x="12896" y="1868"/>
                </a:lnTo>
                <a:lnTo>
                  <a:pt x="12908" y="1877"/>
                </a:lnTo>
                <a:lnTo>
                  <a:pt x="12922" y="1886"/>
                </a:lnTo>
                <a:lnTo>
                  <a:pt x="12937" y="1894"/>
                </a:lnTo>
                <a:lnTo>
                  <a:pt x="12951" y="1903"/>
                </a:lnTo>
                <a:lnTo>
                  <a:pt x="12967" y="1910"/>
                </a:lnTo>
                <a:lnTo>
                  <a:pt x="12982" y="1918"/>
                </a:lnTo>
                <a:lnTo>
                  <a:pt x="12998" y="1925"/>
                </a:lnTo>
                <a:lnTo>
                  <a:pt x="13032" y="1938"/>
                </a:lnTo>
                <a:lnTo>
                  <a:pt x="13068" y="1949"/>
                </a:lnTo>
                <a:lnTo>
                  <a:pt x="13105" y="1960"/>
                </a:lnTo>
                <a:lnTo>
                  <a:pt x="13145" y="1969"/>
                </a:lnTo>
                <a:lnTo>
                  <a:pt x="13187" y="1976"/>
                </a:lnTo>
                <a:lnTo>
                  <a:pt x="13231" y="1981"/>
                </a:lnTo>
                <a:lnTo>
                  <a:pt x="13277" y="1985"/>
                </a:lnTo>
                <a:lnTo>
                  <a:pt x="13324" y="1989"/>
                </a:lnTo>
                <a:lnTo>
                  <a:pt x="13374" y="1991"/>
                </a:lnTo>
                <a:lnTo>
                  <a:pt x="13426" y="1992"/>
                </a:lnTo>
                <a:lnTo>
                  <a:pt x="13439" y="1992"/>
                </a:lnTo>
                <a:lnTo>
                  <a:pt x="13474" y="1992"/>
                </a:lnTo>
                <a:lnTo>
                  <a:pt x="13528" y="1992"/>
                </a:lnTo>
                <a:lnTo>
                  <a:pt x="13599" y="1992"/>
                </a:lnTo>
                <a:lnTo>
                  <a:pt x="13682" y="1992"/>
                </a:lnTo>
                <a:lnTo>
                  <a:pt x="13776" y="1992"/>
                </a:lnTo>
                <a:lnTo>
                  <a:pt x="13876" y="1992"/>
                </a:lnTo>
                <a:lnTo>
                  <a:pt x="13980" y="1992"/>
                </a:lnTo>
                <a:lnTo>
                  <a:pt x="14082" y="1992"/>
                </a:lnTo>
                <a:lnTo>
                  <a:pt x="14182" y="1992"/>
                </a:lnTo>
                <a:lnTo>
                  <a:pt x="14276" y="1992"/>
                </a:lnTo>
                <a:lnTo>
                  <a:pt x="14360" y="1992"/>
                </a:lnTo>
                <a:lnTo>
                  <a:pt x="14431" y="1992"/>
                </a:lnTo>
                <a:lnTo>
                  <a:pt x="14485" y="1992"/>
                </a:lnTo>
                <a:lnTo>
                  <a:pt x="14521" y="1992"/>
                </a:lnTo>
                <a:lnTo>
                  <a:pt x="14532" y="1992"/>
                </a:lnTo>
                <a:lnTo>
                  <a:pt x="14529" y="2003"/>
                </a:lnTo>
                <a:lnTo>
                  <a:pt x="14521" y="2034"/>
                </a:lnTo>
                <a:lnTo>
                  <a:pt x="14508" y="2078"/>
                </a:lnTo>
                <a:lnTo>
                  <a:pt x="14494" y="2129"/>
                </a:lnTo>
                <a:lnTo>
                  <a:pt x="14481" y="2178"/>
                </a:lnTo>
                <a:lnTo>
                  <a:pt x="14468" y="2222"/>
                </a:lnTo>
                <a:lnTo>
                  <a:pt x="14459" y="2252"/>
                </a:lnTo>
                <a:lnTo>
                  <a:pt x="14456" y="2264"/>
                </a:lnTo>
                <a:lnTo>
                  <a:pt x="14443" y="2264"/>
                </a:lnTo>
                <a:lnTo>
                  <a:pt x="14411" y="2264"/>
                </a:lnTo>
                <a:lnTo>
                  <a:pt x="14359" y="2264"/>
                </a:lnTo>
                <a:lnTo>
                  <a:pt x="14291" y="2264"/>
                </a:lnTo>
                <a:lnTo>
                  <a:pt x="14211" y="2264"/>
                </a:lnTo>
                <a:lnTo>
                  <a:pt x="14122" y="2264"/>
                </a:lnTo>
                <a:lnTo>
                  <a:pt x="14026" y="2264"/>
                </a:lnTo>
                <a:lnTo>
                  <a:pt x="13928" y="2264"/>
                </a:lnTo>
                <a:lnTo>
                  <a:pt x="13829" y="2264"/>
                </a:lnTo>
                <a:lnTo>
                  <a:pt x="13733" y="2264"/>
                </a:lnTo>
                <a:lnTo>
                  <a:pt x="13644" y="2264"/>
                </a:lnTo>
                <a:lnTo>
                  <a:pt x="13564" y="2264"/>
                </a:lnTo>
                <a:lnTo>
                  <a:pt x="13496" y="2264"/>
                </a:lnTo>
                <a:lnTo>
                  <a:pt x="13443" y="2264"/>
                </a:lnTo>
                <a:lnTo>
                  <a:pt x="13409" y="2264"/>
                </a:lnTo>
                <a:lnTo>
                  <a:pt x="13397" y="2264"/>
                </a:lnTo>
                <a:lnTo>
                  <a:pt x="13337" y="2261"/>
                </a:lnTo>
                <a:lnTo>
                  <a:pt x="13280" y="2256"/>
                </a:lnTo>
                <a:lnTo>
                  <a:pt x="13224" y="2250"/>
                </a:lnTo>
                <a:lnTo>
                  <a:pt x="13171" y="2244"/>
                </a:lnTo>
                <a:lnTo>
                  <a:pt x="13120" y="2237"/>
                </a:lnTo>
                <a:lnTo>
                  <a:pt x="13070" y="2228"/>
                </a:lnTo>
                <a:lnTo>
                  <a:pt x="13024" y="2219"/>
                </a:lnTo>
                <a:lnTo>
                  <a:pt x="12979" y="2208"/>
                </a:lnTo>
                <a:lnTo>
                  <a:pt x="12937" y="2196"/>
                </a:lnTo>
                <a:lnTo>
                  <a:pt x="12897" y="2183"/>
                </a:lnTo>
                <a:lnTo>
                  <a:pt x="12877" y="2175"/>
                </a:lnTo>
                <a:lnTo>
                  <a:pt x="12859" y="2168"/>
                </a:lnTo>
                <a:lnTo>
                  <a:pt x="12839" y="2159"/>
                </a:lnTo>
                <a:lnTo>
                  <a:pt x="12823" y="2151"/>
                </a:lnTo>
                <a:lnTo>
                  <a:pt x="12805" y="2142"/>
                </a:lnTo>
                <a:lnTo>
                  <a:pt x="12789" y="2133"/>
                </a:lnTo>
                <a:lnTo>
                  <a:pt x="12772" y="2123"/>
                </a:lnTo>
                <a:lnTo>
                  <a:pt x="12757" y="2113"/>
                </a:lnTo>
                <a:lnTo>
                  <a:pt x="12741" y="2102"/>
                </a:lnTo>
                <a:lnTo>
                  <a:pt x="12727" y="2091"/>
                </a:lnTo>
                <a:lnTo>
                  <a:pt x="12713" y="2080"/>
                </a:lnTo>
                <a:lnTo>
                  <a:pt x="12700" y="2067"/>
                </a:lnTo>
                <a:lnTo>
                  <a:pt x="12684" y="2077"/>
                </a:lnTo>
                <a:lnTo>
                  <a:pt x="12641" y="2102"/>
                </a:lnTo>
                <a:lnTo>
                  <a:pt x="12581" y="2137"/>
                </a:lnTo>
                <a:lnTo>
                  <a:pt x="12512" y="2176"/>
                </a:lnTo>
                <a:lnTo>
                  <a:pt x="12443" y="2216"/>
                </a:lnTo>
                <a:lnTo>
                  <a:pt x="12384" y="2251"/>
                </a:lnTo>
                <a:lnTo>
                  <a:pt x="12342" y="2276"/>
                </a:lnTo>
                <a:lnTo>
                  <a:pt x="12326" y="2285"/>
                </a:lnTo>
                <a:lnTo>
                  <a:pt x="12326" y="2269"/>
                </a:lnTo>
                <a:lnTo>
                  <a:pt x="12326" y="2229"/>
                </a:lnTo>
                <a:lnTo>
                  <a:pt x="12325" y="2173"/>
                </a:lnTo>
                <a:lnTo>
                  <a:pt x="12325" y="2107"/>
                </a:lnTo>
                <a:lnTo>
                  <a:pt x="12325" y="2043"/>
                </a:lnTo>
                <a:lnTo>
                  <a:pt x="12325" y="1985"/>
                </a:lnTo>
                <a:lnTo>
                  <a:pt x="12325" y="1945"/>
                </a:lnTo>
                <a:lnTo>
                  <a:pt x="12325" y="1930"/>
                </a:lnTo>
                <a:close/>
                <a:moveTo>
                  <a:pt x="12337" y="299"/>
                </a:moveTo>
                <a:lnTo>
                  <a:pt x="12335" y="296"/>
                </a:lnTo>
                <a:lnTo>
                  <a:pt x="12335" y="288"/>
                </a:lnTo>
                <a:lnTo>
                  <a:pt x="12335" y="284"/>
                </a:lnTo>
                <a:lnTo>
                  <a:pt x="12337" y="280"/>
                </a:lnTo>
                <a:lnTo>
                  <a:pt x="12339" y="275"/>
                </a:lnTo>
                <a:lnTo>
                  <a:pt x="12343" y="271"/>
                </a:lnTo>
                <a:lnTo>
                  <a:pt x="12347" y="268"/>
                </a:lnTo>
                <a:lnTo>
                  <a:pt x="12353" y="265"/>
                </a:lnTo>
                <a:lnTo>
                  <a:pt x="12362" y="263"/>
                </a:lnTo>
                <a:lnTo>
                  <a:pt x="12371" y="263"/>
                </a:lnTo>
                <a:lnTo>
                  <a:pt x="12388" y="263"/>
                </a:lnTo>
                <a:lnTo>
                  <a:pt x="12414" y="263"/>
                </a:lnTo>
                <a:lnTo>
                  <a:pt x="12446" y="263"/>
                </a:lnTo>
                <a:lnTo>
                  <a:pt x="12482" y="263"/>
                </a:lnTo>
                <a:lnTo>
                  <a:pt x="12519" y="263"/>
                </a:lnTo>
                <a:lnTo>
                  <a:pt x="12556" y="263"/>
                </a:lnTo>
                <a:lnTo>
                  <a:pt x="12590" y="263"/>
                </a:lnTo>
                <a:lnTo>
                  <a:pt x="12617" y="263"/>
                </a:lnTo>
                <a:lnTo>
                  <a:pt x="12625" y="263"/>
                </a:lnTo>
                <a:lnTo>
                  <a:pt x="12631" y="264"/>
                </a:lnTo>
                <a:lnTo>
                  <a:pt x="12637" y="266"/>
                </a:lnTo>
                <a:lnTo>
                  <a:pt x="12643" y="268"/>
                </a:lnTo>
                <a:lnTo>
                  <a:pt x="12652" y="274"/>
                </a:lnTo>
                <a:lnTo>
                  <a:pt x="12659" y="281"/>
                </a:lnTo>
                <a:lnTo>
                  <a:pt x="12669" y="293"/>
                </a:lnTo>
                <a:lnTo>
                  <a:pt x="12672" y="300"/>
                </a:lnTo>
                <a:lnTo>
                  <a:pt x="12679" y="317"/>
                </a:lnTo>
                <a:lnTo>
                  <a:pt x="12695" y="362"/>
                </a:lnTo>
                <a:lnTo>
                  <a:pt x="12720" y="427"/>
                </a:lnTo>
                <a:lnTo>
                  <a:pt x="12748" y="500"/>
                </a:lnTo>
                <a:lnTo>
                  <a:pt x="12777" y="574"/>
                </a:lnTo>
                <a:lnTo>
                  <a:pt x="12801" y="638"/>
                </a:lnTo>
                <a:lnTo>
                  <a:pt x="12818" y="683"/>
                </a:lnTo>
                <a:lnTo>
                  <a:pt x="12825" y="700"/>
                </a:lnTo>
                <a:lnTo>
                  <a:pt x="12827" y="706"/>
                </a:lnTo>
                <a:lnTo>
                  <a:pt x="12828" y="716"/>
                </a:lnTo>
                <a:lnTo>
                  <a:pt x="12828" y="722"/>
                </a:lnTo>
                <a:lnTo>
                  <a:pt x="12827" y="726"/>
                </a:lnTo>
                <a:lnTo>
                  <a:pt x="12825" y="731"/>
                </a:lnTo>
                <a:lnTo>
                  <a:pt x="12820" y="735"/>
                </a:lnTo>
                <a:lnTo>
                  <a:pt x="12815" y="740"/>
                </a:lnTo>
                <a:lnTo>
                  <a:pt x="12809" y="742"/>
                </a:lnTo>
                <a:lnTo>
                  <a:pt x="12800" y="744"/>
                </a:lnTo>
                <a:lnTo>
                  <a:pt x="12791" y="745"/>
                </a:lnTo>
                <a:lnTo>
                  <a:pt x="12770" y="745"/>
                </a:lnTo>
                <a:lnTo>
                  <a:pt x="12737" y="745"/>
                </a:lnTo>
                <a:lnTo>
                  <a:pt x="12695" y="745"/>
                </a:lnTo>
                <a:lnTo>
                  <a:pt x="12652" y="745"/>
                </a:lnTo>
                <a:lnTo>
                  <a:pt x="12610" y="745"/>
                </a:lnTo>
                <a:lnTo>
                  <a:pt x="12574" y="745"/>
                </a:lnTo>
                <a:lnTo>
                  <a:pt x="12548" y="745"/>
                </a:lnTo>
                <a:lnTo>
                  <a:pt x="12539" y="745"/>
                </a:lnTo>
                <a:lnTo>
                  <a:pt x="12533" y="744"/>
                </a:lnTo>
                <a:lnTo>
                  <a:pt x="12527" y="743"/>
                </a:lnTo>
                <a:lnTo>
                  <a:pt x="12521" y="741"/>
                </a:lnTo>
                <a:lnTo>
                  <a:pt x="12514" y="737"/>
                </a:lnTo>
                <a:lnTo>
                  <a:pt x="12509" y="734"/>
                </a:lnTo>
                <a:lnTo>
                  <a:pt x="12504" y="729"/>
                </a:lnTo>
                <a:lnTo>
                  <a:pt x="12500" y="724"/>
                </a:lnTo>
                <a:lnTo>
                  <a:pt x="12496" y="717"/>
                </a:lnTo>
                <a:lnTo>
                  <a:pt x="12489" y="698"/>
                </a:lnTo>
                <a:lnTo>
                  <a:pt x="12471" y="651"/>
                </a:lnTo>
                <a:lnTo>
                  <a:pt x="12445" y="584"/>
                </a:lnTo>
                <a:lnTo>
                  <a:pt x="12416" y="506"/>
                </a:lnTo>
                <a:lnTo>
                  <a:pt x="12387" y="430"/>
                </a:lnTo>
                <a:lnTo>
                  <a:pt x="12362" y="363"/>
                </a:lnTo>
                <a:lnTo>
                  <a:pt x="12344" y="317"/>
                </a:lnTo>
                <a:lnTo>
                  <a:pt x="12337" y="299"/>
                </a:lnTo>
                <a:close/>
                <a:moveTo>
                  <a:pt x="15547" y="784"/>
                </a:moveTo>
                <a:lnTo>
                  <a:pt x="15547" y="762"/>
                </a:lnTo>
                <a:lnTo>
                  <a:pt x="15547" y="702"/>
                </a:lnTo>
                <a:lnTo>
                  <a:pt x="15547" y="619"/>
                </a:lnTo>
                <a:lnTo>
                  <a:pt x="15547" y="523"/>
                </a:lnTo>
                <a:lnTo>
                  <a:pt x="15547" y="428"/>
                </a:lnTo>
                <a:lnTo>
                  <a:pt x="15547" y="344"/>
                </a:lnTo>
                <a:lnTo>
                  <a:pt x="15547" y="285"/>
                </a:lnTo>
                <a:lnTo>
                  <a:pt x="15547" y="263"/>
                </a:lnTo>
                <a:lnTo>
                  <a:pt x="15559" y="263"/>
                </a:lnTo>
                <a:lnTo>
                  <a:pt x="15594" y="263"/>
                </a:lnTo>
                <a:lnTo>
                  <a:pt x="15642" y="263"/>
                </a:lnTo>
                <a:lnTo>
                  <a:pt x="15698" y="263"/>
                </a:lnTo>
                <a:lnTo>
                  <a:pt x="15754" y="263"/>
                </a:lnTo>
                <a:lnTo>
                  <a:pt x="15802" y="263"/>
                </a:lnTo>
                <a:lnTo>
                  <a:pt x="15837" y="263"/>
                </a:lnTo>
                <a:lnTo>
                  <a:pt x="15849" y="263"/>
                </a:lnTo>
                <a:lnTo>
                  <a:pt x="15849" y="274"/>
                </a:lnTo>
                <a:lnTo>
                  <a:pt x="15849" y="306"/>
                </a:lnTo>
                <a:lnTo>
                  <a:pt x="15849" y="352"/>
                </a:lnTo>
                <a:lnTo>
                  <a:pt x="15849" y="403"/>
                </a:lnTo>
                <a:lnTo>
                  <a:pt x="15849" y="455"/>
                </a:lnTo>
                <a:lnTo>
                  <a:pt x="15849" y="499"/>
                </a:lnTo>
                <a:lnTo>
                  <a:pt x="15849" y="531"/>
                </a:lnTo>
                <a:lnTo>
                  <a:pt x="15849" y="542"/>
                </a:lnTo>
                <a:lnTo>
                  <a:pt x="15860" y="542"/>
                </a:lnTo>
                <a:lnTo>
                  <a:pt x="15887" y="542"/>
                </a:lnTo>
                <a:lnTo>
                  <a:pt x="15924" y="542"/>
                </a:lnTo>
                <a:lnTo>
                  <a:pt x="15967" y="542"/>
                </a:lnTo>
                <a:lnTo>
                  <a:pt x="16009" y="542"/>
                </a:lnTo>
                <a:lnTo>
                  <a:pt x="16046" y="542"/>
                </a:lnTo>
                <a:lnTo>
                  <a:pt x="16073" y="542"/>
                </a:lnTo>
                <a:lnTo>
                  <a:pt x="16083" y="542"/>
                </a:lnTo>
                <a:lnTo>
                  <a:pt x="16083" y="526"/>
                </a:lnTo>
                <a:lnTo>
                  <a:pt x="16083" y="481"/>
                </a:lnTo>
                <a:lnTo>
                  <a:pt x="16083" y="416"/>
                </a:lnTo>
                <a:lnTo>
                  <a:pt x="16083" y="343"/>
                </a:lnTo>
                <a:lnTo>
                  <a:pt x="16083" y="270"/>
                </a:lnTo>
                <a:lnTo>
                  <a:pt x="16083" y="207"/>
                </a:lnTo>
                <a:lnTo>
                  <a:pt x="16083" y="161"/>
                </a:lnTo>
                <a:lnTo>
                  <a:pt x="16083" y="144"/>
                </a:lnTo>
                <a:lnTo>
                  <a:pt x="16096" y="144"/>
                </a:lnTo>
                <a:lnTo>
                  <a:pt x="16130" y="144"/>
                </a:lnTo>
                <a:lnTo>
                  <a:pt x="16179" y="144"/>
                </a:lnTo>
                <a:lnTo>
                  <a:pt x="16234" y="144"/>
                </a:lnTo>
                <a:lnTo>
                  <a:pt x="16289" y="144"/>
                </a:lnTo>
                <a:lnTo>
                  <a:pt x="16338" y="144"/>
                </a:lnTo>
                <a:lnTo>
                  <a:pt x="16371" y="144"/>
                </a:lnTo>
                <a:lnTo>
                  <a:pt x="16384" y="144"/>
                </a:lnTo>
                <a:lnTo>
                  <a:pt x="16384" y="161"/>
                </a:lnTo>
                <a:lnTo>
                  <a:pt x="16384" y="207"/>
                </a:lnTo>
                <a:lnTo>
                  <a:pt x="16384" y="270"/>
                </a:lnTo>
                <a:lnTo>
                  <a:pt x="16384" y="343"/>
                </a:lnTo>
                <a:lnTo>
                  <a:pt x="16384" y="416"/>
                </a:lnTo>
                <a:lnTo>
                  <a:pt x="16384" y="481"/>
                </a:lnTo>
                <a:lnTo>
                  <a:pt x="16384" y="526"/>
                </a:lnTo>
                <a:lnTo>
                  <a:pt x="16384" y="542"/>
                </a:lnTo>
                <a:lnTo>
                  <a:pt x="16392" y="542"/>
                </a:lnTo>
                <a:lnTo>
                  <a:pt x="16412" y="542"/>
                </a:lnTo>
                <a:lnTo>
                  <a:pt x="16439" y="542"/>
                </a:lnTo>
                <a:lnTo>
                  <a:pt x="16471" y="542"/>
                </a:lnTo>
                <a:lnTo>
                  <a:pt x="16503" y="542"/>
                </a:lnTo>
                <a:lnTo>
                  <a:pt x="16531" y="542"/>
                </a:lnTo>
                <a:lnTo>
                  <a:pt x="16550" y="542"/>
                </a:lnTo>
                <a:lnTo>
                  <a:pt x="16558" y="542"/>
                </a:lnTo>
                <a:lnTo>
                  <a:pt x="16567" y="542"/>
                </a:lnTo>
                <a:lnTo>
                  <a:pt x="16585" y="539"/>
                </a:lnTo>
                <a:lnTo>
                  <a:pt x="16596" y="536"/>
                </a:lnTo>
                <a:lnTo>
                  <a:pt x="16605" y="532"/>
                </a:lnTo>
                <a:lnTo>
                  <a:pt x="16611" y="530"/>
                </a:lnTo>
                <a:lnTo>
                  <a:pt x="16615" y="527"/>
                </a:lnTo>
                <a:lnTo>
                  <a:pt x="16619" y="522"/>
                </a:lnTo>
                <a:lnTo>
                  <a:pt x="16622" y="519"/>
                </a:lnTo>
                <a:lnTo>
                  <a:pt x="16627" y="513"/>
                </a:lnTo>
                <a:lnTo>
                  <a:pt x="16631" y="506"/>
                </a:lnTo>
                <a:lnTo>
                  <a:pt x="16633" y="500"/>
                </a:lnTo>
                <a:lnTo>
                  <a:pt x="16635" y="494"/>
                </a:lnTo>
                <a:lnTo>
                  <a:pt x="16637" y="482"/>
                </a:lnTo>
                <a:lnTo>
                  <a:pt x="16637" y="471"/>
                </a:lnTo>
                <a:lnTo>
                  <a:pt x="16638" y="463"/>
                </a:lnTo>
                <a:lnTo>
                  <a:pt x="16638" y="439"/>
                </a:lnTo>
                <a:lnTo>
                  <a:pt x="16638" y="406"/>
                </a:lnTo>
                <a:lnTo>
                  <a:pt x="16638" y="367"/>
                </a:lnTo>
                <a:lnTo>
                  <a:pt x="16638" y="328"/>
                </a:lnTo>
                <a:lnTo>
                  <a:pt x="16638" y="296"/>
                </a:lnTo>
                <a:lnTo>
                  <a:pt x="16638" y="271"/>
                </a:lnTo>
                <a:lnTo>
                  <a:pt x="16638" y="263"/>
                </a:lnTo>
                <a:lnTo>
                  <a:pt x="16651" y="263"/>
                </a:lnTo>
                <a:lnTo>
                  <a:pt x="16685" y="263"/>
                </a:lnTo>
                <a:lnTo>
                  <a:pt x="16734" y="263"/>
                </a:lnTo>
                <a:lnTo>
                  <a:pt x="16789" y="263"/>
                </a:lnTo>
                <a:lnTo>
                  <a:pt x="16845" y="263"/>
                </a:lnTo>
                <a:lnTo>
                  <a:pt x="16892" y="263"/>
                </a:lnTo>
                <a:lnTo>
                  <a:pt x="16927" y="263"/>
                </a:lnTo>
                <a:lnTo>
                  <a:pt x="16940" y="263"/>
                </a:lnTo>
                <a:lnTo>
                  <a:pt x="16940" y="275"/>
                </a:lnTo>
                <a:lnTo>
                  <a:pt x="16940" y="310"/>
                </a:lnTo>
                <a:lnTo>
                  <a:pt x="16940" y="359"/>
                </a:lnTo>
                <a:lnTo>
                  <a:pt x="16940" y="415"/>
                </a:lnTo>
                <a:lnTo>
                  <a:pt x="16940" y="471"/>
                </a:lnTo>
                <a:lnTo>
                  <a:pt x="16940" y="520"/>
                </a:lnTo>
                <a:lnTo>
                  <a:pt x="16940" y="554"/>
                </a:lnTo>
                <a:lnTo>
                  <a:pt x="16940" y="568"/>
                </a:lnTo>
                <a:lnTo>
                  <a:pt x="16940" y="571"/>
                </a:lnTo>
                <a:lnTo>
                  <a:pt x="16939" y="583"/>
                </a:lnTo>
                <a:lnTo>
                  <a:pt x="16940" y="587"/>
                </a:lnTo>
                <a:lnTo>
                  <a:pt x="16939" y="598"/>
                </a:lnTo>
                <a:lnTo>
                  <a:pt x="16938" y="615"/>
                </a:lnTo>
                <a:lnTo>
                  <a:pt x="16935" y="636"/>
                </a:lnTo>
                <a:lnTo>
                  <a:pt x="16933" y="646"/>
                </a:lnTo>
                <a:lnTo>
                  <a:pt x="16929" y="659"/>
                </a:lnTo>
                <a:lnTo>
                  <a:pt x="16925" y="671"/>
                </a:lnTo>
                <a:lnTo>
                  <a:pt x="16921" y="682"/>
                </a:lnTo>
                <a:lnTo>
                  <a:pt x="16915" y="695"/>
                </a:lnTo>
                <a:lnTo>
                  <a:pt x="16908" y="707"/>
                </a:lnTo>
                <a:lnTo>
                  <a:pt x="16900" y="717"/>
                </a:lnTo>
                <a:lnTo>
                  <a:pt x="16890" y="728"/>
                </a:lnTo>
                <a:lnTo>
                  <a:pt x="16888" y="730"/>
                </a:lnTo>
                <a:lnTo>
                  <a:pt x="16883" y="736"/>
                </a:lnTo>
                <a:lnTo>
                  <a:pt x="16871" y="746"/>
                </a:lnTo>
                <a:lnTo>
                  <a:pt x="16855" y="755"/>
                </a:lnTo>
                <a:lnTo>
                  <a:pt x="16846" y="761"/>
                </a:lnTo>
                <a:lnTo>
                  <a:pt x="16834" y="766"/>
                </a:lnTo>
                <a:lnTo>
                  <a:pt x="16821" y="771"/>
                </a:lnTo>
                <a:lnTo>
                  <a:pt x="16808" y="776"/>
                </a:lnTo>
                <a:lnTo>
                  <a:pt x="16792" y="779"/>
                </a:lnTo>
                <a:lnTo>
                  <a:pt x="16775" y="782"/>
                </a:lnTo>
                <a:lnTo>
                  <a:pt x="16757" y="783"/>
                </a:lnTo>
                <a:lnTo>
                  <a:pt x="16736" y="784"/>
                </a:lnTo>
                <a:lnTo>
                  <a:pt x="16721" y="784"/>
                </a:lnTo>
                <a:lnTo>
                  <a:pt x="16683" y="784"/>
                </a:lnTo>
                <a:lnTo>
                  <a:pt x="16622" y="784"/>
                </a:lnTo>
                <a:lnTo>
                  <a:pt x="16546" y="784"/>
                </a:lnTo>
                <a:lnTo>
                  <a:pt x="16456" y="784"/>
                </a:lnTo>
                <a:lnTo>
                  <a:pt x="16356" y="784"/>
                </a:lnTo>
                <a:lnTo>
                  <a:pt x="16249" y="784"/>
                </a:lnTo>
                <a:lnTo>
                  <a:pt x="16137" y="784"/>
                </a:lnTo>
                <a:lnTo>
                  <a:pt x="16027" y="784"/>
                </a:lnTo>
                <a:lnTo>
                  <a:pt x="15920" y="784"/>
                </a:lnTo>
                <a:lnTo>
                  <a:pt x="15821" y="784"/>
                </a:lnTo>
                <a:lnTo>
                  <a:pt x="15731" y="784"/>
                </a:lnTo>
                <a:lnTo>
                  <a:pt x="15656" y="784"/>
                </a:lnTo>
                <a:lnTo>
                  <a:pt x="15598" y="784"/>
                </a:lnTo>
                <a:lnTo>
                  <a:pt x="15559" y="784"/>
                </a:lnTo>
                <a:lnTo>
                  <a:pt x="15547" y="784"/>
                </a:lnTo>
                <a:close/>
                <a:moveTo>
                  <a:pt x="15547" y="2264"/>
                </a:moveTo>
                <a:lnTo>
                  <a:pt x="15547" y="2254"/>
                </a:lnTo>
                <a:lnTo>
                  <a:pt x="15547" y="2223"/>
                </a:lnTo>
                <a:lnTo>
                  <a:pt x="15547" y="2174"/>
                </a:lnTo>
                <a:lnTo>
                  <a:pt x="15547" y="2112"/>
                </a:lnTo>
                <a:lnTo>
                  <a:pt x="15547" y="2038"/>
                </a:lnTo>
                <a:lnTo>
                  <a:pt x="15547" y="1956"/>
                </a:lnTo>
                <a:lnTo>
                  <a:pt x="15547" y="1867"/>
                </a:lnTo>
                <a:lnTo>
                  <a:pt x="15547" y="1777"/>
                </a:lnTo>
                <a:lnTo>
                  <a:pt x="15547" y="1686"/>
                </a:lnTo>
                <a:lnTo>
                  <a:pt x="15547" y="1597"/>
                </a:lnTo>
                <a:lnTo>
                  <a:pt x="15547" y="1515"/>
                </a:lnTo>
                <a:lnTo>
                  <a:pt x="15547" y="1441"/>
                </a:lnTo>
                <a:lnTo>
                  <a:pt x="15547" y="1378"/>
                </a:lnTo>
                <a:lnTo>
                  <a:pt x="15547" y="1331"/>
                </a:lnTo>
                <a:lnTo>
                  <a:pt x="15547" y="1299"/>
                </a:lnTo>
                <a:lnTo>
                  <a:pt x="15547" y="1288"/>
                </a:lnTo>
                <a:lnTo>
                  <a:pt x="15568" y="1288"/>
                </a:lnTo>
                <a:lnTo>
                  <a:pt x="15623" y="1288"/>
                </a:lnTo>
                <a:lnTo>
                  <a:pt x="15702" y="1288"/>
                </a:lnTo>
                <a:lnTo>
                  <a:pt x="15792" y="1288"/>
                </a:lnTo>
                <a:lnTo>
                  <a:pt x="15883" y="1288"/>
                </a:lnTo>
                <a:lnTo>
                  <a:pt x="15962" y="1288"/>
                </a:lnTo>
                <a:lnTo>
                  <a:pt x="16018" y="1288"/>
                </a:lnTo>
                <a:lnTo>
                  <a:pt x="16039" y="1288"/>
                </a:lnTo>
                <a:lnTo>
                  <a:pt x="16045" y="1265"/>
                </a:lnTo>
                <a:lnTo>
                  <a:pt x="16059" y="1213"/>
                </a:lnTo>
                <a:lnTo>
                  <a:pt x="16074" y="1161"/>
                </a:lnTo>
                <a:lnTo>
                  <a:pt x="16080" y="1137"/>
                </a:lnTo>
                <a:lnTo>
                  <a:pt x="16057" y="1137"/>
                </a:lnTo>
                <a:lnTo>
                  <a:pt x="15996" y="1137"/>
                </a:lnTo>
                <a:lnTo>
                  <a:pt x="15909" y="1137"/>
                </a:lnTo>
                <a:lnTo>
                  <a:pt x="15809" y="1137"/>
                </a:lnTo>
                <a:lnTo>
                  <a:pt x="15709" y="1137"/>
                </a:lnTo>
                <a:lnTo>
                  <a:pt x="15622" y="1137"/>
                </a:lnTo>
                <a:lnTo>
                  <a:pt x="15560" y="1137"/>
                </a:lnTo>
                <a:lnTo>
                  <a:pt x="15537" y="1137"/>
                </a:lnTo>
                <a:lnTo>
                  <a:pt x="15540" y="1126"/>
                </a:lnTo>
                <a:lnTo>
                  <a:pt x="15548" y="1099"/>
                </a:lnTo>
                <a:lnTo>
                  <a:pt x="15558" y="1061"/>
                </a:lnTo>
                <a:lnTo>
                  <a:pt x="15570" y="1015"/>
                </a:lnTo>
                <a:lnTo>
                  <a:pt x="15583" y="970"/>
                </a:lnTo>
                <a:lnTo>
                  <a:pt x="15593" y="932"/>
                </a:lnTo>
                <a:lnTo>
                  <a:pt x="15601" y="905"/>
                </a:lnTo>
                <a:lnTo>
                  <a:pt x="15604" y="894"/>
                </a:lnTo>
                <a:lnTo>
                  <a:pt x="15619" y="894"/>
                </a:lnTo>
                <a:lnTo>
                  <a:pt x="15661" y="894"/>
                </a:lnTo>
                <a:lnTo>
                  <a:pt x="15727" y="894"/>
                </a:lnTo>
                <a:lnTo>
                  <a:pt x="15812" y="894"/>
                </a:lnTo>
                <a:lnTo>
                  <a:pt x="15913" y="894"/>
                </a:lnTo>
                <a:lnTo>
                  <a:pt x="16026" y="894"/>
                </a:lnTo>
                <a:lnTo>
                  <a:pt x="16147" y="894"/>
                </a:lnTo>
                <a:lnTo>
                  <a:pt x="16272" y="894"/>
                </a:lnTo>
                <a:lnTo>
                  <a:pt x="16397" y="894"/>
                </a:lnTo>
                <a:lnTo>
                  <a:pt x="16518" y="894"/>
                </a:lnTo>
                <a:lnTo>
                  <a:pt x="16630" y="894"/>
                </a:lnTo>
                <a:lnTo>
                  <a:pt x="16731" y="894"/>
                </a:lnTo>
                <a:lnTo>
                  <a:pt x="16816" y="894"/>
                </a:lnTo>
                <a:lnTo>
                  <a:pt x="16883" y="894"/>
                </a:lnTo>
                <a:lnTo>
                  <a:pt x="16925" y="894"/>
                </a:lnTo>
                <a:lnTo>
                  <a:pt x="16940" y="894"/>
                </a:lnTo>
                <a:lnTo>
                  <a:pt x="16940" y="905"/>
                </a:lnTo>
                <a:lnTo>
                  <a:pt x="16940" y="932"/>
                </a:lnTo>
                <a:lnTo>
                  <a:pt x="16940" y="970"/>
                </a:lnTo>
                <a:lnTo>
                  <a:pt x="16940" y="1015"/>
                </a:lnTo>
                <a:lnTo>
                  <a:pt x="16940" y="1061"/>
                </a:lnTo>
                <a:lnTo>
                  <a:pt x="16940" y="1099"/>
                </a:lnTo>
                <a:lnTo>
                  <a:pt x="16940" y="1126"/>
                </a:lnTo>
                <a:lnTo>
                  <a:pt x="16940" y="1137"/>
                </a:lnTo>
                <a:lnTo>
                  <a:pt x="16916" y="1137"/>
                </a:lnTo>
                <a:lnTo>
                  <a:pt x="16853" y="1137"/>
                </a:lnTo>
                <a:lnTo>
                  <a:pt x="16764" y="1137"/>
                </a:lnTo>
                <a:lnTo>
                  <a:pt x="16663" y="1137"/>
                </a:lnTo>
                <a:lnTo>
                  <a:pt x="16560" y="1137"/>
                </a:lnTo>
                <a:lnTo>
                  <a:pt x="16471" y="1137"/>
                </a:lnTo>
                <a:lnTo>
                  <a:pt x="16409" y="1137"/>
                </a:lnTo>
                <a:lnTo>
                  <a:pt x="16385" y="1137"/>
                </a:lnTo>
                <a:lnTo>
                  <a:pt x="16378" y="1161"/>
                </a:lnTo>
                <a:lnTo>
                  <a:pt x="16363" y="1213"/>
                </a:lnTo>
                <a:lnTo>
                  <a:pt x="16348" y="1265"/>
                </a:lnTo>
                <a:lnTo>
                  <a:pt x="16342" y="1288"/>
                </a:lnTo>
                <a:lnTo>
                  <a:pt x="16362" y="1288"/>
                </a:lnTo>
                <a:lnTo>
                  <a:pt x="16395" y="1288"/>
                </a:lnTo>
                <a:lnTo>
                  <a:pt x="16438" y="1288"/>
                </a:lnTo>
                <a:lnTo>
                  <a:pt x="16489" y="1288"/>
                </a:lnTo>
                <a:lnTo>
                  <a:pt x="16547" y="1288"/>
                </a:lnTo>
                <a:lnTo>
                  <a:pt x="16609" y="1288"/>
                </a:lnTo>
                <a:lnTo>
                  <a:pt x="16673" y="1288"/>
                </a:lnTo>
                <a:lnTo>
                  <a:pt x="16738" y="1288"/>
                </a:lnTo>
                <a:lnTo>
                  <a:pt x="16755" y="1288"/>
                </a:lnTo>
                <a:lnTo>
                  <a:pt x="16772" y="1290"/>
                </a:lnTo>
                <a:lnTo>
                  <a:pt x="16786" y="1293"/>
                </a:lnTo>
                <a:lnTo>
                  <a:pt x="16800" y="1295"/>
                </a:lnTo>
                <a:lnTo>
                  <a:pt x="16814" y="1299"/>
                </a:lnTo>
                <a:lnTo>
                  <a:pt x="16827" y="1303"/>
                </a:lnTo>
                <a:lnTo>
                  <a:pt x="16838" y="1307"/>
                </a:lnTo>
                <a:lnTo>
                  <a:pt x="16849" y="1313"/>
                </a:lnTo>
                <a:lnTo>
                  <a:pt x="16860" y="1319"/>
                </a:lnTo>
                <a:lnTo>
                  <a:pt x="16869" y="1325"/>
                </a:lnTo>
                <a:lnTo>
                  <a:pt x="16878" y="1332"/>
                </a:lnTo>
                <a:lnTo>
                  <a:pt x="16885" y="1339"/>
                </a:lnTo>
                <a:lnTo>
                  <a:pt x="16892" y="1347"/>
                </a:lnTo>
                <a:lnTo>
                  <a:pt x="16899" y="1354"/>
                </a:lnTo>
                <a:lnTo>
                  <a:pt x="16905" y="1361"/>
                </a:lnTo>
                <a:lnTo>
                  <a:pt x="16910" y="1369"/>
                </a:lnTo>
                <a:lnTo>
                  <a:pt x="16919" y="1385"/>
                </a:lnTo>
                <a:lnTo>
                  <a:pt x="16926" y="1401"/>
                </a:lnTo>
                <a:lnTo>
                  <a:pt x="16932" y="1414"/>
                </a:lnTo>
                <a:lnTo>
                  <a:pt x="16935" y="1428"/>
                </a:lnTo>
                <a:lnTo>
                  <a:pt x="16939" y="1452"/>
                </a:lnTo>
                <a:lnTo>
                  <a:pt x="16940" y="1464"/>
                </a:lnTo>
                <a:lnTo>
                  <a:pt x="16940" y="1491"/>
                </a:lnTo>
                <a:lnTo>
                  <a:pt x="16940" y="1560"/>
                </a:lnTo>
                <a:lnTo>
                  <a:pt x="16940" y="1656"/>
                </a:lnTo>
                <a:lnTo>
                  <a:pt x="16940" y="1768"/>
                </a:lnTo>
                <a:lnTo>
                  <a:pt x="16940" y="1880"/>
                </a:lnTo>
                <a:lnTo>
                  <a:pt x="16940" y="1977"/>
                </a:lnTo>
                <a:lnTo>
                  <a:pt x="16940" y="2046"/>
                </a:lnTo>
                <a:lnTo>
                  <a:pt x="16940" y="2072"/>
                </a:lnTo>
                <a:lnTo>
                  <a:pt x="16939" y="2096"/>
                </a:lnTo>
                <a:lnTo>
                  <a:pt x="16937" y="2117"/>
                </a:lnTo>
                <a:lnTo>
                  <a:pt x="16933" y="2137"/>
                </a:lnTo>
                <a:lnTo>
                  <a:pt x="16926" y="2156"/>
                </a:lnTo>
                <a:lnTo>
                  <a:pt x="16923" y="2166"/>
                </a:lnTo>
                <a:lnTo>
                  <a:pt x="16919" y="2174"/>
                </a:lnTo>
                <a:lnTo>
                  <a:pt x="16915" y="2181"/>
                </a:lnTo>
                <a:lnTo>
                  <a:pt x="16910" y="2190"/>
                </a:lnTo>
                <a:lnTo>
                  <a:pt x="16905" y="2197"/>
                </a:lnTo>
                <a:lnTo>
                  <a:pt x="16899" y="2204"/>
                </a:lnTo>
                <a:lnTo>
                  <a:pt x="16893" y="2211"/>
                </a:lnTo>
                <a:lnTo>
                  <a:pt x="16887" y="2216"/>
                </a:lnTo>
                <a:lnTo>
                  <a:pt x="16880" y="2223"/>
                </a:lnTo>
                <a:lnTo>
                  <a:pt x="16872" y="2228"/>
                </a:lnTo>
                <a:lnTo>
                  <a:pt x="16865" y="2233"/>
                </a:lnTo>
                <a:lnTo>
                  <a:pt x="16856" y="2238"/>
                </a:lnTo>
                <a:lnTo>
                  <a:pt x="16839" y="2246"/>
                </a:lnTo>
                <a:lnTo>
                  <a:pt x="16820" y="2254"/>
                </a:lnTo>
                <a:lnTo>
                  <a:pt x="16799" y="2259"/>
                </a:lnTo>
                <a:lnTo>
                  <a:pt x="16777" y="2262"/>
                </a:lnTo>
                <a:lnTo>
                  <a:pt x="16754" y="2264"/>
                </a:lnTo>
                <a:lnTo>
                  <a:pt x="16728" y="2265"/>
                </a:lnTo>
                <a:lnTo>
                  <a:pt x="16681" y="2265"/>
                </a:lnTo>
                <a:lnTo>
                  <a:pt x="16648" y="2265"/>
                </a:lnTo>
                <a:lnTo>
                  <a:pt x="16631" y="2265"/>
                </a:lnTo>
                <a:lnTo>
                  <a:pt x="16624" y="2265"/>
                </a:lnTo>
                <a:lnTo>
                  <a:pt x="16622" y="2256"/>
                </a:lnTo>
                <a:lnTo>
                  <a:pt x="16615" y="2230"/>
                </a:lnTo>
                <a:lnTo>
                  <a:pt x="16604" y="2195"/>
                </a:lnTo>
                <a:lnTo>
                  <a:pt x="16593" y="2154"/>
                </a:lnTo>
                <a:lnTo>
                  <a:pt x="16581" y="2113"/>
                </a:lnTo>
                <a:lnTo>
                  <a:pt x="16572" y="2078"/>
                </a:lnTo>
                <a:lnTo>
                  <a:pt x="16564" y="2052"/>
                </a:lnTo>
                <a:lnTo>
                  <a:pt x="16561" y="2043"/>
                </a:lnTo>
                <a:lnTo>
                  <a:pt x="16568" y="2042"/>
                </a:lnTo>
                <a:lnTo>
                  <a:pt x="16582" y="2041"/>
                </a:lnTo>
                <a:lnTo>
                  <a:pt x="16597" y="2040"/>
                </a:lnTo>
                <a:lnTo>
                  <a:pt x="16603" y="2038"/>
                </a:lnTo>
                <a:lnTo>
                  <a:pt x="16611" y="2037"/>
                </a:lnTo>
                <a:lnTo>
                  <a:pt x="16616" y="2035"/>
                </a:lnTo>
                <a:lnTo>
                  <a:pt x="16621" y="2032"/>
                </a:lnTo>
                <a:lnTo>
                  <a:pt x="16626" y="2029"/>
                </a:lnTo>
                <a:lnTo>
                  <a:pt x="16629" y="2025"/>
                </a:lnTo>
                <a:lnTo>
                  <a:pt x="16632" y="2020"/>
                </a:lnTo>
                <a:lnTo>
                  <a:pt x="16634" y="2016"/>
                </a:lnTo>
                <a:lnTo>
                  <a:pt x="16635" y="2011"/>
                </a:lnTo>
                <a:lnTo>
                  <a:pt x="16638" y="1994"/>
                </a:lnTo>
                <a:lnTo>
                  <a:pt x="16638" y="1987"/>
                </a:lnTo>
                <a:lnTo>
                  <a:pt x="16638" y="1966"/>
                </a:lnTo>
                <a:lnTo>
                  <a:pt x="16638" y="1914"/>
                </a:lnTo>
                <a:lnTo>
                  <a:pt x="16638" y="1841"/>
                </a:lnTo>
                <a:lnTo>
                  <a:pt x="16638" y="1758"/>
                </a:lnTo>
                <a:lnTo>
                  <a:pt x="16638" y="1673"/>
                </a:lnTo>
                <a:lnTo>
                  <a:pt x="16638" y="1600"/>
                </a:lnTo>
                <a:lnTo>
                  <a:pt x="16638" y="1548"/>
                </a:lnTo>
                <a:lnTo>
                  <a:pt x="16638" y="1529"/>
                </a:lnTo>
                <a:lnTo>
                  <a:pt x="16620" y="1529"/>
                </a:lnTo>
                <a:lnTo>
                  <a:pt x="16581" y="1529"/>
                </a:lnTo>
                <a:lnTo>
                  <a:pt x="16542" y="1529"/>
                </a:lnTo>
                <a:lnTo>
                  <a:pt x="16524" y="1529"/>
                </a:lnTo>
                <a:lnTo>
                  <a:pt x="16524" y="1557"/>
                </a:lnTo>
                <a:lnTo>
                  <a:pt x="16524" y="1633"/>
                </a:lnTo>
                <a:lnTo>
                  <a:pt x="16524" y="1739"/>
                </a:lnTo>
                <a:lnTo>
                  <a:pt x="16524" y="1860"/>
                </a:lnTo>
                <a:lnTo>
                  <a:pt x="16524" y="1982"/>
                </a:lnTo>
                <a:lnTo>
                  <a:pt x="16524" y="2089"/>
                </a:lnTo>
                <a:lnTo>
                  <a:pt x="16524" y="2165"/>
                </a:lnTo>
                <a:lnTo>
                  <a:pt x="16524" y="2192"/>
                </a:lnTo>
                <a:lnTo>
                  <a:pt x="16514" y="2192"/>
                </a:lnTo>
                <a:lnTo>
                  <a:pt x="16488" y="2192"/>
                </a:lnTo>
                <a:lnTo>
                  <a:pt x="16450" y="2193"/>
                </a:lnTo>
                <a:lnTo>
                  <a:pt x="16406" y="2193"/>
                </a:lnTo>
                <a:lnTo>
                  <a:pt x="16364" y="2193"/>
                </a:lnTo>
                <a:lnTo>
                  <a:pt x="16326" y="2193"/>
                </a:lnTo>
                <a:lnTo>
                  <a:pt x="16299" y="2193"/>
                </a:lnTo>
                <a:lnTo>
                  <a:pt x="16290" y="2193"/>
                </a:lnTo>
                <a:lnTo>
                  <a:pt x="16290" y="2165"/>
                </a:lnTo>
                <a:lnTo>
                  <a:pt x="16290" y="2089"/>
                </a:lnTo>
                <a:lnTo>
                  <a:pt x="16290" y="1982"/>
                </a:lnTo>
                <a:lnTo>
                  <a:pt x="16290" y="1860"/>
                </a:lnTo>
                <a:lnTo>
                  <a:pt x="16290" y="1739"/>
                </a:lnTo>
                <a:lnTo>
                  <a:pt x="16290" y="1633"/>
                </a:lnTo>
                <a:lnTo>
                  <a:pt x="16290" y="1557"/>
                </a:lnTo>
                <a:lnTo>
                  <a:pt x="16290" y="1529"/>
                </a:lnTo>
                <a:lnTo>
                  <a:pt x="16273" y="1529"/>
                </a:lnTo>
                <a:lnTo>
                  <a:pt x="16237" y="1529"/>
                </a:lnTo>
                <a:lnTo>
                  <a:pt x="16201" y="1529"/>
                </a:lnTo>
                <a:lnTo>
                  <a:pt x="16184" y="1529"/>
                </a:lnTo>
                <a:lnTo>
                  <a:pt x="16184" y="1557"/>
                </a:lnTo>
                <a:lnTo>
                  <a:pt x="16184" y="1633"/>
                </a:lnTo>
                <a:lnTo>
                  <a:pt x="16184" y="1739"/>
                </a:lnTo>
                <a:lnTo>
                  <a:pt x="16184" y="1860"/>
                </a:lnTo>
                <a:lnTo>
                  <a:pt x="16184" y="1982"/>
                </a:lnTo>
                <a:lnTo>
                  <a:pt x="16184" y="2089"/>
                </a:lnTo>
                <a:lnTo>
                  <a:pt x="16184" y="2165"/>
                </a:lnTo>
                <a:lnTo>
                  <a:pt x="16184" y="2193"/>
                </a:lnTo>
                <a:lnTo>
                  <a:pt x="16175" y="2193"/>
                </a:lnTo>
                <a:lnTo>
                  <a:pt x="16149" y="2193"/>
                </a:lnTo>
                <a:lnTo>
                  <a:pt x="16113" y="2193"/>
                </a:lnTo>
                <a:lnTo>
                  <a:pt x="16072" y="2193"/>
                </a:lnTo>
                <a:lnTo>
                  <a:pt x="16029" y="2193"/>
                </a:lnTo>
                <a:lnTo>
                  <a:pt x="15993" y="2193"/>
                </a:lnTo>
                <a:lnTo>
                  <a:pt x="15968" y="2193"/>
                </a:lnTo>
                <a:lnTo>
                  <a:pt x="15959" y="2193"/>
                </a:lnTo>
                <a:lnTo>
                  <a:pt x="15959" y="2165"/>
                </a:lnTo>
                <a:lnTo>
                  <a:pt x="15959" y="2089"/>
                </a:lnTo>
                <a:lnTo>
                  <a:pt x="15959" y="1982"/>
                </a:lnTo>
                <a:lnTo>
                  <a:pt x="15959" y="1860"/>
                </a:lnTo>
                <a:lnTo>
                  <a:pt x="15959" y="1739"/>
                </a:lnTo>
                <a:lnTo>
                  <a:pt x="15959" y="1633"/>
                </a:lnTo>
                <a:lnTo>
                  <a:pt x="15959" y="1557"/>
                </a:lnTo>
                <a:lnTo>
                  <a:pt x="15959" y="1529"/>
                </a:lnTo>
                <a:lnTo>
                  <a:pt x="15942" y="1529"/>
                </a:lnTo>
                <a:lnTo>
                  <a:pt x="15903" y="1529"/>
                </a:lnTo>
                <a:lnTo>
                  <a:pt x="15865" y="1529"/>
                </a:lnTo>
                <a:lnTo>
                  <a:pt x="15848" y="1529"/>
                </a:lnTo>
                <a:lnTo>
                  <a:pt x="15848" y="1560"/>
                </a:lnTo>
                <a:lnTo>
                  <a:pt x="15848" y="1643"/>
                </a:lnTo>
                <a:lnTo>
                  <a:pt x="15848" y="1761"/>
                </a:lnTo>
                <a:lnTo>
                  <a:pt x="15848" y="1896"/>
                </a:lnTo>
                <a:lnTo>
                  <a:pt x="15848" y="2031"/>
                </a:lnTo>
                <a:lnTo>
                  <a:pt x="15848" y="2150"/>
                </a:lnTo>
                <a:lnTo>
                  <a:pt x="15848" y="2232"/>
                </a:lnTo>
                <a:lnTo>
                  <a:pt x="15848" y="2264"/>
                </a:lnTo>
                <a:lnTo>
                  <a:pt x="15836" y="2264"/>
                </a:lnTo>
                <a:lnTo>
                  <a:pt x="15801" y="2264"/>
                </a:lnTo>
                <a:lnTo>
                  <a:pt x="15753" y="2264"/>
                </a:lnTo>
                <a:lnTo>
                  <a:pt x="15697" y="2264"/>
                </a:lnTo>
                <a:lnTo>
                  <a:pt x="15642" y="2264"/>
                </a:lnTo>
                <a:lnTo>
                  <a:pt x="15593" y="2264"/>
                </a:lnTo>
                <a:lnTo>
                  <a:pt x="15559" y="2264"/>
                </a:lnTo>
                <a:lnTo>
                  <a:pt x="15547" y="2264"/>
                </a:lnTo>
                <a:close/>
                <a:moveTo>
                  <a:pt x="14738" y="1137"/>
                </a:moveTo>
                <a:lnTo>
                  <a:pt x="14738" y="1126"/>
                </a:lnTo>
                <a:lnTo>
                  <a:pt x="14738" y="1099"/>
                </a:lnTo>
                <a:lnTo>
                  <a:pt x="14738" y="1059"/>
                </a:lnTo>
                <a:lnTo>
                  <a:pt x="14738" y="1015"/>
                </a:lnTo>
                <a:lnTo>
                  <a:pt x="14738" y="970"/>
                </a:lnTo>
                <a:lnTo>
                  <a:pt x="14738" y="931"/>
                </a:lnTo>
                <a:lnTo>
                  <a:pt x="14738" y="904"/>
                </a:lnTo>
                <a:lnTo>
                  <a:pt x="14738" y="894"/>
                </a:lnTo>
                <a:lnTo>
                  <a:pt x="14746" y="894"/>
                </a:lnTo>
                <a:lnTo>
                  <a:pt x="14771" y="894"/>
                </a:lnTo>
                <a:lnTo>
                  <a:pt x="14805" y="894"/>
                </a:lnTo>
                <a:lnTo>
                  <a:pt x="14844" y="894"/>
                </a:lnTo>
                <a:lnTo>
                  <a:pt x="14883" y="894"/>
                </a:lnTo>
                <a:lnTo>
                  <a:pt x="14917" y="894"/>
                </a:lnTo>
                <a:lnTo>
                  <a:pt x="14941" y="894"/>
                </a:lnTo>
                <a:lnTo>
                  <a:pt x="14950" y="894"/>
                </a:lnTo>
                <a:lnTo>
                  <a:pt x="14950" y="877"/>
                </a:lnTo>
                <a:lnTo>
                  <a:pt x="14950" y="833"/>
                </a:lnTo>
                <a:lnTo>
                  <a:pt x="14950" y="770"/>
                </a:lnTo>
                <a:lnTo>
                  <a:pt x="14950" y="698"/>
                </a:lnTo>
                <a:lnTo>
                  <a:pt x="14950" y="626"/>
                </a:lnTo>
                <a:lnTo>
                  <a:pt x="14950" y="564"/>
                </a:lnTo>
                <a:lnTo>
                  <a:pt x="14950" y="519"/>
                </a:lnTo>
                <a:lnTo>
                  <a:pt x="14950" y="502"/>
                </a:lnTo>
                <a:lnTo>
                  <a:pt x="14941" y="502"/>
                </a:lnTo>
                <a:lnTo>
                  <a:pt x="14917" y="502"/>
                </a:lnTo>
                <a:lnTo>
                  <a:pt x="14883" y="502"/>
                </a:lnTo>
                <a:lnTo>
                  <a:pt x="14844" y="502"/>
                </a:lnTo>
                <a:lnTo>
                  <a:pt x="14805" y="502"/>
                </a:lnTo>
                <a:lnTo>
                  <a:pt x="14771" y="502"/>
                </a:lnTo>
                <a:lnTo>
                  <a:pt x="14747" y="502"/>
                </a:lnTo>
                <a:lnTo>
                  <a:pt x="14738" y="502"/>
                </a:lnTo>
                <a:lnTo>
                  <a:pt x="14738" y="493"/>
                </a:lnTo>
                <a:lnTo>
                  <a:pt x="14738" y="465"/>
                </a:lnTo>
                <a:lnTo>
                  <a:pt x="14738" y="427"/>
                </a:lnTo>
                <a:lnTo>
                  <a:pt x="14738" y="382"/>
                </a:lnTo>
                <a:lnTo>
                  <a:pt x="14738" y="338"/>
                </a:lnTo>
                <a:lnTo>
                  <a:pt x="14738" y="300"/>
                </a:lnTo>
                <a:lnTo>
                  <a:pt x="14738" y="272"/>
                </a:lnTo>
                <a:lnTo>
                  <a:pt x="14738" y="262"/>
                </a:lnTo>
                <a:lnTo>
                  <a:pt x="14769" y="262"/>
                </a:lnTo>
                <a:lnTo>
                  <a:pt x="14851" y="262"/>
                </a:lnTo>
                <a:lnTo>
                  <a:pt x="14968" y="262"/>
                </a:lnTo>
                <a:lnTo>
                  <a:pt x="15101" y="262"/>
                </a:lnTo>
                <a:lnTo>
                  <a:pt x="15233" y="262"/>
                </a:lnTo>
                <a:lnTo>
                  <a:pt x="15350" y="262"/>
                </a:lnTo>
                <a:lnTo>
                  <a:pt x="15432" y="262"/>
                </a:lnTo>
                <a:lnTo>
                  <a:pt x="15463" y="262"/>
                </a:lnTo>
                <a:lnTo>
                  <a:pt x="15463" y="272"/>
                </a:lnTo>
                <a:lnTo>
                  <a:pt x="15463" y="300"/>
                </a:lnTo>
                <a:lnTo>
                  <a:pt x="15463" y="338"/>
                </a:lnTo>
                <a:lnTo>
                  <a:pt x="15463" y="382"/>
                </a:lnTo>
                <a:lnTo>
                  <a:pt x="15463" y="427"/>
                </a:lnTo>
                <a:lnTo>
                  <a:pt x="15463" y="465"/>
                </a:lnTo>
                <a:lnTo>
                  <a:pt x="15463" y="493"/>
                </a:lnTo>
                <a:lnTo>
                  <a:pt x="15463" y="502"/>
                </a:lnTo>
                <a:lnTo>
                  <a:pt x="15455" y="502"/>
                </a:lnTo>
                <a:lnTo>
                  <a:pt x="15430" y="502"/>
                </a:lnTo>
                <a:lnTo>
                  <a:pt x="15396" y="502"/>
                </a:lnTo>
                <a:lnTo>
                  <a:pt x="15358" y="502"/>
                </a:lnTo>
                <a:lnTo>
                  <a:pt x="15319" y="502"/>
                </a:lnTo>
                <a:lnTo>
                  <a:pt x="15285" y="502"/>
                </a:lnTo>
                <a:lnTo>
                  <a:pt x="15262" y="502"/>
                </a:lnTo>
                <a:lnTo>
                  <a:pt x="15252" y="502"/>
                </a:lnTo>
                <a:lnTo>
                  <a:pt x="15252" y="519"/>
                </a:lnTo>
                <a:lnTo>
                  <a:pt x="15252" y="564"/>
                </a:lnTo>
                <a:lnTo>
                  <a:pt x="15252" y="626"/>
                </a:lnTo>
                <a:lnTo>
                  <a:pt x="15252" y="698"/>
                </a:lnTo>
                <a:lnTo>
                  <a:pt x="15252" y="770"/>
                </a:lnTo>
                <a:lnTo>
                  <a:pt x="15252" y="833"/>
                </a:lnTo>
                <a:lnTo>
                  <a:pt x="15252" y="877"/>
                </a:lnTo>
                <a:lnTo>
                  <a:pt x="15252" y="894"/>
                </a:lnTo>
                <a:lnTo>
                  <a:pt x="15262" y="894"/>
                </a:lnTo>
                <a:lnTo>
                  <a:pt x="15285" y="894"/>
                </a:lnTo>
                <a:lnTo>
                  <a:pt x="15319" y="894"/>
                </a:lnTo>
                <a:lnTo>
                  <a:pt x="15358" y="894"/>
                </a:lnTo>
                <a:lnTo>
                  <a:pt x="15396" y="894"/>
                </a:lnTo>
                <a:lnTo>
                  <a:pt x="15430" y="894"/>
                </a:lnTo>
                <a:lnTo>
                  <a:pt x="15455" y="894"/>
                </a:lnTo>
                <a:lnTo>
                  <a:pt x="15463" y="894"/>
                </a:lnTo>
                <a:lnTo>
                  <a:pt x="15461" y="904"/>
                </a:lnTo>
                <a:lnTo>
                  <a:pt x="15454" y="931"/>
                </a:lnTo>
                <a:lnTo>
                  <a:pt x="15442" y="970"/>
                </a:lnTo>
                <a:lnTo>
                  <a:pt x="15430" y="1015"/>
                </a:lnTo>
                <a:lnTo>
                  <a:pt x="15418" y="1059"/>
                </a:lnTo>
                <a:lnTo>
                  <a:pt x="15407" y="1099"/>
                </a:lnTo>
                <a:lnTo>
                  <a:pt x="15400" y="1126"/>
                </a:lnTo>
                <a:lnTo>
                  <a:pt x="15397" y="1137"/>
                </a:lnTo>
                <a:lnTo>
                  <a:pt x="15374" y="1137"/>
                </a:lnTo>
                <a:lnTo>
                  <a:pt x="15324" y="1137"/>
                </a:lnTo>
                <a:lnTo>
                  <a:pt x="15275" y="1137"/>
                </a:lnTo>
                <a:lnTo>
                  <a:pt x="15252" y="1137"/>
                </a:lnTo>
                <a:lnTo>
                  <a:pt x="15252" y="1166"/>
                </a:lnTo>
                <a:lnTo>
                  <a:pt x="15252" y="1244"/>
                </a:lnTo>
                <a:lnTo>
                  <a:pt x="15252" y="1354"/>
                </a:lnTo>
                <a:lnTo>
                  <a:pt x="15252" y="1480"/>
                </a:lnTo>
                <a:lnTo>
                  <a:pt x="15252" y="1607"/>
                </a:lnTo>
                <a:lnTo>
                  <a:pt x="15252" y="1717"/>
                </a:lnTo>
                <a:lnTo>
                  <a:pt x="15252" y="1795"/>
                </a:lnTo>
                <a:lnTo>
                  <a:pt x="15252" y="1824"/>
                </a:lnTo>
                <a:lnTo>
                  <a:pt x="15261" y="1821"/>
                </a:lnTo>
                <a:lnTo>
                  <a:pt x="15282" y="1812"/>
                </a:lnTo>
                <a:lnTo>
                  <a:pt x="15313" y="1799"/>
                </a:lnTo>
                <a:lnTo>
                  <a:pt x="15349" y="1785"/>
                </a:lnTo>
                <a:lnTo>
                  <a:pt x="15384" y="1770"/>
                </a:lnTo>
                <a:lnTo>
                  <a:pt x="15414" y="1758"/>
                </a:lnTo>
                <a:lnTo>
                  <a:pt x="15436" y="1749"/>
                </a:lnTo>
                <a:lnTo>
                  <a:pt x="15444" y="1745"/>
                </a:lnTo>
                <a:lnTo>
                  <a:pt x="15445" y="1755"/>
                </a:lnTo>
                <a:lnTo>
                  <a:pt x="15447" y="1777"/>
                </a:lnTo>
                <a:lnTo>
                  <a:pt x="15450" y="1809"/>
                </a:lnTo>
                <a:lnTo>
                  <a:pt x="15455" y="1846"/>
                </a:lnTo>
                <a:lnTo>
                  <a:pt x="15459" y="1882"/>
                </a:lnTo>
                <a:lnTo>
                  <a:pt x="15462" y="1913"/>
                </a:lnTo>
                <a:lnTo>
                  <a:pt x="15464" y="1937"/>
                </a:lnTo>
                <a:lnTo>
                  <a:pt x="15465" y="1945"/>
                </a:lnTo>
                <a:lnTo>
                  <a:pt x="15436" y="1970"/>
                </a:lnTo>
                <a:lnTo>
                  <a:pt x="15406" y="1993"/>
                </a:lnTo>
                <a:lnTo>
                  <a:pt x="15376" y="2015"/>
                </a:lnTo>
                <a:lnTo>
                  <a:pt x="15347" y="2036"/>
                </a:lnTo>
                <a:lnTo>
                  <a:pt x="15317" y="2055"/>
                </a:lnTo>
                <a:lnTo>
                  <a:pt x="15287" y="2074"/>
                </a:lnTo>
                <a:lnTo>
                  <a:pt x="15258" y="2092"/>
                </a:lnTo>
                <a:lnTo>
                  <a:pt x="15228" y="2108"/>
                </a:lnTo>
                <a:lnTo>
                  <a:pt x="15199" y="2124"/>
                </a:lnTo>
                <a:lnTo>
                  <a:pt x="15171" y="2139"/>
                </a:lnTo>
                <a:lnTo>
                  <a:pt x="15143" y="2153"/>
                </a:lnTo>
                <a:lnTo>
                  <a:pt x="15116" y="2166"/>
                </a:lnTo>
                <a:lnTo>
                  <a:pt x="15063" y="2189"/>
                </a:lnTo>
                <a:lnTo>
                  <a:pt x="15013" y="2208"/>
                </a:lnTo>
                <a:lnTo>
                  <a:pt x="14966" y="2225"/>
                </a:lnTo>
                <a:lnTo>
                  <a:pt x="14925" y="2239"/>
                </a:lnTo>
                <a:lnTo>
                  <a:pt x="14888" y="2249"/>
                </a:lnTo>
                <a:lnTo>
                  <a:pt x="14856" y="2258"/>
                </a:lnTo>
                <a:lnTo>
                  <a:pt x="14812" y="2268"/>
                </a:lnTo>
                <a:lnTo>
                  <a:pt x="14796" y="2272"/>
                </a:lnTo>
                <a:lnTo>
                  <a:pt x="14793" y="2257"/>
                </a:lnTo>
                <a:lnTo>
                  <a:pt x="14783" y="2218"/>
                </a:lnTo>
                <a:lnTo>
                  <a:pt x="14771" y="2161"/>
                </a:lnTo>
                <a:lnTo>
                  <a:pt x="14756" y="2098"/>
                </a:lnTo>
                <a:lnTo>
                  <a:pt x="14741" y="2034"/>
                </a:lnTo>
                <a:lnTo>
                  <a:pt x="14728" y="1978"/>
                </a:lnTo>
                <a:lnTo>
                  <a:pt x="14719" y="1939"/>
                </a:lnTo>
                <a:lnTo>
                  <a:pt x="14716" y="1924"/>
                </a:lnTo>
                <a:lnTo>
                  <a:pt x="14724" y="1923"/>
                </a:lnTo>
                <a:lnTo>
                  <a:pt x="14747" y="1920"/>
                </a:lnTo>
                <a:lnTo>
                  <a:pt x="14780" y="1914"/>
                </a:lnTo>
                <a:lnTo>
                  <a:pt x="14819" y="1909"/>
                </a:lnTo>
                <a:lnTo>
                  <a:pt x="14861" y="1903"/>
                </a:lnTo>
                <a:lnTo>
                  <a:pt x="14899" y="1896"/>
                </a:lnTo>
                <a:lnTo>
                  <a:pt x="14929" y="1892"/>
                </a:lnTo>
                <a:lnTo>
                  <a:pt x="14950" y="1888"/>
                </a:lnTo>
                <a:lnTo>
                  <a:pt x="14950" y="1880"/>
                </a:lnTo>
                <a:lnTo>
                  <a:pt x="14950" y="1856"/>
                </a:lnTo>
                <a:lnTo>
                  <a:pt x="14950" y="1819"/>
                </a:lnTo>
                <a:lnTo>
                  <a:pt x="14950" y="1770"/>
                </a:lnTo>
                <a:lnTo>
                  <a:pt x="14950" y="1714"/>
                </a:lnTo>
                <a:lnTo>
                  <a:pt x="14950" y="1651"/>
                </a:lnTo>
                <a:lnTo>
                  <a:pt x="14950" y="1583"/>
                </a:lnTo>
                <a:lnTo>
                  <a:pt x="14950" y="1512"/>
                </a:lnTo>
                <a:lnTo>
                  <a:pt x="14950" y="1442"/>
                </a:lnTo>
                <a:lnTo>
                  <a:pt x="14950" y="1374"/>
                </a:lnTo>
                <a:lnTo>
                  <a:pt x="14950" y="1311"/>
                </a:lnTo>
                <a:lnTo>
                  <a:pt x="14950" y="1254"/>
                </a:lnTo>
                <a:lnTo>
                  <a:pt x="14950" y="1206"/>
                </a:lnTo>
                <a:lnTo>
                  <a:pt x="14950" y="1169"/>
                </a:lnTo>
                <a:lnTo>
                  <a:pt x="14950" y="1145"/>
                </a:lnTo>
                <a:lnTo>
                  <a:pt x="14950" y="1137"/>
                </a:lnTo>
                <a:lnTo>
                  <a:pt x="14941" y="1137"/>
                </a:lnTo>
                <a:lnTo>
                  <a:pt x="14917" y="1137"/>
                </a:lnTo>
                <a:lnTo>
                  <a:pt x="14883" y="1137"/>
                </a:lnTo>
                <a:lnTo>
                  <a:pt x="14844" y="1137"/>
                </a:lnTo>
                <a:lnTo>
                  <a:pt x="14805" y="1137"/>
                </a:lnTo>
                <a:lnTo>
                  <a:pt x="14771" y="1137"/>
                </a:lnTo>
                <a:lnTo>
                  <a:pt x="14746" y="1137"/>
                </a:lnTo>
                <a:lnTo>
                  <a:pt x="14738" y="1137"/>
                </a:lnTo>
                <a:close/>
                <a:moveTo>
                  <a:pt x="2783" y="2264"/>
                </a:moveTo>
                <a:lnTo>
                  <a:pt x="2806" y="2264"/>
                </a:lnTo>
                <a:lnTo>
                  <a:pt x="2863" y="2264"/>
                </a:lnTo>
                <a:lnTo>
                  <a:pt x="2943" y="2264"/>
                </a:lnTo>
                <a:lnTo>
                  <a:pt x="3035" y="2264"/>
                </a:lnTo>
                <a:lnTo>
                  <a:pt x="3128" y="2264"/>
                </a:lnTo>
                <a:lnTo>
                  <a:pt x="3208" y="2264"/>
                </a:lnTo>
                <a:lnTo>
                  <a:pt x="3265" y="2264"/>
                </a:lnTo>
                <a:lnTo>
                  <a:pt x="3287" y="2264"/>
                </a:lnTo>
                <a:lnTo>
                  <a:pt x="3287" y="2246"/>
                </a:lnTo>
                <a:lnTo>
                  <a:pt x="3287" y="2194"/>
                </a:lnTo>
                <a:lnTo>
                  <a:pt x="3287" y="2114"/>
                </a:lnTo>
                <a:lnTo>
                  <a:pt x="3287" y="2010"/>
                </a:lnTo>
                <a:lnTo>
                  <a:pt x="3287" y="1886"/>
                </a:lnTo>
                <a:lnTo>
                  <a:pt x="3287" y="1748"/>
                </a:lnTo>
                <a:lnTo>
                  <a:pt x="3287" y="1601"/>
                </a:lnTo>
                <a:lnTo>
                  <a:pt x="3287" y="1448"/>
                </a:lnTo>
                <a:lnTo>
                  <a:pt x="3287" y="1297"/>
                </a:lnTo>
                <a:lnTo>
                  <a:pt x="3287" y="1148"/>
                </a:lnTo>
                <a:lnTo>
                  <a:pt x="3287" y="1011"/>
                </a:lnTo>
                <a:lnTo>
                  <a:pt x="3287" y="888"/>
                </a:lnTo>
                <a:lnTo>
                  <a:pt x="3287" y="783"/>
                </a:lnTo>
                <a:lnTo>
                  <a:pt x="3287" y="702"/>
                </a:lnTo>
                <a:lnTo>
                  <a:pt x="3287" y="651"/>
                </a:lnTo>
                <a:lnTo>
                  <a:pt x="3287" y="633"/>
                </a:lnTo>
                <a:lnTo>
                  <a:pt x="3265" y="633"/>
                </a:lnTo>
                <a:lnTo>
                  <a:pt x="3208" y="633"/>
                </a:lnTo>
                <a:lnTo>
                  <a:pt x="3128" y="633"/>
                </a:lnTo>
                <a:lnTo>
                  <a:pt x="3035" y="633"/>
                </a:lnTo>
                <a:lnTo>
                  <a:pt x="2943" y="633"/>
                </a:lnTo>
                <a:lnTo>
                  <a:pt x="2863" y="633"/>
                </a:lnTo>
                <a:lnTo>
                  <a:pt x="2806" y="633"/>
                </a:lnTo>
                <a:lnTo>
                  <a:pt x="2783" y="633"/>
                </a:lnTo>
                <a:lnTo>
                  <a:pt x="2783" y="651"/>
                </a:lnTo>
                <a:lnTo>
                  <a:pt x="2783" y="702"/>
                </a:lnTo>
                <a:lnTo>
                  <a:pt x="2783" y="783"/>
                </a:lnTo>
                <a:lnTo>
                  <a:pt x="2783" y="888"/>
                </a:lnTo>
                <a:lnTo>
                  <a:pt x="2783" y="1011"/>
                </a:lnTo>
                <a:lnTo>
                  <a:pt x="2783" y="1148"/>
                </a:lnTo>
                <a:lnTo>
                  <a:pt x="2783" y="1297"/>
                </a:lnTo>
                <a:lnTo>
                  <a:pt x="2783" y="1448"/>
                </a:lnTo>
                <a:lnTo>
                  <a:pt x="2783" y="1601"/>
                </a:lnTo>
                <a:lnTo>
                  <a:pt x="2783" y="1748"/>
                </a:lnTo>
                <a:lnTo>
                  <a:pt x="2783" y="1886"/>
                </a:lnTo>
                <a:lnTo>
                  <a:pt x="2783" y="2010"/>
                </a:lnTo>
                <a:lnTo>
                  <a:pt x="2783" y="2114"/>
                </a:lnTo>
                <a:lnTo>
                  <a:pt x="2783" y="2194"/>
                </a:lnTo>
                <a:lnTo>
                  <a:pt x="2783" y="2246"/>
                </a:lnTo>
                <a:lnTo>
                  <a:pt x="2783" y="2264"/>
                </a:lnTo>
                <a:close/>
                <a:moveTo>
                  <a:pt x="9817" y="679"/>
                </a:moveTo>
                <a:lnTo>
                  <a:pt x="9801" y="671"/>
                </a:lnTo>
                <a:lnTo>
                  <a:pt x="9785" y="664"/>
                </a:lnTo>
                <a:lnTo>
                  <a:pt x="9769" y="658"/>
                </a:lnTo>
                <a:lnTo>
                  <a:pt x="9752" y="653"/>
                </a:lnTo>
                <a:lnTo>
                  <a:pt x="9720" y="644"/>
                </a:lnTo>
                <a:lnTo>
                  <a:pt x="9691" y="639"/>
                </a:lnTo>
                <a:lnTo>
                  <a:pt x="9664" y="636"/>
                </a:lnTo>
                <a:lnTo>
                  <a:pt x="9643" y="634"/>
                </a:lnTo>
                <a:lnTo>
                  <a:pt x="9629" y="633"/>
                </a:lnTo>
                <a:lnTo>
                  <a:pt x="9624" y="633"/>
                </a:lnTo>
                <a:lnTo>
                  <a:pt x="9615" y="633"/>
                </a:lnTo>
                <a:lnTo>
                  <a:pt x="9586" y="633"/>
                </a:lnTo>
                <a:lnTo>
                  <a:pt x="9543" y="633"/>
                </a:lnTo>
                <a:lnTo>
                  <a:pt x="9485" y="633"/>
                </a:lnTo>
                <a:lnTo>
                  <a:pt x="9418" y="633"/>
                </a:lnTo>
                <a:lnTo>
                  <a:pt x="9342" y="633"/>
                </a:lnTo>
                <a:lnTo>
                  <a:pt x="9262" y="633"/>
                </a:lnTo>
                <a:lnTo>
                  <a:pt x="9179" y="633"/>
                </a:lnTo>
                <a:lnTo>
                  <a:pt x="9096" y="633"/>
                </a:lnTo>
                <a:lnTo>
                  <a:pt x="9015" y="633"/>
                </a:lnTo>
                <a:lnTo>
                  <a:pt x="8940" y="633"/>
                </a:lnTo>
                <a:lnTo>
                  <a:pt x="8872" y="633"/>
                </a:lnTo>
                <a:lnTo>
                  <a:pt x="8815" y="633"/>
                </a:lnTo>
                <a:lnTo>
                  <a:pt x="8772" y="633"/>
                </a:lnTo>
                <a:lnTo>
                  <a:pt x="8743" y="633"/>
                </a:lnTo>
                <a:lnTo>
                  <a:pt x="8734" y="633"/>
                </a:lnTo>
                <a:lnTo>
                  <a:pt x="8727" y="645"/>
                </a:lnTo>
                <a:lnTo>
                  <a:pt x="8709" y="680"/>
                </a:lnTo>
                <a:lnTo>
                  <a:pt x="8684" y="728"/>
                </a:lnTo>
                <a:lnTo>
                  <a:pt x="8655" y="784"/>
                </a:lnTo>
                <a:lnTo>
                  <a:pt x="8627" y="839"/>
                </a:lnTo>
                <a:lnTo>
                  <a:pt x="8601" y="888"/>
                </a:lnTo>
                <a:lnTo>
                  <a:pt x="8584" y="922"/>
                </a:lnTo>
                <a:lnTo>
                  <a:pt x="8577" y="936"/>
                </a:lnTo>
                <a:lnTo>
                  <a:pt x="8585" y="936"/>
                </a:lnTo>
                <a:lnTo>
                  <a:pt x="8611" y="936"/>
                </a:lnTo>
                <a:lnTo>
                  <a:pt x="8649" y="936"/>
                </a:lnTo>
                <a:lnTo>
                  <a:pt x="8699" y="936"/>
                </a:lnTo>
                <a:lnTo>
                  <a:pt x="8757" y="936"/>
                </a:lnTo>
                <a:lnTo>
                  <a:pt x="8823" y="936"/>
                </a:lnTo>
                <a:lnTo>
                  <a:pt x="8892" y="936"/>
                </a:lnTo>
                <a:lnTo>
                  <a:pt x="8964" y="936"/>
                </a:lnTo>
                <a:lnTo>
                  <a:pt x="9037" y="936"/>
                </a:lnTo>
                <a:lnTo>
                  <a:pt x="9107" y="936"/>
                </a:lnTo>
                <a:lnTo>
                  <a:pt x="9172" y="936"/>
                </a:lnTo>
                <a:lnTo>
                  <a:pt x="9231" y="936"/>
                </a:lnTo>
                <a:lnTo>
                  <a:pt x="9281" y="936"/>
                </a:lnTo>
                <a:lnTo>
                  <a:pt x="9319" y="936"/>
                </a:lnTo>
                <a:lnTo>
                  <a:pt x="9343" y="936"/>
                </a:lnTo>
                <a:lnTo>
                  <a:pt x="9352" y="936"/>
                </a:lnTo>
                <a:lnTo>
                  <a:pt x="9367" y="936"/>
                </a:lnTo>
                <a:lnTo>
                  <a:pt x="9379" y="937"/>
                </a:lnTo>
                <a:lnTo>
                  <a:pt x="9391" y="939"/>
                </a:lnTo>
                <a:lnTo>
                  <a:pt x="9403" y="941"/>
                </a:lnTo>
                <a:lnTo>
                  <a:pt x="9413" y="943"/>
                </a:lnTo>
                <a:lnTo>
                  <a:pt x="9423" y="946"/>
                </a:lnTo>
                <a:lnTo>
                  <a:pt x="9431" y="949"/>
                </a:lnTo>
                <a:lnTo>
                  <a:pt x="9439" y="954"/>
                </a:lnTo>
                <a:lnTo>
                  <a:pt x="9446" y="958"/>
                </a:lnTo>
                <a:lnTo>
                  <a:pt x="9453" y="962"/>
                </a:lnTo>
                <a:lnTo>
                  <a:pt x="9459" y="966"/>
                </a:lnTo>
                <a:lnTo>
                  <a:pt x="9464" y="972"/>
                </a:lnTo>
                <a:lnTo>
                  <a:pt x="9474" y="982"/>
                </a:lnTo>
                <a:lnTo>
                  <a:pt x="9482" y="993"/>
                </a:lnTo>
                <a:lnTo>
                  <a:pt x="9489" y="1004"/>
                </a:lnTo>
                <a:lnTo>
                  <a:pt x="9494" y="1015"/>
                </a:lnTo>
                <a:lnTo>
                  <a:pt x="9497" y="1027"/>
                </a:lnTo>
                <a:lnTo>
                  <a:pt x="9500" y="1037"/>
                </a:lnTo>
                <a:lnTo>
                  <a:pt x="9503" y="1056"/>
                </a:lnTo>
                <a:lnTo>
                  <a:pt x="9503" y="1069"/>
                </a:lnTo>
                <a:lnTo>
                  <a:pt x="9503" y="1080"/>
                </a:lnTo>
                <a:lnTo>
                  <a:pt x="9503" y="1108"/>
                </a:lnTo>
                <a:lnTo>
                  <a:pt x="9503" y="1152"/>
                </a:lnTo>
                <a:lnTo>
                  <a:pt x="9503" y="1209"/>
                </a:lnTo>
                <a:lnTo>
                  <a:pt x="9503" y="1277"/>
                </a:lnTo>
                <a:lnTo>
                  <a:pt x="9503" y="1353"/>
                </a:lnTo>
                <a:lnTo>
                  <a:pt x="9503" y="1433"/>
                </a:lnTo>
                <a:lnTo>
                  <a:pt x="9503" y="1517"/>
                </a:lnTo>
                <a:lnTo>
                  <a:pt x="9503" y="1600"/>
                </a:lnTo>
                <a:lnTo>
                  <a:pt x="9503" y="1681"/>
                </a:lnTo>
                <a:lnTo>
                  <a:pt x="9503" y="1757"/>
                </a:lnTo>
                <a:lnTo>
                  <a:pt x="9503" y="1824"/>
                </a:lnTo>
                <a:lnTo>
                  <a:pt x="9503" y="1882"/>
                </a:lnTo>
                <a:lnTo>
                  <a:pt x="9503" y="1926"/>
                </a:lnTo>
                <a:lnTo>
                  <a:pt x="9503" y="1955"/>
                </a:lnTo>
                <a:lnTo>
                  <a:pt x="9503" y="1964"/>
                </a:lnTo>
                <a:lnTo>
                  <a:pt x="9487" y="1964"/>
                </a:lnTo>
                <a:lnTo>
                  <a:pt x="9446" y="1964"/>
                </a:lnTo>
                <a:lnTo>
                  <a:pt x="9388" y="1964"/>
                </a:lnTo>
                <a:lnTo>
                  <a:pt x="9321" y="1964"/>
                </a:lnTo>
                <a:lnTo>
                  <a:pt x="9253" y="1964"/>
                </a:lnTo>
                <a:lnTo>
                  <a:pt x="9195" y="1964"/>
                </a:lnTo>
                <a:lnTo>
                  <a:pt x="9154" y="1964"/>
                </a:lnTo>
                <a:lnTo>
                  <a:pt x="9138" y="1964"/>
                </a:lnTo>
                <a:lnTo>
                  <a:pt x="9120" y="1963"/>
                </a:lnTo>
                <a:lnTo>
                  <a:pt x="9103" y="1962"/>
                </a:lnTo>
                <a:lnTo>
                  <a:pt x="9087" y="1960"/>
                </a:lnTo>
                <a:lnTo>
                  <a:pt x="9073" y="1956"/>
                </a:lnTo>
                <a:lnTo>
                  <a:pt x="9060" y="1953"/>
                </a:lnTo>
                <a:lnTo>
                  <a:pt x="9047" y="1947"/>
                </a:lnTo>
                <a:lnTo>
                  <a:pt x="9035" y="1942"/>
                </a:lnTo>
                <a:lnTo>
                  <a:pt x="9025" y="1936"/>
                </a:lnTo>
                <a:lnTo>
                  <a:pt x="9015" y="1929"/>
                </a:lnTo>
                <a:lnTo>
                  <a:pt x="9007" y="1922"/>
                </a:lnTo>
                <a:lnTo>
                  <a:pt x="8998" y="1914"/>
                </a:lnTo>
                <a:lnTo>
                  <a:pt x="8991" y="1906"/>
                </a:lnTo>
                <a:lnTo>
                  <a:pt x="8983" y="1898"/>
                </a:lnTo>
                <a:lnTo>
                  <a:pt x="8977" y="1889"/>
                </a:lnTo>
                <a:lnTo>
                  <a:pt x="8971" y="1880"/>
                </a:lnTo>
                <a:lnTo>
                  <a:pt x="8965" y="1870"/>
                </a:lnTo>
                <a:lnTo>
                  <a:pt x="8956" y="1851"/>
                </a:lnTo>
                <a:lnTo>
                  <a:pt x="8950" y="1831"/>
                </a:lnTo>
                <a:lnTo>
                  <a:pt x="8944" y="1812"/>
                </a:lnTo>
                <a:lnTo>
                  <a:pt x="8940" y="1793"/>
                </a:lnTo>
                <a:lnTo>
                  <a:pt x="8937" y="1775"/>
                </a:lnTo>
                <a:lnTo>
                  <a:pt x="8936" y="1759"/>
                </a:lnTo>
                <a:lnTo>
                  <a:pt x="8935" y="1745"/>
                </a:lnTo>
                <a:lnTo>
                  <a:pt x="8935" y="1734"/>
                </a:lnTo>
                <a:lnTo>
                  <a:pt x="8935" y="1727"/>
                </a:lnTo>
                <a:lnTo>
                  <a:pt x="8935" y="1721"/>
                </a:lnTo>
                <a:lnTo>
                  <a:pt x="8936" y="1705"/>
                </a:lnTo>
                <a:lnTo>
                  <a:pt x="8937" y="1690"/>
                </a:lnTo>
                <a:lnTo>
                  <a:pt x="8939" y="1675"/>
                </a:lnTo>
                <a:lnTo>
                  <a:pt x="8941" y="1661"/>
                </a:lnTo>
                <a:lnTo>
                  <a:pt x="8944" y="1649"/>
                </a:lnTo>
                <a:lnTo>
                  <a:pt x="8949" y="1637"/>
                </a:lnTo>
                <a:lnTo>
                  <a:pt x="8953" y="1624"/>
                </a:lnTo>
                <a:lnTo>
                  <a:pt x="8958" y="1614"/>
                </a:lnTo>
                <a:lnTo>
                  <a:pt x="8963" y="1603"/>
                </a:lnTo>
                <a:lnTo>
                  <a:pt x="8969" y="1592"/>
                </a:lnTo>
                <a:lnTo>
                  <a:pt x="8975" y="1583"/>
                </a:lnTo>
                <a:lnTo>
                  <a:pt x="8980" y="1574"/>
                </a:lnTo>
                <a:lnTo>
                  <a:pt x="8994" y="1557"/>
                </a:lnTo>
                <a:lnTo>
                  <a:pt x="9008" y="1543"/>
                </a:lnTo>
                <a:lnTo>
                  <a:pt x="9022" y="1530"/>
                </a:lnTo>
                <a:lnTo>
                  <a:pt x="9034" y="1519"/>
                </a:lnTo>
                <a:lnTo>
                  <a:pt x="9047" y="1511"/>
                </a:lnTo>
                <a:lnTo>
                  <a:pt x="9059" y="1503"/>
                </a:lnTo>
                <a:lnTo>
                  <a:pt x="9077" y="1494"/>
                </a:lnTo>
                <a:lnTo>
                  <a:pt x="9120" y="1472"/>
                </a:lnTo>
                <a:lnTo>
                  <a:pt x="9179" y="1440"/>
                </a:lnTo>
                <a:lnTo>
                  <a:pt x="9248" y="1405"/>
                </a:lnTo>
                <a:lnTo>
                  <a:pt x="9316" y="1369"/>
                </a:lnTo>
                <a:lnTo>
                  <a:pt x="9375" y="1338"/>
                </a:lnTo>
                <a:lnTo>
                  <a:pt x="9417" y="1317"/>
                </a:lnTo>
                <a:lnTo>
                  <a:pt x="9432" y="1308"/>
                </a:lnTo>
                <a:lnTo>
                  <a:pt x="9432" y="1301"/>
                </a:lnTo>
                <a:lnTo>
                  <a:pt x="9432" y="1282"/>
                </a:lnTo>
                <a:lnTo>
                  <a:pt x="9432" y="1255"/>
                </a:lnTo>
                <a:lnTo>
                  <a:pt x="9432" y="1225"/>
                </a:lnTo>
                <a:lnTo>
                  <a:pt x="9432" y="1194"/>
                </a:lnTo>
                <a:lnTo>
                  <a:pt x="9432" y="1168"/>
                </a:lnTo>
                <a:lnTo>
                  <a:pt x="9432" y="1148"/>
                </a:lnTo>
                <a:lnTo>
                  <a:pt x="9432" y="1141"/>
                </a:lnTo>
                <a:lnTo>
                  <a:pt x="9405" y="1145"/>
                </a:lnTo>
                <a:lnTo>
                  <a:pt x="9332" y="1156"/>
                </a:lnTo>
                <a:lnTo>
                  <a:pt x="9228" y="1171"/>
                </a:lnTo>
                <a:lnTo>
                  <a:pt x="9109" y="1188"/>
                </a:lnTo>
                <a:lnTo>
                  <a:pt x="8992" y="1205"/>
                </a:lnTo>
                <a:lnTo>
                  <a:pt x="8888" y="1219"/>
                </a:lnTo>
                <a:lnTo>
                  <a:pt x="8815" y="1229"/>
                </a:lnTo>
                <a:lnTo>
                  <a:pt x="8788" y="1233"/>
                </a:lnTo>
                <a:lnTo>
                  <a:pt x="8772" y="1235"/>
                </a:lnTo>
                <a:lnTo>
                  <a:pt x="8757" y="1239"/>
                </a:lnTo>
                <a:lnTo>
                  <a:pt x="8743" y="1242"/>
                </a:lnTo>
                <a:lnTo>
                  <a:pt x="8728" y="1246"/>
                </a:lnTo>
                <a:lnTo>
                  <a:pt x="8716" y="1250"/>
                </a:lnTo>
                <a:lnTo>
                  <a:pt x="8702" y="1254"/>
                </a:lnTo>
                <a:lnTo>
                  <a:pt x="8689" y="1260"/>
                </a:lnTo>
                <a:lnTo>
                  <a:pt x="8678" y="1266"/>
                </a:lnTo>
                <a:lnTo>
                  <a:pt x="8666" y="1272"/>
                </a:lnTo>
                <a:lnTo>
                  <a:pt x="8654" y="1279"/>
                </a:lnTo>
                <a:lnTo>
                  <a:pt x="8644" y="1286"/>
                </a:lnTo>
                <a:lnTo>
                  <a:pt x="8633" y="1294"/>
                </a:lnTo>
                <a:lnTo>
                  <a:pt x="8613" y="1308"/>
                </a:lnTo>
                <a:lnTo>
                  <a:pt x="8594" y="1326"/>
                </a:lnTo>
                <a:lnTo>
                  <a:pt x="8577" y="1344"/>
                </a:lnTo>
                <a:lnTo>
                  <a:pt x="8562" y="1364"/>
                </a:lnTo>
                <a:lnTo>
                  <a:pt x="8547" y="1384"/>
                </a:lnTo>
                <a:lnTo>
                  <a:pt x="8535" y="1404"/>
                </a:lnTo>
                <a:lnTo>
                  <a:pt x="8523" y="1425"/>
                </a:lnTo>
                <a:lnTo>
                  <a:pt x="8512" y="1446"/>
                </a:lnTo>
                <a:lnTo>
                  <a:pt x="8504" y="1467"/>
                </a:lnTo>
                <a:lnTo>
                  <a:pt x="8495" y="1489"/>
                </a:lnTo>
                <a:lnTo>
                  <a:pt x="8488" y="1510"/>
                </a:lnTo>
                <a:lnTo>
                  <a:pt x="8482" y="1530"/>
                </a:lnTo>
                <a:lnTo>
                  <a:pt x="8476" y="1551"/>
                </a:lnTo>
                <a:lnTo>
                  <a:pt x="8471" y="1571"/>
                </a:lnTo>
                <a:lnTo>
                  <a:pt x="8464" y="1608"/>
                </a:lnTo>
                <a:lnTo>
                  <a:pt x="8459" y="1643"/>
                </a:lnTo>
                <a:lnTo>
                  <a:pt x="8456" y="1673"/>
                </a:lnTo>
                <a:lnTo>
                  <a:pt x="8454" y="1696"/>
                </a:lnTo>
                <a:lnTo>
                  <a:pt x="8454" y="1713"/>
                </a:lnTo>
                <a:lnTo>
                  <a:pt x="8453" y="1722"/>
                </a:lnTo>
                <a:lnTo>
                  <a:pt x="8453" y="1723"/>
                </a:lnTo>
                <a:lnTo>
                  <a:pt x="8453" y="1725"/>
                </a:lnTo>
                <a:lnTo>
                  <a:pt x="8454" y="1770"/>
                </a:lnTo>
                <a:lnTo>
                  <a:pt x="8457" y="1814"/>
                </a:lnTo>
                <a:lnTo>
                  <a:pt x="8463" y="1855"/>
                </a:lnTo>
                <a:lnTo>
                  <a:pt x="8469" y="1893"/>
                </a:lnTo>
                <a:lnTo>
                  <a:pt x="8476" y="1929"/>
                </a:lnTo>
                <a:lnTo>
                  <a:pt x="8486" y="1963"/>
                </a:lnTo>
                <a:lnTo>
                  <a:pt x="8496" y="1995"/>
                </a:lnTo>
                <a:lnTo>
                  <a:pt x="8509" y="2025"/>
                </a:lnTo>
                <a:lnTo>
                  <a:pt x="8522" y="2051"/>
                </a:lnTo>
                <a:lnTo>
                  <a:pt x="8537" y="2077"/>
                </a:lnTo>
                <a:lnTo>
                  <a:pt x="8552" y="2100"/>
                </a:lnTo>
                <a:lnTo>
                  <a:pt x="8567" y="2121"/>
                </a:lnTo>
                <a:lnTo>
                  <a:pt x="8584" y="2140"/>
                </a:lnTo>
                <a:lnTo>
                  <a:pt x="8601" y="2158"/>
                </a:lnTo>
                <a:lnTo>
                  <a:pt x="8619" y="2174"/>
                </a:lnTo>
                <a:lnTo>
                  <a:pt x="8637" y="2188"/>
                </a:lnTo>
                <a:lnTo>
                  <a:pt x="8655" y="2201"/>
                </a:lnTo>
                <a:lnTo>
                  <a:pt x="8673" y="2212"/>
                </a:lnTo>
                <a:lnTo>
                  <a:pt x="8691" y="2222"/>
                </a:lnTo>
                <a:lnTo>
                  <a:pt x="8709" y="2230"/>
                </a:lnTo>
                <a:lnTo>
                  <a:pt x="8727" y="2238"/>
                </a:lnTo>
                <a:lnTo>
                  <a:pt x="8744" y="2244"/>
                </a:lnTo>
                <a:lnTo>
                  <a:pt x="8760" y="2249"/>
                </a:lnTo>
                <a:lnTo>
                  <a:pt x="8776" y="2254"/>
                </a:lnTo>
                <a:lnTo>
                  <a:pt x="8805" y="2259"/>
                </a:lnTo>
                <a:lnTo>
                  <a:pt x="8829" y="2263"/>
                </a:lnTo>
                <a:lnTo>
                  <a:pt x="8848" y="2264"/>
                </a:lnTo>
                <a:lnTo>
                  <a:pt x="8862" y="2265"/>
                </a:lnTo>
                <a:lnTo>
                  <a:pt x="8866" y="2264"/>
                </a:lnTo>
                <a:lnTo>
                  <a:pt x="8867" y="2264"/>
                </a:lnTo>
                <a:lnTo>
                  <a:pt x="8880" y="2264"/>
                </a:lnTo>
                <a:lnTo>
                  <a:pt x="8916" y="2264"/>
                </a:lnTo>
                <a:lnTo>
                  <a:pt x="8972" y="2264"/>
                </a:lnTo>
                <a:lnTo>
                  <a:pt x="9044" y="2264"/>
                </a:lnTo>
                <a:lnTo>
                  <a:pt x="9130" y="2264"/>
                </a:lnTo>
                <a:lnTo>
                  <a:pt x="9225" y="2264"/>
                </a:lnTo>
                <a:lnTo>
                  <a:pt x="9327" y="2264"/>
                </a:lnTo>
                <a:lnTo>
                  <a:pt x="9432" y="2264"/>
                </a:lnTo>
                <a:lnTo>
                  <a:pt x="9537" y="2264"/>
                </a:lnTo>
                <a:lnTo>
                  <a:pt x="9640" y="2264"/>
                </a:lnTo>
                <a:lnTo>
                  <a:pt x="9735" y="2264"/>
                </a:lnTo>
                <a:lnTo>
                  <a:pt x="9820" y="2264"/>
                </a:lnTo>
                <a:lnTo>
                  <a:pt x="9893" y="2264"/>
                </a:lnTo>
                <a:lnTo>
                  <a:pt x="9948" y="2264"/>
                </a:lnTo>
                <a:lnTo>
                  <a:pt x="9984" y="2264"/>
                </a:lnTo>
                <a:lnTo>
                  <a:pt x="9997" y="2264"/>
                </a:lnTo>
                <a:lnTo>
                  <a:pt x="9997" y="2250"/>
                </a:lnTo>
                <a:lnTo>
                  <a:pt x="9997" y="2209"/>
                </a:lnTo>
                <a:lnTo>
                  <a:pt x="9997" y="2145"/>
                </a:lnTo>
                <a:lnTo>
                  <a:pt x="9997" y="2063"/>
                </a:lnTo>
                <a:lnTo>
                  <a:pt x="9997" y="1965"/>
                </a:lnTo>
                <a:lnTo>
                  <a:pt x="9997" y="1856"/>
                </a:lnTo>
                <a:lnTo>
                  <a:pt x="9997" y="1741"/>
                </a:lnTo>
                <a:lnTo>
                  <a:pt x="9997" y="1620"/>
                </a:lnTo>
                <a:lnTo>
                  <a:pt x="9997" y="1500"/>
                </a:lnTo>
                <a:lnTo>
                  <a:pt x="9997" y="1384"/>
                </a:lnTo>
                <a:lnTo>
                  <a:pt x="9997" y="1275"/>
                </a:lnTo>
                <a:lnTo>
                  <a:pt x="9997" y="1177"/>
                </a:lnTo>
                <a:lnTo>
                  <a:pt x="9997" y="1094"/>
                </a:lnTo>
                <a:lnTo>
                  <a:pt x="9997" y="1031"/>
                </a:lnTo>
                <a:lnTo>
                  <a:pt x="9997" y="990"/>
                </a:lnTo>
                <a:lnTo>
                  <a:pt x="9997" y="976"/>
                </a:lnTo>
                <a:lnTo>
                  <a:pt x="9997" y="975"/>
                </a:lnTo>
                <a:lnTo>
                  <a:pt x="9997" y="974"/>
                </a:lnTo>
                <a:lnTo>
                  <a:pt x="9997" y="960"/>
                </a:lnTo>
                <a:lnTo>
                  <a:pt x="9996" y="947"/>
                </a:lnTo>
                <a:lnTo>
                  <a:pt x="9995" y="933"/>
                </a:lnTo>
                <a:lnTo>
                  <a:pt x="9992" y="921"/>
                </a:lnTo>
                <a:lnTo>
                  <a:pt x="9987" y="896"/>
                </a:lnTo>
                <a:lnTo>
                  <a:pt x="9980" y="872"/>
                </a:lnTo>
                <a:lnTo>
                  <a:pt x="9971" y="850"/>
                </a:lnTo>
                <a:lnTo>
                  <a:pt x="9961" y="827"/>
                </a:lnTo>
                <a:lnTo>
                  <a:pt x="9950" y="807"/>
                </a:lnTo>
                <a:lnTo>
                  <a:pt x="9937" y="788"/>
                </a:lnTo>
                <a:lnTo>
                  <a:pt x="9924" y="770"/>
                </a:lnTo>
                <a:lnTo>
                  <a:pt x="9909" y="753"/>
                </a:lnTo>
                <a:lnTo>
                  <a:pt x="9894" y="737"/>
                </a:lnTo>
                <a:lnTo>
                  <a:pt x="9879" y="723"/>
                </a:lnTo>
                <a:lnTo>
                  <a:pt x="9863" y="710"/>
                </a:lnTo>
                <a:lnTo>
                  <a:pt x="9847" y="698"/>
                </a:lnTo>
                <a:lnTo>
                  <a:pt x="9832" y="688"/>
                </a:lnTo>
                <a:lnTo>
                  <a:pt x="9817" y="679"/>
                </a:lnTo>
                <a:close/>
                <a:moveTo>
                  <a:pt x="11516" y="629"/>
                </a:moveTo>
                <a:lnTo>
                  <a:pt x="11512" y="640"/>
                </a:lnTo>
                <a:lnTo>
                  <a:pt x="11498" y="670"/>
                </a:lnTo>
                <a:lnTo>
                  <a:pt x="11477" y="716"/>
                </a:lnTo>
                <a:lnTo>
                  <a:pt x="11449" y="777"/>
                </a:lnTo>
                <a:lnTo>
                  <a:pt x="11418" y="848"/>
                </a:lnTo>
                <a:lnTo>
                  <a:pt x="11382" y="928"/>
                </a:lnTo>
                <a:lnTo>
                  <a:pt x="11342" y="1013"/>
                </a:lnTo>
                <a:lnTo>
                  <a:pt x="11303" y="1101"/>
                </a:lnTo>
                <a:lnTo>
                  <a:pt x="11263" y="1189"/>
                </a:lnTo>
                <a:lnTo>
                  <a:pt x="11225" y="1274"/>
                </a:lnTo>
                <a:lnTo>
                  <a:pt x="11189" y="1353"/>
                </a:lnTo>
                <a:lnTo>
                  <a:pt x="11156" y="1424"/>
                </a:lnTo>
                <a:lnTo>
                  <a:pt x="11129" y="1484"/>
                </a:lnTo>
                <a:lnTo>
                  <a:pt x="11107" y="1531"/>
                </a:lnTo>
                <a:lnTo>
                  <a:pt x="11094" y="1561"/>
                </a:lnTo>
                <a:lnTo>
                  <a:pt x="11089" y="1571"/>
                </a:lnTo>
                <a:lnTo>
                  <a:pt x="11086" y="1575"/>
                </a:lnTo>
                <a:lnTo>
                  <a:pt x="11084" y="1580"/>
                </a:lnTo>
                <a:lnTo>
                  <a:pt x="11080" y="1583"/>
                </a:lnTo>
                <a:lnTo>
                  <a:pt x="11077" y="1585"/>
                </a:lnTo>
                <a:lnTo>
                  <a:pt x="11072" y="1587"/>
                </a:lnTo>
                <a:lnTo>
                  <a:pt x="11067" y="1589"/>
                </a:lnTo>
                <a:lnTo>
                  <a:pt x="11063" y="1590"/>
                </a:lnTo>
                <a:lnTo>
                  <a:pt x="11058" y="1590"/>
                </a:lnTo>
                <a:lnTo>
                  <a:pt x="11051" y="1589"/>
                </a:lnTo>
                <a:lnTo>
                  <a:pt x="11046" y="1588"/>
                </a:lnTo>
                <a:lnTo>
                  <a:pt x="11041" y="1586"/>
                </a:lnTo>
                <a:lnTo>
                  <a:pt x="11036" y="1583"/>
                </a:lnTo>
                <a:lnTo>
                  <a:pt x="11032" y="1579"/>
                </a:lnTo>
                <a:lnTo>
                  <a:pt x="11028" y="1574"/>
                </a:lnTo>
                <a:lnTo>
                  <a:pt x="11026" y="1570"/>
                </a:lnTo>
                <a:lnTo>
                  <a:pt x="11023" y="1566"/>
                </a:lnTo>
                <a:lnTo>
                  <a:pt x="11019" y="1556"/>
                </a:lnTo>
                <a:lnTo>
                  <a:pt x="11009" y="1531"/>
                </a:lnTo>
                <a:lnTo>
                  <a:pt x="10992" y="1490"/>
                </a:lnTo>
                <a:lnTo>
                  <a:pt x="10970" y="1437"/>
                </a:lnTo>
                <a:lnTo>
                  <a:pt x="10944" y="1374"/>
                </a:lnTo>
                <a:lnTo>
                  <a:pt x="10916" y="1304"/>
                </a:lnTo>
                <a:lnTo>
                  <a:pt x="10885" y="1229"/>
                </a:lnTo>
                <a:lnTo>
                  <a:pt x="10853" y="1152"/>
                </a:lnTo>
                <a:lnTo>
                  <a:pt x="10821" y="1074"/>
                </a:lnTo>
                <a:lnTo>
                  <a:pt x="10791" y="999"/>
                </a:lnTo>
                <a:lnTo>
                  <a:pt x="10762" y="929"/>
                </a:lnTo>
                <a:lnTo>
                  <a:pt x="10737" y="867"/>
                </a:lnTo>
                <a:lnTo>
                  <a:pt x="10715" y="814"/>
                </a:lnTo>
                <a:lnTo>
                  <a:pt x="10699" y="772"/>
                </a:lnTo>
                <a:lnTo>
                  <a:pt x="10687" y="746"/>
                </a:lnTo>
                <a:lnTo>
                  <a:pt x="10684" y="736"/>
                </a:lnTo>
                <a:lnTo>
                  <a:pt x="10682" y="732"/>
                </a:lnTo>
                <a:lnTo>
                  <a:pt x="10676" y="719"/>
                </a:lnTo>
                <a:lnTo>
                  <a:pt x="10672" y="712"/>
                </a:lnTo>
                <a:lnTo>
                  <a:pt x="10667" y="702"/>
                </a:lnTo>
                <a:lnTo>
                  <a:pt x="10661" y="693"/>
                </a:lnTo>
                <a:lnTo>
                  <a:pt x="10652" y="683"/>
                </a:lnTo>
                <a:lnTo>
                  <a:pt x="10643" y="673"/>
                </a:lnTo>
                <a:lnTo>
                  <a:pt x="10632" y="663"/>
                </a:lnTo>
                <a:lnTo>
                  <a:pt x="10618" y="655"/>
                </a:lnTo>
                <a:lnTo>
                  <a:pt x="10604" y="646"/>
                </a:lnTo>
                <a:lnTo>
                  <a:pt x="10588" y="640"/>
                </a:lnTo>
                <a:lnTo>
                  <a:pt x="10570" y="635"/>
                </a:lnTo>
                <a:lnTo>
                  <a:pt x="10559" y="633"/>
                </a:lnTo>
                <a:lnTo>
                  <a:pt x="10548" y="630"/>
                </a:lnTo>
                <a:lnTo>
                  <a:pt x="10538" y="630"/>
                </a:lnTo>
                <a:lnTo>
                  <a:pt x="10526" y="629"/>
                </a:lnTo>
                <a:lnTo>
                  <a:pt x="10476" y="629"/>
                </a:lnTo>
                <a:lnTo>
                  <a:pt x="10413" y="629"/>
                </a:lnTo>
                <a:lnTo>
                  <a:pt x="10342" y="629"/>
                </a:lnTo>
                <a:lnTo>
                  <a:pt x="10269" y="629"/>
                </a:lnTo>
                <a:lnTo>
                  <a:pt x="10201" y="629"/>
                </a:lnTo>
                <a:lnTo>
                  <a:pt x="10145" y="629"/>
                </a:lnTo>
                <a:lnTo>
                  <a:pt x="10107" y="629"/>
                </a:lnTo>
                <a:lnTo>
                  <a:pt x="10092" y="629"/>
                </a:lnTo>
                <a:lnTo>
                  <a:pt x="10099" y="645"/>
                </a:lnTo>
                <a:lnTo>
                  <a:pt x="10118" y="690"/>
                </a:lnTo>
                <a:lnTo>
                  <a:pt x="10149" y="760"/>
                </a:lnTo>
                <a:lnTo>
                  <a:pt x="10188" y="850"/>
                </a:lnTo>
                <a:lnTo>
                  <a:pt x="10234" y="957"/>
                </a:lnTo>
                <a:lnTo>
                  <a:pt x="10286" y="1076"/>
                </a:lnTo>
                <a:lnTo>
                  <a:pt x="10342" y="1204"/>
                </a:lnTo>
                <a:lnTo>
                  <a:pt x="10399" y="1335"/>
                </a:lnTo>
                <a:lnTo>
                  <a:pt x="10456" y="1467"/>
                </a:lnTo>
                <a:lnTo>
                  <a:pt x="10511" y="1595"/>
                </a:lnTo>
                <a:lnTo>
                  <a:pt x="10563" y="1713"/>
                </a:lnTo>
                <a:lnTo>
                  <a:pt x="10610" y="1820"/>
                </a:lnTo>
                <a:lnTo>
                  <a:pt x="10649" y="1911"/>
                </a:lnTo>
                <a:lnTo>
                  <a:pt x="10679" y="1980"/>
                </a:lnTo>
                <a:lnTo>
                  <a:pt x="10699" y="2026"/>
                </a:lnTo>
                <a:lnTo>
                  <a:pt x="10705" y="2041"/>
                </a:lnTo>
                <a:lnTo>
                  <a:pt x="10713" y="2066"/>
                </a:lnTo>
                <a:lnTo>
                  <a:pt x="10721" y="2095"/>
                </a:lnTo>
                <a:lnTo>
                  <a:pt x="10724" y="2111"/>
                </a:lnTo>
                <a:lnTo>
                  <a:pt x="10727" y="2127"/>
                </a:lnTo>
                <a:lnTo>
                  <a:pt x="10729" y="2144"/>
                </a:lnTo>
                <a:lnTo>
                  <a:pt x="10731" y="2162"/>
                </a:lnTo>
                <a:lnTo>
                  <a:pt x="10733" y="2180"/>
                </a:lnTo>
                <a:lnTo>
                  <a:pt x="10733" y="2198"/>
                </a:lnTo>
                <a:lnTo>
                  <a:pt x="10731" y="2218"/>
                </a:lnTo>
                <a:lnTo>
                  <a:pt x="10730" y="2237"/>
                </a:lnTo>
                <a:lnTo>
                  <a:pt x="10727" y="2255"/>
                </a:lnTo>
                <a:lnTo>
                  <a:pt x="10724" y="2274"/>
                </a:lnTo>
                <a:lnTo>
                  <a:pt x="10719" y="2292"/>
                </a:lnTo>
                <a:lnTo>
                  <a:pt x="10712" y="2310"/>
                </a:lnTo>
                <a:lnTo>
                  <a:pt x="10698" y="2339"/>
                </a:lnTo>
                <a:lnTo>
                  <a:pt x="10659" y="2417"/>
                </a:lnTo>
                <a:lnTo>
                  <a:pt x="10607" y="2526"/>
                </a:lnTo>
                <a:lnTo>
                  <a:pt x="10544" y="2651"/>
                </a:lnTo>
                <a:lnTo>
                  <a:pt x="10483" y="2776"/>
                </a:lnTo>
                <a:lnTo>
                  <a:pt x="10429" y="2885"/>
                </a:lnTo>
                <a:lnTo>
                  <a:pt x="10391" y="2962"/>
                </a:lnTo>
                <a:lnTo>
                  <a:pt x="10377" y="2992"/>
                </a:lnTo>
                <a:lnTo>
                  <a:pt x="10399" y="2992"/>
                </a:lnTo>
                <a:lnTo>
                  <a:pt x="10457" y="2992"/>
                </a:lnTo>
                <a:lnTo>
                  <a:pt x="10541" y="2992"/>
                </a:lnTo>
                <a:lnTo>
                  <a:pt x="10636" y="2992"/>
                </a:lnTo>
                <a:lnTo>
                  <a:pt x="10730" y="2992"/>
                </a:lnTo>
                <a:lnTo>
                  <a:pt x="10814" y="2992"/>
                </a:lnTo>
                <a:lnTo>
                  <a:pt x="10872" y="2992"/>
                </a:lnTo>
                <a:lnTo>
                  <a:pt x="10895" y="2992"/>
                </a:lnTo>
                <a:lnTo>
                  <a:pt x="10907" y="2966"/>
                </a:lnTo>
                <a:lnTo>
                  <a:pt x="10943" y="2890"/>
                </a:lnTo>
                <a:lnTo>
                  <a:pt x="10999" y="2774"/>
                </a:lnTo>
                <a:lnTo>
                  <a:pt x="11072" y="2623"/>
                </a:lnTo>
                <a:lnTo>
                  <a:pt x="11158" y="2444"/>
                </a:lnTo>
                <a:lnTo>
                  <a:pt x="11253" y="2245"/>
                </a:lnTo>
                <a:lnTo>
                  <a:pt x="11356" y="2031"/>
                </a:lnTo>
                <a:lnTo>
                  <a:pt x="11462" y="1811"/>
                </a:lnTo>
                <a:lnTo>
                  <a:pt x="11568" y="1590"/>
                </a:lnTo>
                <a:lnTo>
                  <a:pt x="11671" y="1377"/>
                </a:lnTo>
                <a:lnTo>
                  <a:pt x="11766" y="1177"/>
                </a:lnTo>
                <a:lnTo>
                  <a:pt x="11853" y="999"/>
                </a:lnTo>
                <a:lnTo>
                  <a:pt x="11925" y="848"/>
                </a:lnTo>
                <a:lnTo>
                  <a:pt x="11981" y="731"/>
                </a:lnTo>
                <a:lnTo>
                  <a:pt x="12017" y="656"/>
                </a:lnTo>
                <a:lnTo>
                  <a:pt x="12030" y="629"/>
                </a:lnTo>
                <a:lnTo>
                  <a:pt x="12007" y="629"/>
                </a:lnTo>
                <a:lnTo>
                  <a:pt x="11949" y="629"/>
                </a:lnTo>
                <a:lnTo>
                  <a:pt x="11868" y="629"/>
                </a:lnTo>
                <a:lnTo>
                  <a:pt x="11773" y="629"/>
                </a:lnTo>
                <a:lnTo>
                  <a:pt x="11679" y="629"/>
                </a:lnTo>
                <a:lnTo>
                  <a:pt x="11596" y="629"/>
                </a:lnTo>
                <a:lnTo>
                  <a:pt x="11538" y="629"/>
                </a:lnTo>
                <a:lnTo>
                  <a:pt x="11516" y="629"/>
                </a:lnTo>
                <a:close/>
                <a:moveTo>
                  <a:pt x="2783" y="503"/>
                </a:moveTo>
                <a:lnTo>
                  <a:pt x="2806" y="503"/>
                </a:lnTo>
                <a:lnTo>
                  <a:pt x="2863" y="503"/>
                </a:lnTo>
                <a:lnTo>
                  <a:pt x="2943" y="503"/>
                </a:lnTo>
                <a:lnTo>
                  <a:pt x="3035" y="503"/>
                </a:lnTo>
                <a:lnTo>
                  <a:pt x="3128" y="503"/>
                </a:lnTo>
                <a:lnTo>
                  <a:pt x="3208" y="503"/>
                </a:lnTo>
                <a:lnTo>
                  <a:pt x="3265" y="503"/>
                </a:lnTo>
                <a:lnTo>
                  <a:pt x="3287" y="503"/>
                </a:lnTo>
                <a:lnTo>
                  <a:pt x="3287" y="482"/>
                </a:lnTo>
                <a:lnTo>
                  <a:pt x="3287" y="425"/>
                </a:lnTo>
                <a:lnTo>
                  <a:pt x="3287" y="344"/>
                </a:lnTo>
                <a:lnTo>
                  <a:pt x="3287" y="252"/>
                </a:lnTo>
                <a:lnTo>
                  <a:pt x="3287" y="160"/>
                </a:lnTo>
                <a:lnTo>
                  <a:pt x="3287" y="79"/>
                </a:lnTo>
                <a:lnTo>
                  <a:pt x="3287" y="22"/>
                </a:lnTo>
                <a:lnTo>
                  <a:pt x="3287" y="1"/>
                </a:lnTo>
                <a:lnTo>
                  <a:pt x="3278" y="1"/>
                </a:lnTo>
                <a:lnTo>
                  <a:pt x="3254" y="1"/>
                </a:lnTo>
                <a:lnTo>
                  <a:pt x="3215" y="1"/>
                </a:lnTo>
                <a:lnTo>
                  <a:pt x="3169" y="1"/>
                </a:lnTo>
                <a:lnTo>
                  <a:pt x="3115" y="1"/>
                </a:lnTo>
                <a:lnTo>
                  <a:pt x="3057" y="1"/>
                </a:lnTo>
                <a:lnTo>
                  <a:pt x="2998" y="1"/>
                </a:lnTo>
                <a:lnTo>
                  <a:pt x="2941" y="1"/>
                </a:lnTo>
                <a:lnTo>
                  <a:pt x="2926" y="1"/>
                </a:lnTo>
                <a:lnTo>
                  <a:pt x="2912" y="2"/>
                </a:lnTo>
                <a:lnTo>
                  <a:pt x="2898" y="4"/>
                </a:lnTo>
                <a:lnTo>
                  <a:pt x="2885" y="7"/>
                </a:lnTo>
                <a:lnTo>
                  <a:pt x="2873" y="11"/>
                </a:lnTo>
                <a:lnTo>
                  <a:pt x="2863" y="14"/>
                </a:lnTo>
                <a:lnTo>
                  <a:pt x="2852" y="18"/>
                </a:lnTo>
                <a:lnTo>
                  <a:pt x="2844" y="23"/>
                </a:lnTo>
                <a:lnTo>
                  <a:pt x="2835" y="29"/>
                </a:lnTo>
                <a:lnTo>
                  <a:pt x="2828" y="34"/>
                </a:lnTo>
                <a:lnTo>
                  <a:pt x="2822" y="40"/>
                </a:lnTo>
                <a:lnTo>
                  <a:pt x="2815" y="46"/>
                </a:lnTo>
                <a:lnTo>
                  <a:pt x="2810" y="52"/>
                </a:lnTo>
                <a:lnTo>
                  <a:pt x="2805" y="59"/>
                </a:lnTo>
                <a:lnTo>
                  <a:pt x="2801" y="66"/>
                </a:lnTo>
                <a:lnTo>
                  <a:pt x="2797" y="72"/>
                </a:lnTo>
                <a:lnTo>
                  <a:pt x="2792" y="86"/>
                </a:lnTo>
                <a:lnTo>
                  <a:pt x="2788" y="99"/>
                </a:lnTo>
                <a:lnTo>
                  <a:pt x="2786" y="110"/>
                </a:lnTo>
                <a:lnTo>
                  <a:pt x="2783" y="121"/>
                </a:lnTo>
                <a:lnTo>
                  <a:pt x="2783" y="138"/>
                </a:lnTo>
                <a:lnTo>
                  <a:pt x="2783" y="143"/>
                </a:lnTo>
                <a:lnTo>
                  <a:pt x="2783" y="159"/>
                </a:lnTo>
                <a:lnTo>
                  <a:pt x="2783" y="200"/>
                </a:lnTo>
                <a:lnTo>
                  <a:pt x="2783" y="257"/>
                </a:lnTo>
                <a:lnTo>
                  <a:pt x="2783" y="323"/>
                </a:lnTo>
                <a:lnTo>
                  <a:pt x="2783" y="390"/>
                </a:lnTo>
                <a:lnTo>
                  <a:pt x="2783" y="447"/>
                </a:lnTo>
                <a:lnTo>
                  <a:pt x="2783" y="488"/>
                </a:lnTo>
                <a:lnTo>
                  <a:pt x="2783" y="503"/>
                </a:lnTo>
                <a:close/>
                <a:moveTo>
                  <a:pt x="6368" y="1965"/>
                </a:moveTo>
                <a:lnTo>
                  <a:pt x="6360" y="1965"/>
                </a:lnTo>
                <a:lnTo>
                  <a:pt x="6337" y="1965"/>
                </a:lnTo>
                <a:lnTo>
                  <a:pt x="6304" y="1965"/>
                </a:lnTo>
                <a:lnTo>
                  <a:pt x="6266" y="1965"/>
                </a:lnTo>
                <a:lnTo>
                  <a:pt x="6228" y="1965"/>
                </a:lnTo>
                <a:lnTo>
                  <a:pt x="6195" y="1965"/>
                </a:lnTo>
                <a:lnTo>
                  <a:pt x="6171" y="1965"/>
                </a:lnTo>
                <a:lnTo>
                  <a:pt x="6163" y="1965"/>
                </a:lnTo>
                <a:lnTo>
                  <a:pt x="6135" y="1964"/>
                </a:lnTo>
                <a:lnTo>
                  <a:pt x="6110" y="1963"/>
                </a:lnTo>
                <a:lnTo>
                  <a:pt x="6086" y="1961"/>
                </a:lnTo>
                <a:lnTo>
                  <a:pt x="6063" y="1958"/>
                </a:lnTo>
                <a:lnTo>
                  <a:pt x="6042" y="1954"/>
                </a:lnTo>
                <a:lnTo>
                  <a:pt x="6023" y="1949"/>
                </a:lnTo>
                <a:lnTo>
                  <a:pt x="6005" y="1944"/>
                </a:lnTo>
                <a:lnTo>
                  <a:pt x="5988" y="1938"/>
                </a:lnTo>
                <a:lnTo>
                  <a:pt x="5973" y="1930"/>
                </a:lnTo>
                <a:lnTo>
                  <a:pt x="5959" y="1923"/>
                </a:lnTo>
                <a:lnTo>
                  <a:pt x="5946" y="1913"/>
                </a:lnTo>
                <a:lnTo>
                  <a:pt x="5934" y="1905"/>
                </a:lnTo>
                <a:lnTo>
                  <a:pt x="5925" y="1894"/>
                </a:lnTo>
                <a:lnTo>
                  <a:pt x="5915" y="1884"/>
                </a:lnTo>
                <a:lnTo>
                  <a:pt x="5907" y="1872"/>
                </a:lnTo>
                <a:lnTo>
                  <a:pt x="5900" y="1859"/>
                </a:lnTo>
                <a:lnTo>
                  <a:pt x="5894" y="1847"/>
                </a:lnTo>
                <a:lnTo>
                  <a:pt x="5888" y="1826"/>
                </a:lnTo>
                <a:lnTo>
                  <a:pt x="5881" y="1798"/>
                </a:lnTo>
                <a:lnTo>
                  <a:pt x="5875" y="1761"/>
                </a:lnTo>
                <a:lnTo>
                  <a:pt x="5872" y="1740"/>
                </a:lnTo>
                <a:lnTo>
                  <a:pt x="5869" y="1715"/>
                </a:lnTo>
                <a:lnTo>
                  <a:pt x="5867" y="1688"/>
                </a:lnTo>
                <a:lnTo>
                  <a:pt x="5864" y="1659"/>
                </a:lnTo>
                <a:lnTo>
                  <a:pt x="5862" y="1626"/>
                </a:lnTo>
                <a:lnTo>
                  <a:pt x="5861" y="1591"/>
                </a:lnTo>
                <a:lnTo>
                  <a:pt x="5860" y="1553"/>
                </a:lnTo>
                <a:lnTo>
                  <a:pt x="5860" y="1512"/>
                </a:lnTo>
                <a:lnTo>
                  <a:pt x="5860" y="1498"/>
                </a:lnTo>
                <a:lnTo>
                  <a:pt x="5860" y="1463"/>
                </a:lnTo>
                <a:lnTo>
                  <a:pt x="5860" y="1413"/>
                </a:lnTo>
                <a:lnTo>
                  <a:pt x="5860" y="1357"/>
                </a:lnTo>
                <a:lnTo>
                  <a:pt x="5860" y="1300"/>
                </a:lnTo>
                <a:lnTo>
                  <a:pt x="5860" y="1250"/>
                </a:lnTo>
                <a:lnTo>
                  <a:pt x="5860" y="1215"/>
                </a:lnTo>
                <a:lnTo>
                  <a:pt x="5860" y="1203"/>
                </a:lnTo>
                <a:lnTo>
                  <a:pt x="5860" y="1201"/>
                </a:lnTo>
                <a:lnTo>
                  <a:pt x="5861" y="1173"/>
                </a:lnTo>
                <a:lnTo>
                  <a:pt x="5861" y="1146"/>
                </a:lnTo>
                <a:lnTo>
                  <a:pt x="5863" y="1122"/>
                </a:lnTo>
                <a:lnTo>
                  <a:pt x="5865" y="1101"/>
                </a:lnTo>
                <a:lnTo>
                  <a:pt x="5868" y="1083"/>
                </a:lnTo>
                <a:lnTo>
                  <a:pt x="5870" y="1066"/>
                </a:lnTo>
                <a:lnTo>
                  <a:pt x="5874" y="1051"/>
                </a:lnTo>
                <a:lnTo>
                  <a:pt x="5877" y="1038"/>
                </a:lnTo>
                <a:lnTo>
                  <a:pt x="5881" y="1027"/>
                </a:lnTo>
                <a:lnTo>
                  <a:pt x="5886" y="1017"/>
                </a:lnTo>
                <a:lnTo>
                  <a:pt x="5890" y="1008"/>
                </a:lnTo>
                <a:lnTo>
                  <a:pt x="5895" y="1000"/>
                </a:lnTo>
                <a:lnTo>
                  <a:pt x="5905" y="986"/>
                </a:lnTo>
                <a:lnTo>
                  <a:pt x="5915" y="974"/>
                </a:lnTo>
                <a:lnTo>
                  <a:pt x="5927" y="963"/>
                </a:lnTo>
                <a:lnTo>
                  <a:pt x="5939" y="955"/>
                </a:lnTo>
                <a:lnTo>
                  <a:pt x="5950" y="947"/>
                </a:lnTo>
                <a:lnTo>
                  <a:pt x="5963" y="943"/>
                </a:lnTo>
                <a:lnTo>
                  <a:pt x="5976" y="939"/>
                </a:lnTo>
                <a:lnTo>
                  <a:pt x="5989" y="937"/>
                </a:lnTo>
                <a:lnTo>
                  <a:pt x="6002" y="936"/>
                </a:lnTo>
                <a:lnTo>
                  <a:pt x="6016" y="936"/>
                </a:lnTo>
                <a:lnTo>
                  <a:pt x="6032" y="936"/>
                </a:lnTo>
                <a:lnTo>
                  <a:pt x="6071" y="936"/>
                </a:lnTo>
                <a:lnTo>
                  <a:pt x="6128" y="936"/>
                </a:lnTo>
                <a:lnTo>
                  <a:pt x="6193" y="936"/>
                </a:lnTo>
                <a:lnTo>
                  <a:pt x="6257" y="936"/>
                </a:lnTo>
                <a:lnTo>
                  <a:pt x="6313" y="936"/>
                </a:lnTo>
                <a:lnTo>
                  <a:pt x="6354" y="936"/>
                </a:lnTo>
                <a:lnTo>
                  <a:pt x="6368" y="936"/>
                </a:lnTo>
                <a:lnTo>
                  <a:pt x="6368" y="947"/>
                </a:lnTo>
                <a:lnTo>
                  <a:pt x="6368" y="979"/>
                </a:lnTo>
                <a:lnTo>
                  <a:pt x="6368" y="1030"/>
                </a:lnTo>
                <a:lnTo>
                  <a:pt x="6368" y="1096"/>
                </a:lnTo>
                <a:lnTo>
                  <a:pt x="6368" y="1174"/>
                </a:lnTo>
                <a:lnTo>
                  <a:pt x="6368" y="1261"/>
                </a:lnTo>
                <a:lnTo>
                  <a:pt x="6368" y="1354"/>
                </a:lnTo>
                <a:lnTo>
                  <a:pt x="6368" y="1450"/>
                </a:lnTo>
                <a:lnTo>
                  <a:pt x="6368" y="1546"/>
                </a:lnTo>
                <a:lnTo>
                  <a:pt x="6368" y="1639"/>
                </a:lnTo>
                <a:lnTo>
                  <a:pt x="6368" y="1726"/>
                </a:lnTo>
                <a:lnTo>
                  <a:pt x="6368" y="1804"/>
                </a:lnTo>
                <a:lnTo>
                  <a:pt x="6368" y="1870"/>
                </a:lnTo>
                <a:lnTo>
                  <a:pt x="6368" y="1921"/>
                </a:lnTo>
                <a:lnTo>
                  <a:pt x="6368" y="1954"/>
                </a:lnTo>
                <a:lnTo>
                  <a:pt x="6368" y="1965"/>
                </a:lnTo>
                <a:close/>
                <a:moveTo>
                  <a:pt x="6368" y="124"/>
                </a:moveTo>
                <a:lnTo>
                  <a:pt x="6368" y="145"/>
                </a:lnTo>
                <a:lnTo>
                  <a:pt x="6368" y="203"/>
                </a:lnTo>
                <a:lnTo>
                  <a:pt x="6368" y="285"/>
                </a:lnTo>
                <a:lnTo>
                  <a:pt x="6368" y="378"/>
                </a:lnTo>
                <a:lnTo>
                  <a:pt x="6368" y="471"/>
                </a:lnTo>
                <a:lnTo>
                  <a:pt x="6368" y="553"/>
                </a:lnTo>
                <a:lnTo>
                  <a:pt x="6368" y="610"/>
                </a:lnTo>
                <a:lnTo>
                  <a:pt x="6368" y="633"/>
                </a:lnTo>
                <a:lnTo>
                  <a:pt x="6346" y="633"/>
                </a:lnTo>
                <a:lnTo>
                  <a:pt x="6287" y="633"/>
                </a:lnTo>
                <a:lnTo>
                  <a:pt x="6202" y="633"/>
                </a:lnTo>
                <a:lnTo>
                  <a:pt x="6106" y="633"/>
                </a:lnTo>
                <a:lnTo>
                  <a:pt x="6009" y="633"/>
                </a:lnTo>
                <a:lnTo>
                  <a:pt x="5925" y="633"/>
                </a:lnTo>
                <a:lnTo>
                  <a:pt x="5865" y="633"/>
                </a:lnTo>
                <a:lnTo>
                  <a:pt x="5842" y="633"/>
                </a:lnTo>
                <a:lnTo>
                  <a:pt x="5841" y="633"/>
                </a:lnTo>
                <a:lnTo>
                  <a:pt x="5800" y="634"/>
                </a:lnTo>
                <a:lnTo>
                  <a:pt x="5762" y="636"/>
                </a:lnTo>
                <a:lnTo>
                  <a:pt x="5726" y="639"/>
                </a:lnTo>
                <a:lnTo>
                  <a:pt x="5692" y="645"/>
                </a:lnTo>
                <a:lnTo>
                  <a:pt x="5661" y="652"/>
                </a:lnTo>
                <a:lnTo>
                  <a:pt x="5631" y="660"/>
                </a:lnTo>
                <a:lnTo>
                  <a:pt x="5618" y="665"/>
                </a:lnTo>
                <a:lnTo>
                  <a:pt x="5605" y="671"/>
                </a:lnTo>
                <a:lnTo>
                  <a:pt x="5592" y="676"/>
                </a:lnTo>
                <a:lnTo>
                  <a:pt x="5580" y="682"/>
                </a:lnTo>
                <a:lnTo>
                  <a:pt x="5568" y="689"/>
                </a:lnTo>
                <a:lnTo>
                  <a:pt x="5556" y="695"/>
                </a:lnTo>
                <a:lnTo>
                  <a:pt x="5545" y="702"/>
                </a:lnTo>
                <a:lnTo>
                  <a:pt x="5534" y="710"/>
                </a:lnTo>
                <a:lnTo>
                  <a:pt x="5514" y="727"/>
                </a:lnTo>
                <a:lnTo>
                  <a:pt x="5495" y="745"/>
                </a:lnTo>
                <a:lnTo>
                  <a:pt x="5478" y="764"/>
                </a:lnTo>
                <a:lnTo>
                  <a:pt x="5461" y="785"/>
                </a:lnTo>
                <a:lnTo>
                  <a:pt x="5445" y="807"/>
                </a:lnTo>
                <a:lnTo>
                  <a:pt x="5431" y="832"/>
                </a:lnTo>
                <a:lnTo>
                  <a:pt x="5422" y="850"/>
                </a:lnTo>
                <a:lnTo>
                  <a:pt x="5412" y="869"/>
                </a:lnTo>
                <a:lnTo>
                  <a:pt x="5404" y="889"/>
                </a:lnTo>
                <a:lnTo>
                  <a:pt x="5396" y="910"/>
                </a:lnTo>
                <a:lnTo>
                  <a:pt x="5390" y="931"/>
                </a:lnTo>
                <a:lnTo>
                  <a:pt x="5384" y="955"/>
                </a:lnTo>
                <a:lnTo>
                  <a:pt x="5378" y="978"/>
                </a:lnTo>
                <a:lnTo>
                  <a:pt x="5373" y="1003"/>
                </a:lnTo>
                <a:lnTo>
                  <a:pt x="5369" y="1029"/>
                </a:lnTo>
                <a:lnTo>
                  <a:pt x="5365" y="1055"/>
                </a:lnTo>
                <a:lnTo>
                  <a:pt x="5362" y="1084"/>
                </a:lnTo>
                <a:lnTo>
                  <a:pt x="5359" y="1112"/>
                </a:lnTo>
                <a:lnTo>
                  <a:pt x="5357" y="1142"/>
                </a:lnTo>
                <a:lnTo>
                  <a:pt x="5356" y="1173"/>
                </a:lnTo>
                <a:lnTo>
                  <a:pt x="5355" y="1206"/>
                </a:lnTo>
                <a:lnTo>
                  <a:pt x="5355" y="1239"/>
                </a:lnTo>
                <a:lnTo>
                  <a:pt x="5355" y="1257"/>
                </a:lnTo>
                <a:lnTo>
                  <a:pt x="5355" y="1304"/>
                </a:lnTo>
                <a:lnTo>
                  <a:pt x="5355" y="1372"/>
                </a:lnTo>
                <a:lnTo>
                  <a:pt x="5355" y="1448"/>
                </a:lnTo>
                <a:lnTo>
                  <a:pt x="5355" y="1526"/>
                </a:lnTo>
                <a:lnTo>
                  <a:pt x="5355" y="1593"/>
                </a:lnTo>
                <a:lnTo>
                  <a:pt x="5355" y="1641"/>
                </a:lnTo>
                <a:lnTo>
                  <a:pt x="5355" y="1659"/>
                </a:lnTo>
                <a:lnTo>
                  <a:pt x="5355" y="1692"/>
                </a:lnTo>
                <a:lnTo>
                  <a:pt x="5356" y="1725"/>
                </a:lnTo>
                <a:lnTo>
                  <a:pt x="5357" y="1756"/>
                </a:lnTo>
                <a:lnTo>
                  <a:pt x="5359" y="1785"/>
                </a:lnTo>
                <a:lnTo>
                  <a:pt x="5362" y="1814"/>
                </a:lnTo>
                <a:lnTo>
                  <a:pt x="5365" y="1842"/>
                </a:lnTo>
                <a:lnTo>
                  <a:pt x="5369" y="1869"/>
                </a:lnTo>
                <a:lnTo>
                  <a:pt x="5373" y="1894"/>
                </a:lnTo>
                <a:lnTo>
                  <a:pt x="5378" y="1920"/>
                </a:lnTo>
                <a:lnTo>
                  <a:pt x="5384" y="1943"/>
                </a:lnTo>
                <a:lnTo>
                  <a:pt x="5390" y="1966"/>
                </a:lnTo>
                <a:lnTo>
                  <a:pt x="5396" y="1988"/>
                </a:lnTo>
                <a:lnTo>
                  <a:pt x="5405" y="2009"/>
                </a:lnTo>
                <a:lnTo>
                  <a:pt x="5412" y="2029"/>
                </a:lnTo>
                <a:lnTo>
                  <a:pt x="5422" y="2048"/>
                </a:lnTo>
                <a:lnTo>
                  <a:pt x="5431" y="2066"/>
                </a:lnTo>
                <a:lnTo>
                  <a:pt x="5439" y="2078"/>
                </a:lnTo>
                <a:lnTo>
                  <a:pt x="5446" y="2090"/>
                </a:lnTo>
                <a:lnTo>
                  <a:pt x="5454" y="2102"/>
                </a:lnTo>
                <a:lnTo>
                  <a:pt x="5462" y="2113"/>
                </a:lnTo>
                <a:lnTo>
                  <a:pt x="5472" y="2123"/>
                </a:lnTo>
                <a:lnTo>
                  <a:pt x="5480" y="2134"/>
                </a:lnTo>
                <a:lnTo>
                  <a:pt x="5491" y="2143"/>
                </a:lnTo>
                <a:lnTo>
                  <a:pt x="5500" y="2153"/>
                </a:lnTo>
                <a:lnTo>
                  <a:pt x="5511" y="2162"/>
                </a:lnTo>
                <a:lnTo>
                  <a:pt x="5521" y="2171"/>
                </a:lnTo>
                <a:lnTo>
                  <a:pt x="5532" y="2179"/>
                </a:lnTo>
                <a:lnTo>
                  <a:pt x="5544" y="2188"/>
                </a:lnTo>
                <a:lnTo>
                  <a:pt x="5567" y="2203"/>
                </a:lnTo>
                <a:lnTo>
                  <a:pt x="5592" y="2215"/>
                </a:lnTo>
                <a:lnTo>
                  <a:pt x="5619" y="2227"/>
                </a:lnTo>
                <a:lnTo>
                  <a:pt x="5646" y="2238"/>
                </a:lnTo>
                <a:lnTo>
                  <a:pt x="5676" y="2246"/>
                </a:lnTo>
                <a:lnTo>
                  <a:pt x="5707" y="2252"/>
                </a:lnTo>
                <a:lnTo>
                  <a:pt x="5737" y="2259"/>
                </a:lnTo>
                <a:lnTo>
                  <a:pt x="5770" y="2262"/>
                </a:lnTo>
                <a:lnTo>
                  <a:pt x="5804" y="2264"/>
                </a:lnTo>
                <a:lnTo>
                  <a:pt x="5840" y="2265"/>
                </a:lnTo>
                <a:lnTo>
                  <a:pt x="5841" y="2265"/>
                </a:lnTo>
                <a:lnTo>
                  <a:pt x="5853" y="2265"/>
                </a:lnTo>
                <a:lnTo>
                  <a:pt x="5885" y="2265"/>
                </a:lnTo>
                <a:lnTo>
                  <a:pt x="5935" y="2265"/>
                </a:lnTo>
                <a:lnTo>
                  <a:pt x="6001" y="2265"/>
                </a:lnTo>
                <a:lnTo>
                  <a:pt x="6078" y="2265"/>
                </a:lnTo>
                <a:lnTo>
                  <a:pt x="6165" y="2265"/>
                </a:lnTo>
                <a:lnTo>
                  <a:pt x="6257" y="2265"/>
                </a:lnTo>
                <a:lnTo>
                  <a:pt x="6353" y="2265"/>
                </a:lnTo>
                <a:lnTo>
                  <a:pt x="6448" y="2265"/>
                </a:lnTo>
                <a:lnTo>
                  <a:pt x="6540" y="2265"/>
                </a:lnTo>
                <a:lnTo>
                  <a:pt x="6627" y="2265"/>
                </a:lnTo>
                <a:lnTo>
                  <a:pt x="6704" y="2265"/>
                </a:lnTo>
                <a:lnTo>
                  <a:pt x="6770" y="2265"/>
                </a:lnTo>
                <a:lnTo>
                  <a:pt x="6820" y="2265"/>
                </a:lnTo>
                <a:lnTo>
                  <a:pt x="6852" y="2265"/>
                </a:lnTo>
                <a:lnTo>
                  <a:pt x="6864" y="2265"/>
                </a:lnTo>
                <a:lnTo>
                  <a:pt x="6864" y="2240"/>
                </a:lnTo>
                <a:lnTo>
                  <a:pt x="6864" y="2168"/>
                </a:lnTo>
                <a:lnTo>
                  <a:pt x="6864" y="2056"/>
                </a:lnTo>
                <a:lnTo>
                  <a:pt x="6864" y="1911"/>
                </a:lnTo>
                <a:lnTo>
                  <a:pt x="6864" y="1740"/>
                </a:lnTo>
                <a:lnTo>
                  <a:pt x="6864" y="1549"/>
                </a:lnTo>
                <a:lnTo>
                  <a:pt x="6864" y="1343"/>
                </a:lnTo>
                <a:lnTo>
                  <a:pt x="6864" y="1133"/>
                </a:lnTo>
                <a:lnTo>
                  <a:pt x="6864" y="922"/>
                </a:lnTo>
                <a:lnTo>
                  <a:pt x="6864" y="717"/>
                </a:lnTo>
                <a:lnTo>
                  <a:pt x="6864" y="526"/>
                </a:lnTo>
                <a:lnTo>
                  <a:pt x="6864" y="354"/>
                </a:lnTo>
                <a:lnTo>
                  <a:pt x="6864" y="209"/>
                </a:lnTo>
                <a:lnTo>
                  <a:pt x="6864" y="97"/>
                </a:lnTo>
                <a:lnTo>
                  <a:pt x="6864" y="25"/>
                </a:lnTo>
                <a:lnTo>
                  <a:pt x="6864" y="0"/>
                </a:lnTo>
                <a:lnTo>
                  <a:pt x="6854" y="0"/>
                </a:lnTo>
                <a:lnTo>
                  <a:pt x="6827" y="0"/>
                </a:lnTo>
                <a:lnTo>
                  <a:pt x="6786" y="0"/>
                </a:lnTo>
                <a:lnTo>
                  <a:pt x="6735" y="0"/>
                </a:lnTo>
                <a:lnTo>
                  <a:pt x="6679" y="0"/>
                </a:lnTo>
                <a:lnTo>
                  <a:pt x="6619" y="0"/>
                </a:lnTo>
                <a:lnTo>
                  <a:pt x="6561" y="0"/>
                </a:lnTo>
                <a:lnTo>
                  <a:pt x="6508" y="0"/>
                </a:lnTo>
                <a:lnTo>
                  <a:pt x="6495" y="1"/>
                </a:lnTo>
                <a:lnTo>
                  <a:pt x="6484" y="2"/>
                </a:lnTo>
                <a:lnTo>
                  <a:pt x="6473" y="3"/>
                </a:lnTo>
                <a:lnTo>
                  <a:pt x="6463" y="5"/>
                </a:lnTo>
                <a:lnTo>
                  <a:pt x="6453" y="8"/>
                </a:lnTo>
                <a:lnTo>
                  <a:pt x="6444" y="12"/>
                </a:lnTo>
                <a:lnTo>
                  <a:pt x="6435" y="16"/>
                </a:lnTo>
                <a:lnTo>
                  <a:pt x="6428" y="19"/>
                </a:lnTo>
                <a:lnTo>
                  <a:pt x="6420" y="24"/>
                </a:lnTo>
                <a:lnTo>
                  <a:pt x="6414" y="29"/>
                </a:lnTo>
                <a:lnTo>
                  <a:pt x="6409" y="34"/>
                </a:lnTo>
                <a:lnTo>
                  <a:pt x="6403" y="39"/>
                </a:lnTo>
                <a:lnTo>
                  <a:pt x="6394" y="51"/>
                </a:lnTo>
                <a:lnTo>
                  <a:pt x="6386" y="61"/>
                </a:lnTo>
                <a:lnTo>
                  <a:pt x="6380" y="73"/>
                </a:lnTo>
                <a:lnTo>
                  <a:pt x="6376" y="85"/>
                </a:lnTo>
                <a:lnTo>
                  <a:pt x="6373" y="95"/>
                </a:lnTo>
                <a:lnTo>
                  <a:pt x="6370" y="104"/>
                </a:lnTo>
                <a:lnTo>
                  <a:pt x="6369" y="119"/>
                </a:lnTo>
                <a:lnTo>
                  <a:pt x="6368" y="124"/>
                </a:lnTo>
                <a:close/>
                <a:moveTo>
                  <a:pt x="4910" y="699"/>
                </a:moveTo>
                <a:lnTo>
                  <a:pt x="4894" y="689"/>
                </a:lnTo>
                <a:lnTo>
                  <a:pt x="4876" y="679"/>
                </a:lnTo>
                <a:lnTo>
                  <a:pt x="4859" y="671"/>
                </a:lnTo>
                <a:lnTo>
                  <a:pt x="4842" y="663"/>
                </a:lnTo>
                <a:lnTo>
                  <a:pt x="4826" y="657"/>
                </a:lnTo>
                <a:lnTo>
                  <a:pt x="4809" y="652"/>
                </a:lnTo>
                <a:lnTo>
                  <a:pt x="4793" y="647"/>
                </a:lnTo>
                <a:lnTo>
                  <a:pt x="4777" y="643"/>
                </a:lnTo>
                <a:lnTo>
                  <a:pt x="4746" y="638"/>
                </a:lnTo>
                <a:lnTo>
                  <a:pt x="4720" y="635"/>
                </a:lnTo>
                <a:lnTo>
                  <a:pt x="4696" y="634"/>
                </a:lnTo>
                <a:lnTo>
                  <a:pt x="4674" y="633"/>
                </a:lnTo>
                <a:lnTo>
                  <a:pt x="4660" y="633"/>
                </a:lnTo>
                <a:lnTo>
                  <a:pt x="4623" y="633"/>
                </a:lnTo>
                <a:lnTo>
                  <a:pt x="4566" y="633"/>
                </a:lnTo>
                <a:lnTo>
                  <a:pt x="4494" y="633"/>
                </a:lnTo>
                <a:lnTo>
                  <a:pt x="4410" y="633"/>
                </a:lnTo>
                <a:lnTo>
                  <a:pt x="4317" y="633"/>
                </a:lnTo>
                <a:lnTo>
                  <a:pt x="4217" y="633"/>
                </a:lnTo>
                <a:lnTo>
                  <a:pt x="4113" y="633"/>
                </a:lnTo>
                <a:lnTo>
                  <a:pt x="4011" y="633"/>
                </a:lnTo>
                <a:lnTo>
                  <a:pt x="3911" y="633"/>
                </a:lnTo>
                <a:lnTo>
                  <a:pt x="3819" y="633"/>
                </a:lnTo>
                <a:lnTo>
                  <a:pt x="3735" y="633"/>
                </a:lnTo>
                <a:lnTo>
                  <a:pt x="3665" y="633"/>
                </a:lnTo>
                <a:lnTo>
                  <a:pt x="3611" y="633"/>
                </a:lnTo>
                <a:lnTo>
                  <a:pt x="3576" y="633"/>
                </a:lnTo>
                <a:lnTo>
                  <a:pt x="3564" y="633"/>
                </a:lnTo>
                <a:lnTo>
                  <a:pt x="3564" y="651"/>
                </a:lnTo>
                <a:lnTo>
                  <a:pt x="3564" y="702"/>
                </a:lnTo>
                <a:lnTo>
                  <a:pt x="3564" y="783"/>
                </a:lnTo>
                <a:lnTo>
                  <a:pt x="3564" y="888"/>
                </a:lnTo>
                <a:lnTo>
                  <a:pt x="3564" y="1011"/>
                </a:lnTo>
                <a:lnTo>
                  <a:pt x="3564" y="1150"/>
                </a:lnTo>
                <a:lnTo>
                  <a:pt x="3564" y="1297"/>
                </a:lnTo>
                <a:lnTo>
                  <a:pt x="3564" y="1448"/>
                </a:lnTo>
                <a:lnTo>
                  <a:pt x="3564" y="1601"/>
                </a:lnTo>
                <a:lnTo>
                  <a:pt x="3564" y="1748"/>
                </a:lnTo>
                <a:lnTo>
                  <a:pt x="3564" y="1887"/>
                </a:lnTo>
                <a:lnTo>
                  <a:pt x="3564" y="2010"/>
                </a:lnTo>
                <a:lnTo>
                  <a:pt x="3564" y="2115"/>
                </a:lnTo>
                <a:lnTo>
                  <a:pt x="3564" y="2195"/>
                </a:lnTo>
                <a:lnTo>
                  <a:pt x="3564" y="2247"/>
                </a:lnTo>
                <a:lnTo>
                  <a:pt x="3564" y="2265"/>
                </a:lnTo>
                <a:lnTo>
                  <a:pt x="3586" y="2265"/>
                </a:lnTo>
                <a:lnTo>
                  <a:pt x="3643" y="2265"/>
                </a:lnTo>
                <a:lnTo>
                  <a:pt x="3726" y="2265"/>
                </a:lnTo>
                <a:lnTo>
                  <a:pt x="3819" y="2265"/>
                </a:lnTo>
                <a:lnTo>
                  <a:pt x="3913" y="2265"/>
                </a:lnTo>
                <a:lnTo>
                  <a:pt x="3995" y="2265"/>
                </a:lnTo>
                <a:lnTo>
                  <a:pt x="4053" y="2265"/>
                </a:lnTo>
                <a:lnTo>
                  <a:pt x="4074" y="2265"/>
                </a:lnTo>
                <a:lnTo>
                  <a:pt x="4074" y="2250"/>
                </a:lnTo>
                <a:lnTo>
                  <a:pt x="4074" y="2208"/>
                </a:lnTo>
                <a:lnTo>
                  <a:pt x="4074" y="2142"/>
                </a:lnTo>
                <a:lnTo>
                  <a:pt x="4074" y="2058"/>
                </a:lnTo>
                <a:lnTo>
                  <a:pt x="4074" y="1957"/>
                </a:lnTo>
                <a:lnTo>
                  <a:pt x="4074" y="1845"/>
                </a:lnTo>
                <a:lnTo>
                  <a:pt x="4074" y="1725"/>
                </a:lnTo>
                <a:lnTo>
                  <a:pt x="4074" y="1601"/>
                </a:lnTo>
                <a:lnTo>
                  <a:pt x="4074" y="1477"/>
                </a:lnTo>
                <a:lnTo>
                  <a:pt x="4074" y="1356"/>
                </a:lnTo>
                <a:lnTo>
                  <a:pt x="4074" y="1244"/>
                </a:lnTo>
                <a:lnTo>
                  <a:pt x="4074" y="1143"/>
                </a:lnTo>
                <a:lnTo>
                  <a:pt x="4074" y="1058"/>
                </a:lnTo>
                <a:lnTo>
                  <a:pt x="4074" y="993"/>
                </a:lnTo>
                <a:lnTo>
                  <a:pt x="4074" y="950"/>
                </a:lnTo>
                <a:lnTo>
                  <a:pt x="4074" y="936"/>
                </a:lnTo>
                <a:lnTo>
                  <a:pt x="4089" y="936"/>
                </a:lnTo>
                <a:lnTo>
                  <a:pt x="4128" y="936"/>
                </a:lnTo>
                <a:lnTo>
                  <a:pt x="4183" y="936"/>
                </a:lnTo>
                <a:lnTo>
                  <a:pt x="4246" y="936"/>
                </a:lnTo>
                <a:lnTo>
                  <a:pt x="4309" y="936"/>
                </a:lnTo>
                <a:lnTo>
                  <a:pt x="4364" y="936"/>
                </a:lnTo>
                <a:lnTo>
                  <a:pt x="4403" y="936"/>
                </a:lnTo>
                <a:lnTo>
                  <a:pt x="4418" y="936"/>
                </a:lnTo>
                <a:lnTo>
                  <a:pt x="4432" y="937"/>
                </a:lnTo>
                <a:lnTo>
                  <a:pt x="4445" y="938"/>
                </a:lnTo>
                <a:lnTo>
                  <a:pt x="4457" y="940"/>
                </a:lnTo>
                <a:lnTo>
                  <a:pt x="4468" y="942"/>
                </a:lnTo>
                <a:lnTo>
                  <a:pt x="4479" y="945"/>
                </a:lnTo>
                <a:lnTo>
                  <a:pt x="4488" y="948"/>
                </a:lnTo>
                <a:lnTo>
                  <a:pt x="4498" y="952"/>
                </a:lnTo>
                <a:lnTo>
                  <a:pt x="4505" y="957"/>
                </a:lnTo>
                <a:lnTo>
                  <a:pt x="4512" y="962"/>
                </a:lnTo>
                <a:lnTo>
                  <a:pt x="4520" y="967"/>
                </a:lnTo>
                <a:lnTo>
                  <a:pt x="4526" y="974"/>
                </a:lnTo>
                <a:lnTo>
                  <a:pt x="4533" y="980"/>
                </a:lnTo>
                <a:lnTo>
                  <a:pt x="4543" y="993"/>
                </a:lnTo>
                <a:lnTo>
                  <a:pt x="4552" y="1008"/>
                </a:lnTo>
                <a:lnTo>
                  <a:pt x="4559" y="1022"/>
                </a:lnTo>
                <a:lnTo>
                  <a:pt x="4565" y="1038"/>
                </a:lnTo>
                <a:lnTo>
                  <a:pt x="4570" y="1054"/>
                </a:lnTo>
                <a:lnTo>
                  <a:pt x="4573" y="1069"/>
                </a:lnTo>
                <a:lnTo>
                  <a:pt x="4575" y="1085"/>
                </a:lnTo>
                <a:lnTo>
                  <a:pt x="4577" y="1099"/>
                </a:lnTo>
                <a:lnTo>
                  <a:pt x="4577" y="1111"/>
                </a:lnTo>
                <a:lnTo>
                  <a:pt x="4578" y="1122"/>
                </a:lnTo>
                <a:lnTo>
                  <a:pt x="4578" y="1135"/>
                </a:lnTo>
                <a:lnTo>
                  <a:pt x="4577" y="1171"/>
                </a:lnTo>
                <a:lnTo>
                  <a:pt x="4577" y="1227"/>
                </a:lnTo>
                <a:lnTo>
                  <a:pt x="4577" y="1300"/>
                </a:lnTo>
                <a:lnTo>
                  <a:pt x="4577" y="1387"/>
                </a:lnTo>
                <a:lnTo>
                  <a:pt x="4577" y="1483"/>
                </a:lnTo>
                <a:lnTo>
                  <a:pt x="4577" y="1587"/>
                </a:lnTo>
                <a:lnTo>
                  <a:pt x="4577" y="1693"/>
                </a:lnTo>
                <a:lnTo>
                  <a:pt x="4577" y="1800"/>
                </a:lnTo>
                <a:lnTo>
                  <a:pt x="4577" y="1904"/>
                </a:lnTo>
                <a:lnTo>
                  <a:pt x="4577" y="2000"/>
                </a:lnTo>
                <a:lnTo>
                  <a:pt x="4577" y="2086"/>
                </a:lnTo>
                <a:lnTo>
                  <a:pt x="4577" y="2159"/>
                </a:lnTo>
                <a:lnTo>
                  <a:pt x="4577" y="2216"/>
                </a:lnTo>
                <a:lnTo>
                  <a:pt x="4577" y="2252"/>
                </a:lnTo>
                <a:lnTo>
                  <a:pt x="4577" y="2265"/>
                </a:lnTo>
                <a:lnTo>
                  <a:pt x="4598" y="2265"/>
                </a:lnTo>
                <a:lnTo>
                  <a:pt x="4655" y="2265"/>
                </a:lnTo>
                <a:lnTo>
                  <a:pt x="4736" y="2265"/>
                </a:lnTo>
                <a:lnTo>
                  <a:pt x="4827" y="2265"/>
                </a:lnTo>
                <a:lnTo>
                  <a:pt x="4919" y="2265"/>
                </a:lnTo>
                <a:lnTo>
                  <a:pt x="4999" y="2265"/>
                </a:lnTo>
                <a:lnTo>
                  <a:pt x="5056" y="2265"/>
                </a:lnTo>
                <a:lnTo>
                  <a:pt x="5078" y="2265"/>
                </a:lnTo>
                <a:lnTo>
                  <a:pt x="5078" y="2251"/>
                </a:lnTo>
                <a:lnTo>
                  <a:pt x="5078" y="2214"/>
                </a:lnTo>
                <a:lnTo>
                  <a:pt x="5078" y="2155"/>
                </a:lnTo>
                <a:lnTo>
                  <a:pt x="5078" y="2079"/>
                </a:lnTo>
                <a:lnTo>
                  <a:pt x="5078" y="1989"/>
                </a:lnTo>
                <a:lnTo>
                  <a:pt x="5078" y="1888"/>
                </a:lnTo>
                <a:lnTo>
                  <a:pt x="5078" y="1780"/>
                </a:lnTo>
                <a:lnTo>
                  <a:pt x="5078" y="1670"/>
                </a:lnTo>
                <a:lnTo>
                  <a:pt x="5078" y="1559"/>
                </a:lnTo>
                <a:lnTo>
                  <a:pt x="5078" y="1450"/>
                </a:lnTo>
                <a:lnTo>
                  <a:pt x="5078" y="1350"/>
                </a:lnTo>
                <a:lnTo>
                  <a:pt x="5078" y="1260"/>
                </a:lnTo>
                <a:lnTo>
                  <a:pt x="5078" y="1183"/>
                </a:lnTo>
                <a:lnTo>
                  <a:pt x="5078" y="1125"/>
                </a:lnTo>
                <a:lnTo>
                  <a:pt x="5078" y="1087"/>
                </a:lnTo>
                <a:lnTo>
                  <a:pt x="5078" y="1073"/>
                </a:lnTo>
                <a:lnTo>
                  <a:pt x="5078" y="1072"/>
                </a:lnTo>
                <a:lnTo>
                  <a:pt x="5077" y="1036"/>
                </a:lnTo>
                <a:lnTo>
                  <a:pt x="5075" y="1002"/>
                </a:lnTo>
                <a:lnTo>
                  <a:pt x="5070" y="969"/>
                </a:lnTo>
                <a:lnTo>
                  <a:pt x="5064" y="939"/>
                </a:lnTo>
                <a:lnTo>
                  <a:pt x="5057" y="910"/>
                </a:lnTo>
                <a:lnTo>
                  <a:pt x="5048" y="884"/>
                </a:lnTo>
                <a:lnTo>
                  <a:pt x="5039" y="858"/>
                </a:lnTo>
                <a:lnTo>
                  <a:pt x="5028" y="834"/>
                </a:lnTo>
                <a:lnTo>
                  <a:pt x="5016" y="813"/>
                </a:lnTo>
                <a:lnTo>
                  <a:pt x="5004" y="791"/>
                </a:lnTo>
                <a:lnTo>
                  <a:pt x="4989" y="772"/>
                </a:lnTo>
                <a:lnTo>
                  <a:pt x="4975" y="755"/>
                </a:lnTo>
                <a:lnTo>
                  <a:pt x="4959" y="740"/>
                </a:lnTo>
                <a:lnTo>
                  <a:pt x="4943" y="725"/>
                </a:lnTo>
                <a:lnTo>
                  <a:pt x="4927" y="711"/>
                </a:lnTo>
                <a:lnTo>
                  <a:pt x="4910" y="699"/>
                </a:lnTo>
                <a:close/>
                <a:moveTo>
                  <a:pt x="2339" y="699"/>
                </a:moveTo>
                <a:lnTo>
                  <a:pt x="2322" y="689"/>
                </a:lnTo>
                <a:lnTo>
                  <a:pt x="2305" y="679"/>
                </a:lnTo>
                <a:lnTo>
                  <a:pt x="2288" y="671"/>
                </a:lnTo>
                <a:lnTo>
                  <a:pt x="2271" y="663"/>
                </a:lnTo>
                <a:lnTo>
                  <a:pt x="2254" y="657"/>
                </a:lnTo>
                <a:lnTo>
                  <a:pt x="2237" y="652"/>
                </a:lnTo>
                <a:lnTo>
                  <a:pt x="2221" y="647"/>
                </a:lnTo>
                <a:lnTo>
                  <a:pt x="2205" y="643"/>
                </a:lnTo>
                <a:lnTo>
                  <a:pt x="2176" y="638"/>
                </a:lnTo>
                <a:lnTo>
                  <a:pt x="2148" y="635"/>
                </a:lnTo>
                <a:lnTo>
                  <a:pt x="2124" y="634"/>
                </a:lnTo>
                <a:lnTo>
                  <a:pt x="2103" y="633"/>
                </a:lnTo>
                <a:lnTo>
                  <a:pt x="2079" y="633"/>
                </a:lnTo>
                <a:lnTo>
                  <a:pt x="2013" y="633"/>
                </a:lnTo>
                <a:lnTo>
                  <a:pt x="1909" y="633"/>
                </a:lnTo>
                <a:lnTo>
                  <a:pt x="1774" y="633"/>
                </a:lnTo>
                <a:lnTo>
                  <a:pt x="1616" y="633"/>
                </a:lnTo>
                <a:lnTo>
                  <a:pt x="1438" y="633"/>
                </a:lnTo>
                <a:lnTo>
                  <a:pt x="1247" y="633"/>
                </a:lnTo>
                <a:lnTo>
                  <a:pt x="1051" y="633"/>
                </a:lnTo>
                <a:lnTo>
                  <a:pt x="855" y="633"/>
                </a:lnTo>
                <a:lnTo>
                  <a:pt x="666" y="633"/>
                </a:lnTo>
                <a:lnTo>
                  <a:pt x="488" y="633"/>
                </a:lnTo>
                <a:lnTo>
                  <a:pt x="328" y="633"/>
                </a:lnTo>
                <a:lnTo>
                  <a:pt x="194" y="633"/>
                </a:lnTo>
                <a:lnTo>
                  <a:pt x="91" y="633"/>
                </a:lnTo>
                <a:lnTo>
                  <a:pt x="23" y="633"/>
                </a:lnTo>
                <a:lnTo>
                  <a:pt x="0" y="633"/>
                </a:lnTo>
                <a:lnTo>
                  <a:pt x="0" y="651"/>
                </a:lnTo>
                <a:lnTo>
                  <a:pt x="0" y="702"/>
                </a:lnTo>
                <a:lnTo>
                  <a:pt x="0" y="783"/>
                </a:lnTo>
                <a:lnTo>
                  <a:pt x="0" y="888"/>
                </a:lnTo>
                <a:lnTo>
                  <a:pt x="0" y="1011"/>
                </a:lnTo>
                <a:lnTo>
                  <a:pt x="0" y="1148"/>
                </a:lnTo>
                <a:lnTo>
                  <a:pt x="0" y="1297"/>
                </a:lnTo>
                <a:lnTo>
                  <a:pt x="0" y="1448"/>
                </a:lnTo>
                <a:lnTo>
                  <a:pt x="0" y="1601"/>
                </a:lnTo>
                <a:lnTo>
                  <a:pt x="0" y="1748"/>
                </a:lnTo>
                <a:lnTo>
                  <a:pt x="0" y="1886"/>
                </a:lnTo>
                <a:lnTo>
                  <a:pt x="0" y="2010"/>
                </a:lnTo>
                <a:lnTo>
                  <a:pt x="0" y="2114"/>
                </a:lnTo>
                <a:lnTo>
                  <a:pt x="0" y="2194"/>
                </a:lnTo>
                <a:lnTo>
                  <a:pt x="0" y="2246"/>
                </a:lnTo>
                <a:lnTo>
                  <a:pt x="0" y="2264"/>
                </a:lnTo>
                <a:lnTo>
                  <a:pt x="21" y="2264"/>
                </a:lnTo>
                <a:lnTo>
                  <a:pt x="78" y="2264"/>
                </a:lnTo>
                <a:lnTo>
                  <a:pt x="158" y="2264"/>
                </a:lnTo>
                <a:lnTo>
                  <a:pt x="250" y="2264"/>
                </a:lnTo>
                <a:lnTo>
                  <a:pt x="341" y="2264"/>
                </a:lnTo>
                <a:lnTo>
                  <a:pt x="421" y="2264"/>
                </a:lnTo>
                <a:lnTo>
                  <a:pt x="477" y="2264"/>
                </a:lnTo>
                <a:lnTo>
                  <a:pt x="500" y="2264"/>
                </a:lnTo>
                <a:lnTo>
                  <a:pt x="500" y="2249"/>
                </a:lnTo>
                <a:lnTo>
                  <a:pt x="500" y="2207"/>
                </a:lnTo>
                <a:lnTo>
                  <a:pt x="500" y="2142"/>
                </a:lnTo>
                <a:lnTo>
                  <a:pt x="500" y="2056"/>
                </a:lnTo>
                <a:lnTo>
                  <a:pt x="500" y="1956"/>
                </a:lnTo>
                <a:lnTo>
                  <a:pt x="500" y="1844"/>
                </a:lnTo>
                <a:lnTo>
                  <a:pt x="500" y="1724"/>
                </a:lnTo>
                <a:lnTo>
                  <a:pt x="500" y="1600"/>
                </a:lnTo>
                <a:lnTo>
                  <a:pt x="500" y="1476"/>
                </a:lnTo>
                <a:lnTo>
                  <a:pt x="500" y="1356"/>
                </a:lnTo>
                <a:lnTo>
                  <a:pt x="500" y="1244"/>
                </a:lnTo>
                <a:lnTo>
                  <a:pt x="500" y="1143"/>
                </a:lnTo>
                <a:lnTo>
                  <a:pt x="500" y="1057"/>
                </a:lnTo>
                <a:lnTo>
                  <a:pt x="500" y="993"/>
                </a:lnTo>
                <a:lnTo>
                  <a:pt x="500" y="950"/>
                </a:lnTo>
                <a:lnTo>
                  <a:pt x="500" y="936"/>
                </a:lnTo>
                <a:lnTo>
                  <a:pt x="515" y="936"/>
                </a:lnTo>
                <a:lnTo>
                  <a:pt x="553" y="936"/>
                </a:lnTo>
                <a:lnTo>
                  <a:pt x="608" y="936"/>
                </a:lnTo>
                <a:lnTo>
                  <a:pt x="671" y="936"/>
                </a:lnTo>
                <a:lnTo>
                  <a:pt x="734" y="936"/>
                </a:lnTo>
                <a:lnTo>
                  <a:pt x="789" y="936"/>
                </a:lnTo>
                <a:lnTo>
                  <a:pt x="828" y="936"/>
                </a:lnTo>
                <a:lnTo>
                  <a:pt x="843" y="936"/>
                </a:lnTo>
                <a:lnTo>
                  <a:pt x="857" y="936"/>
                </a:lnTo>
                <a:lnTo>
                  <a:pt x="870" y="937"/>
                </a:lnTo>
                <a:lnTo>
                  <a:pt x="882" y="939"/>
                </a:lnTo>
                <a:lnTo>
                  <a:pt x="894" y="941"/>
                </a:lnTo>
                <a:lnTo>
                  <a:pt x="904" y="944"/>
                </a:lnTo>
                <a:lnTo>
                  <a:pt x="914" y="948"/>
                </a:lnTo>
                <a:lnTo>
                  <a:pt x="922" y="952"/>
                </a:lnTo>
                <a:lnTo>
                  <a:pt x="931" y="957"/>
                </a:lnTo>
                <a:lnTo>
                  <a:pt x="938" y="962"/>
                </a:lnTo>
                <a:lnTo>
                  <a:pt x="944" y="967"/>
                </a:lnTo>
                <a:lnTo>
                  <a:pt x="951" y="974"/>
                </a:lnTo>
                <a:lnTo>
                  <a:pt x="957" y="979"/>
                </a:lnTo>
                <a:lnTo>
                  <a:pt x="968" y="993"/>
                </a:lnTo>
                <a:lnTo>
                  <a:pt x="976" y="1008"/>
                </a:lnTo>
                <a:lnTo>
                  <a:pt x="984" y="1022"/>
                </a:lnTo>
                <a:lnTo>
                  <a:pt x="990" y="1038"/>
                </a:lnTo>
                <a:lnTo>
                  <a:pt x="994" y="1054"/>
                </a:lnTo>
                <a:lnTo>
                  <a:pt x="997" y="1069"/>
                </a:lnTo>
                <a:lnTo>
                  <a:pt x="1001" y="1085"/>
                </a:lnTo>
                <a:lnTo>
                  <a:pt x="1002" y="1099"/>
                </a:lnTo>
                <a:lnTo>
                  <a:pt x="1003" y="1111"/>
                </a:lnTo>
                <a:lnTo>
                  <a:pt x="1003" y="1122"/>
                </a:lnTo>
                <a:lnTo>
                  <a:pt x="1003" y="1123"/>
                </a:lnTo>
                <a:lnTo>
                  <a:pt x="1003" y="1138"/>
                </a:lnTo>
                <a:lnTo>
                  <a:pt x="1003" y="1175"/>
                </a:lnTo>
                <a:lnTo>
                  <a:pt x="1003" y="1232"/>
                </a:lnTo>
                <a:lnTo>
                  <a:pt x="1003" y="1306"/>
                </a:lnTo>
                <a:lnTo>
                  <a:pt x="1003" y="1392"/>
                </a:lnTo>
                <a:lnTo>
                  <a:pt x="1003" y="1489"/>
                </a:lnTo>
                <a:lnTo>
                  <a:pt x="1003" y="1591"/>
                </a:lnTo>
                <a:lnTo>
                  <a:pt x="1003" y="1697"/>
                </a:lnTo>
                <a:lnTo>
                  <a:pt x="1003" y="1803"/>
                </a:lnTo>
                <a:lnTo>
                  <a:pt x="1003" y="1906"/>
                </a:lnTo>
                <a:lnTo>
                  <a:pt x="1003" y="2001"/>
                </a:lnTo>
                <a:lnTo>
                  <a:pt x="1002" y="2087"/>
                </a:lnTo>
                <a:lnTo>
                  <a:pt x="1002" y="2160"/>
                </a:lnTo>
                <a:lnTo>
                  <a:pt x="1002" y="2215"/>
                </a:lnTo>
                <a:lnTo>
                  <a:pt x="1002" y="2251"/>
                </a:lnTo>
                <a:lnTo>
                  <a:pt x="1002" y="2264"/>
                </a:lnTo>
                <a:lnTo>
                  <a:pt x="1024" y="2264"/>
                </a:lnTo>
                <a:lnTo>
                  <a:pt x="1080" y="2264"/>
                </a:lnTo>
                <a:lnTo>
                  <a:pt x="1160" y="2264"/>
                </a:lnTo>
                <a:lnTo>
                  <a:pt x="1253" y="2264"/>
                </a:lnTo>
                <a:lnTo>
                  <a:pt x="1345" y="2264"/>
                </a:lnTo>
                <a:lnTo>
                  <a:pt x="1425" y="2264"/>
                </a:lnTo>
                <a:lnTo>
                  <a:pt x="1481" y="2264"/>
                </a:lnTo>
                <a:lnTo>
                  <a:pt x="1503" y="2264"/>
                </a:lnTo>
                <a:lnTo>
                  <a:pt x="1503" y="2249"/>
                </a:lnTo>
                <a:lnTo>
                  <a:pt x="1503" y="2207"/>
                </a:lnTo>
                <a:lnTo>
                  <a:pt x="1503" y="2142"/>
                </a:lnTo>
                <a:lnTo>
                  <a:pt x="1503" y="2056"/>
                </a:lnTo>
                <a:lnTo>
                  <a:pt x="1503" y="1956"/>
                </a:lnTo>
                <a:lnTo>
                  <a:pt x="1503" y="1844"/>
                </a:lnTo>
                <a:lnTo>
                  <a:pt x="1503" y="1724"/>
                </a:lnTo>
                <a:lnTo>
                  <a:pt x="1503" y="1600"/>
                </a:lnTo>
                <a:lnTo>
                  <a:pt x="1503" y="1476"/>
                </a:lnTo>
                <a:lnTo>
                  <a:pt x="1503" y="1356"/>
                </a:lnTo>
                <a:lnTo>
                  <a:pt x="1503" y="1244"/>
                </a:lnTo>
                <a:lnTo>
                  <a:pt x="1503" y="1143"/>
                </a:lnTo>
                <a:lnTo>
                  <a:pt x="1503" y="1057"/>
                </a:lnTo>
                <a:lnTo>
                  <a:pt x="1503" y="993"/>
                </a:lnTo>
                <a:lnTo>
                  <a:pt x="1503" y="950"/>
                </a:lnTo>
                <a:lnTo>
                  <a:pt x="1503" y="936"/>
                </a:lnTo>
                <a:lnTo>
                  <a:pt x="1518" y="936"/>
                </a:lnTo>
                <a:lnTo>
                  <a:pt x="1556" y="936"/>
                </a:lnTo>
                <a:lnTo>
                  <a:pt x="1611" y="936"/>
                </a:lnTo>
                <a:lnTo>
                  <a:pt x="1675" y="936"/>
                </a:lnTo>
                <a:lnTo>
                  <a:pt x="1737" y="936"/>
                </a:lnTo>
                <a:lnTo>
                  <a:pt x="1792" y="936"/>
                </a:lnTo>
                <a:lnTo>
                  <a:pt x="1832" y="936"/>
                </a:lnTo>
                <a:lnTo>
                  <a:pt x="1846" y="936"/>
                </a:lnTo>
                <a:lnTo>
                  <a:pt x="1860" y="936"/>
                </a:lnTo>
                <a:lnTo>
                  <a:pt x="1874" y="937"/>
                </a:lnTo>
                <a:lnTo>
                  <a:pt x="1886" y="939"/>
                </a:lnTo>
                <a:lnTo>
                  <a:pt x="1897" y="941"/>
                </a:lnTo>
                <a:lnTo>
                  <a:pt x="1907" y="944"/>
                </a:lnTo>
                <a:lnTo>
                  <a:pt x="1917" y="948"/>
                </a:lnTo>
                <a:lnTo>
                  <a:pt x="1926" y="952"/>
                </a:lnTo>
                <a:lnTo>
                  <a:pt x="1934" y="957"/>
                </a:lnTo>
                <a:lnTo>
                  <a:pt x="1942" y="962"/>
                </a:lnTo>
                <a:lnTo>
                  <a:pt x="1948" y="967"/>
                </a:lnTo>
                <a:lnTo>
                  <a:pt x="1954" y="974"/>
                </a:lnTo>
                <a:lnTo>
                  <a:pt x="1961" y="979"/>
                </a:lnTo>
                <a:lnTo>
                  <a:pt x="1971" y="993"/>
                </a:lnTo>
                <a:lnTo>
                  <a:pt x="1980" y="1008"/>
                </a:lnTo>
                <a:lnTo>
                  <a:pt x="1987" y="1022"/>
                </a:lnTo>
                <a:lnTo>
                  <a:pt x="1994" y="1038"/>
                </a:lnTo>
                <a:lnTo>
                  <a:pt x="1998" y="1054"/>
                </a:lnTo>
                <a:lnTo>
                  <a:pt x="2001" y="1069"/>
                </a:lnTo>
                <a:lnTo>
                  <a:pt x="2003" y="1085"/>
                </a:lnTo>
                <a:lnTo>
                  <a:pt x="2005" y="1099"/>
                </a:lnTo>
                <a:lnTo>
                  <a:pt x="2006" y="1111"/>
                </a:lnTo>
                <a:lnTo>
                  <a:pt x="2006" y="1122"/>
                </a:lnTo>
                <a:lnTo>
                  <a:pt x="2006" y="1123"/>
                </a:lnTo>
                <a:lnTo>
                  <a:pt x="2006" y="1138"/>
                </a:lnTo>
                <a:lnTo>
                  <a:pt x="2006" y="1175"/>
                </a:lnTo>
                <a:lnTo>
                  <a:pt x="2006" y="1232"/>
                </a:lnTo>
                <a:lnTo>
                  <a:pt x="2006" y="1306"/>
                </a:lnTo>
                <a:lnTo>
                  <a:pt x="2006" y="1393"/>
                </a:lnTo>
                <a:lnTo>
                  <a:pt x="2006" y="1490"/>
                </a:lnTo>
                <a:lnTo>
                  <a:pt x="2005" y="1592"/>
                </a:lnTo>
                <a:lnTo>
                  <a:pt x="2005" y="1698"/>
                </a:lnTo>
                <a:lnTo>
                  <a:pt x="2005" y="1804"/>
                </a:lnTo>
                <a:lnTo>
                  <a:pt x="2005" y="1907"/>
                </a:lnTo>
                <a:lnTo>
                  <a:pt x="2005" y="2002"/>
                </a:lnTo>
                <a:lnTo>
                  <a:pt x="2005" y="2088"/>
                </a:lnTo>
                <a:lnTo>
                  <a:pt x="2005" y="2160"/>
                </a:lnTo>
                <a:lnTo>
                  <a:pt x="2005" y="2216"/>
                </a:lnTo>
                <a:lnTo>
                  <a:pt x="2005" y="2252"/>
                </a:lnTo>
                <a:lnTo>
                  <a:pt x="2005" y="2265"/>
                </a:lnTo>
                <a:lnTo>
                  <a:pt x="2028" y="2265"/>
                </a:lnTo>
                <a:lnTo>
                  <a:pt x="2084" y="2265"/>
                </a:lnTo>
                <a:lnTo>
                  <a:pt x="2164" y="2265"/>
                </a:lnTo>
                <a:lnTo>
                  <a:pt x="2256" y="2265"/>
                </a:lnTo>
                <a:lnTo>
                  <a:pt x="2347" y="2265"/>
                </a:lnTo>
                <a:lnTo>
                  <a:pt x="2428" y="2265"/>
                </a:lnTo>
                <a:lnTo>
                  <a:pt x="2485" y="2265"/>
                </a:lnTo>
                <a:lnTo>
                  <a:pt x="2506" y="2265"/>
                </a:lnTo>
                <a:lnTo>
                  <a:pt x="2506" y="2251"/>
                </a:lnTo>
                <a:lnTo>
                  <a:pt x="2506" y="2214"/>
                </a:lnTo>
                <a:lnTo>
                  <a:pt x="2506" y="2155"/>
                </a:lnTo>
                <a:lnTo>
                  <a:pt x="2506" y="2079"/>
                </a:lnTo>
                <a:lnTo>
                  <a:pt x="2506" y="1989"/>
                </a:lnTo>
                <a:lnTo>
                  <a:pt x="2506" y="1888"/>
                </a:lnTo>
                <a:lnTo>
                  <a:pt x="2506" y="1780"/>
                </a:lnTo>
                <a:lnTo>
                  <a:pt x="2506" y="1669"/>
                </a:lnTo>
                <a:lnTo>
                  <a:pt x="2506" y="1557"/>
                </a:lnTo>
                <a:lnTo>
                  <a:pt x="2506" y="1449"/>
                </a:lnTo>
                <a:lnTo>
                  <a:pt x="2506" y="1349"/>
                </a:lnTo>
                <a:lnTo>
                  <a:pt x="2506" y="1259"/>
                </a:lnTo>
                <a:lnTo>
                  <a:pt x="2506" y="1182"/>
                </a:lnTo>
                <a:lnTo>
                  <a:pt x="2506" y="1124"/>
                </a:lnTo>
                <a:lnTo>
                  <a:pt x="2506" y="1086"/>
                </a:lnTo>
                <a:lnTo>
                  <a:pt x="2506" y="1072"/>
                </a:lnTo>
                <a:lnTo>
                  <a:pt x="2505" y="1036"/>
                </a:lnTo>
                <a:lnTo>
                  <a:pt x="2503" y="1002"/>
                </a:lnTo>
                <a:lnTo>
                  <a:pt x="2499" y="969"/>
                </a:lnTo>
                <a:lnTo>
                  <a:pt x="2492" y="939"/>
                </a:lnTo>
                <a:lnTo>
                  <a:pt x="2486" y="910"/>
                </a:lnTo>
                <a:lnTo>
                  <a:pt x="2477" y="884"/>
                </a:lnTo>
                <a:lnTo>
                  <a:pt x="2468" y="858"/>
                </a:lnTo>
                <a:lnTo>
                  <a:pt x="2456" y="834"/>
                </a:lnTo>
                <a:lnTo>
                  <a:pt x="2445" y="813"/>
                </a:lnTo>
                <a:lnTo>
                  <a:pt x="2432" y="791"/>
                </a:lnTo>
                <a:lnTo>
                  <a:pt x="2418" y="772"/>
                </a:lnTo>
                <a:lnTo>
                  <a:pt x="2403" y="755"/>
                </a:lnTo>
                <a:lnTo>
                  <a:pt x="2387" y="740"/>
                </a:lnTo>
                <a:lnTo>
                  <a:pt x="2372" y="725"/>
                </a:lnTo>
                <a:lnTo>
                  <a:pt x="2356" y="711"/>
                </a:lnTo>
                <a:lnTo>
                  <a:pt x="2339" y="699"/>
                </a:lnTo>
                <a:close/>
                <a:moveTo>
                  <a:pt x="8041" y="631"/>
                </a:moveTo>
                <a:lnTo>
                  <a:pt x="8039" y="631"/>
                </a:lnTo>
                <a:lnTo>
                  <a:pt x="8037" y="631"/>
                </a:lnTo>
                <a:lnTo>
                  <a:pt x="7988" y="633"/>
                </a:lnTo>
                <a:lnTo>
                  <a:pt x="7943" y="634"/>
                </a:lnTo>
                <a:lnTo>
                  <a:pt x="7898" y="637"/>
                </a:lnTo>
                <a:lnTo>
                  <a:pt x="7857" y="640"/>
                </a:lnTo>
                <a:lnTo>
                  <a:pt x="7817" y="645"/>
                </a:lnTo>
                <a:lnTo>
                  <a:pt x="7779" y="651"/>
                </a:lnTo>
                <a:lnTo>
                  <a:pt x="7742" y="658"/>
                </a:lnTo>
                <a:lnTo>
                  <a:pt x="7708" y="665"/>
                </a:lnTo>
                <a:lnTo>
                  <a:pt x="7675" y="675"/>
                </a:lnTo>
                <a:lnTo>
                  <a:pt x="7643" y="684"/>
                </a:lnTo>
                <a:lnTo>
                  <a:pt x="7615" y="696"/>
                </a:lnTo>
                <a:lnTo>
                  <a:pt x="7586" y="708"/>
                </a:lnTo>
                <a:lnTo>
                  <a:pt x="7559" y="720"/>
                </a:lnTo>
                <a:lnTo>
                  <a:pt x="7535" y="735"/>
                </a:lnTo>
                <a:lnTo>
                  <a:pt x="7512" y="750"/>
                </a:lnTo>
                <a:lnTo>
                  <a:pt x="7490" y="767"/>
                </a:lnTo>
                <a:lnTo>
                  <a:pt x="7469" y="784"/>
                </a:lnTo>
                <a:lnTo>
                  <a:pt x="7449" y="802"/>
                </a:lnTo>
                <a:lnTo>
                  <a:pt x="7431" y="821"/>
                </a:lnTo>
                <a:lnTo>
                  <a:pt x="7414" y="842"/>
                </a:lnTo>
                <a:lnTo>
                  <a:pt x="7399" y="863"/>
                </a:lnTo>
                <a:lnTo>
                  <a:pt x="7384" y="886"/>
                </a:lnTo>
                <a:lnTo>
                  <a:pt x="7370" y="909"/>
                </a:lnTo>
                <a:lnTo>
                  <a:pt x="7357" y="933"/>
                </a:lnTo>
                <a:lnTo>
                  <a:pt x="7345" y="959"/>
                </a:lnTo>
                <a:lnTo>
                  <a:pt x="7334" y="985"/>
                </a:lnTo>
                <a:lnTo>
                  <a:pt x="7323" y="1013"/>
                </a:lnTo>
                <a:lnTo>
                  <a:pt x="7314" y="1041"/>
                </a:lnTo>
                <a:lnTo>
                  <a:pt x="7305" y="1071"/>
                </a:lnTo>
                <a:lnTo>
                  <a:pt x="7297" y="1102"/>
                </a:lnTo>
                <a:lnTo>
                  <a:pt x="7289" y="1134"/>
                </a:lnTo>
                <a:lnTo>
                  <a:pt x="7282" y="1166"/>
                </a:lnTo>
                <a:lnTo>
                  <a:pt x="7279" y="1178"/>
                </a:lnTo>
                <a:lnTo>
                  <a:pt x="7271" y="1213"/>
                </a:lnTo>
                <a:lnTo>
                  <a:pt x="7260" y="1267"/>
                </a:lnTo>
                <a:lnTo>
                  <a:pt x="7245" y="1337"/>
                </a:lnTo>
                <a:lnTo>
                  <a:pt x="7227" y="1421"/>
                </a:lnTo>
                <a:lnTo>
                  <a:pt x="7207" y="1513"/>
                </a:lnTo>
                <a:lnTo>
                  <a:pt x="7186" y="1611"/>
                </a:lnTo>
                <a:lnTo>
                  <a:pt x="7164" y="1714"/>
                </a:lnTo>
                <a:lnTo>
                  <a:pt x="7141" y="1816"/>
                </a:lnTo>
                <a:lnTo>
                  <a:pt x="7120" y="1916"/>
                </a:lnTo>
                <a:lnTo>
                  <a:pt x="7100" y="2008"/>
                </a:lnTo>
                <a:lnTo>
                  <a:pt x="7082" y="2090"/>
                </a:lnTo>
                <a:lnTo>
                  <a:pt x="7067" y="2160"/>
                </a:lnTo>
                <a:lnTo>
                  <a:pt x="7056" y="2214"/>
                </a:lnTo>
                <a:lnTo>
                  <a:pt x="7048" y="2249"/>
                </a:lnTo>
                <a:lnTo>
                  <a:pt x="7045" y="2262"/>
                </a:lnTo>
                <a:lnTo>
                  <a:pt x="7068" y="2262"/>
                </a:lnTo>
                <a:lnTo>
                  <a:pt x="7131" y="2262"/>
                </a:lnTo>
                <a:lnTo>
                  <a:pt x="7217" y="2262"/>
                </a:lnTo>
                <a:lnTo>
                  <a:pt x="7317" y="2262"/>
                </a:lnTo>
                <a:lnTo>
                  <a:pt x="7418" y="2262"/>
                </a:lnTo>
                <a:lnTo>
                  <a:pt x="7504" y="2262"/>
                </a:lnTo>
                <a:lnTo>
                  <a:pt x="7566" y="2262"/>
                </a:lnTo>
                <a:lnTo>
                  <a:pt x="7589" y="2262"/>
                </a:lnTo>
                <a:lnTo>
                  <a:pt x="7591" y="2250"/>
                </a:lnTo>
                <a:lnTo>
                  <a:pt x="7599" y="2218"/>
                </a:lnTo>
                <a:lnTo>
                  <a:pt x="7609" y="2168"/>
                </a:lnTo>
                <a:lnTo>
                  <a:pt x="7624" y="2102"/>
                </a:lnTo>
                <a:lnTo>
                  <a:pt x="7641" y="2024"/>
                </a:lnTo>
                <a:lnTo>
                  <a:pt x="7659" y="1937"/>
                </a:lnTo>
                <a:lnTo>
                  <a:pt x="7679" y="1845"/>
                </a:lnTo>
                <a:lnTo>
                  <a:pt x="7700" y="1749"/>
                </a:lnTo>
                <a:lnTo>
                  <a:pt x="7720" y="1653"/>
                </a:lnTo>
                <a:lnTo>
                  <a:pt x="7741" y="1561"/>
                </a:lnTo>
                <a:lnTo>
                  <a:pt x="7760" y="1474"/>
                </a:lnTo>
                <a:lnTo>
                  <a:pt x="7777" y="1396"/>
                </a:lnTo>
                <a:lnTo>
                  <a:pt x="7790" y="1331"/>
                </a:lnTo>
                <a:lnTo>
                  <a:pt x="7801" y="1280"/>
                </a:lnTo>
                <a:lnTo>
                  <a:pt x="7808" y="1247"/>
                </a:lnTo>
                <a:lnTo>
                  <a:pt x="7810" y="1235"/>
                </a:lnTo>
                <a:lnTo>
                  <a:pt x="7824" y="1177"/>
                </a:lnTo>
                <a:lnTo>
                  <a:pt x="7837" y="1128"/>
                </a:lnTo>
                <a:lnTo>
                  <a:pt x="7850" y="1087"/>
                </a:lnTo>
                <a:lnTo>
                  <a:pt x="7861" y="1055"/>
                </a:lnTo>
                <a:lnTo>
                  <a:pt x="7871" y="1030"/>
                </a:lnTo>
                <a:lnTo>
                  <a:pt x="7880" y="1012"/>
                </a:lnTo>
                <a:lnTo>
                  <a:pt x="7888" y="999"/>
                </a:lnTo>
                <a:lnTo>
                  <a:pt x="7894" y="992"/>
                </a:lnTo>
                <a:lnTo>
                  <a:pt x="7900" y="984"/>
                </a:lnTo>
                <a:lnTo>
                  <a:pt x="7908" y="978"/>
                </a:lnTo>
                <a:lnTo>
                  <a:pt x="7915" y="972"/>
                </a:lnTo>
                <a:lnTo>
                  <a:pt x="7923" y="966"/>
                </a:lnTo>
                <a:lnTo>
                  <a:pt x="7932" y="961"/>
                </a:lnTo>
                <a:lnTo>
                  <a:pt x="7942" y="957"/>
                </a:lnTo>
                <a:lnTo>
                  <a:pt x="7951" y="951"/>
                </a:lnTo>
                <a:lnTo>
                  <a:pt x="7963" y="948"/>
                </a:lnTo>
                <a:lnTo>
                  <a:pt x="7976" y="944"/>
                </a:lnTo>
                <a:lnTo>
                  <a:pt x="7989" y="941"/>
                </a:lnTo>
                <a:lnTo>
                  <a:pt x="8004" y="939"/>
                </a:lnTo>
                <a:lnTo>
                  <a:pt x="8020" y="937"/>
                </a:lnTo>
                <a:lnTo>
                  <a:pt x="8037" y="934"/>
                </a:lnTo>
                <a:lnTo>
                  <a:pt x="8055" y="933"/>
                </a:lnTo>
                <a:lnTo>
                  <a:pt x="8075" y="932"/>
                </a:lnTo>
                <a:lnTo>
                  <a:pt x="8097" y="932"/>
                </a:lnTo>
                <a:lnTo>
                  <a:pt x="8106" y="932"/>
                </a:lnTo>
                <a:lnTo>
                  <a:pt x="8128" y="932"/>
                </a:lnTo>
                <a:lnTo>
                  <a:pt x="8161" y="932"/>
                </a:lnTo>
                <a:lnTo>
                  <a:pt x="8198" y="932"/>
                </a:lnTo>
                <a:lnTo>
                  <a:pt x="8236" y="932"/>
                </a:lnTo>
                <a:lnTo>
                  <a:pt x="8268" y="932"/>
                </a:lnTo>
                <a:lnTo>
                  <a:pt x="8291" y="932"/>
                </a:lnTo>
                <a:lnTo>
                  <a:pt x="8300" y="932"/>
                </a:lnTo>
                <a:lnTo>
                  <a:pt x="8307" y="920"/>
                </a:lnTo>
                <a:lnTo>
                  <a:pt x="8325" y="886"/>
                </a:lnTo>
                <a:lnTo>
                  <a:pt x="8350" y="837"/>
                </a:lnTo>
                <a:lnTo>
                  <a:pt x="8379" y="782"/>
                </a:lnTo>
                <a:lnTo>
                  <a:pt x="8409" y="727"/>
                </a:lnTo>
                <a:lnTo>
                  <a:pt x="8434" y="679"/>
                </a:lnTo>
                <a:lnTo>
                  <a:pt x="8452" y="645"/>
                </a:lnTo>
                <a:lnTo>
                  <a:pt x="8458" y="631"/>
                </a:lnTo>
                <a:lnTo>
                  <a:pt x="8440" y="631"/>
                </a:lnTo>
                <a:lnTo>
                  <a:pt x="8394" y="631"/>
                </a:lnTo>
                <a:lnTo>
                  <a:pt x="8326" y="631"/>
                </a:lnTo>
                <a:lnTo>
                  <a:pt x="8250" y="631"/>
                </a:lnTo>
                <a:lnTo>
                  <a:pt x="8174" y="631"/>
                </a:lnTo>
                <a:lnTo>
                  <a:pt x="8107" y="631"/>
                </a:lnTo>
                <a:lnTo>
                  <a:pt x="8059" y="631"/>
                </a:lnTo>
                <a:lnTo>
                  <a:pt x="8041" y="6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0" name="Rectangle 2"/>
          <p:cNvSpPr>
            <a:spLocks noGrp="1" noChangeArrowheads="1"/>
          </p:cNvSpPr>
          <p:nvPr>
            <p:ph type="ctrTitle"/>
          </p:nvPr>
        </p:nvSpPr>
        <p:spPr>
          <a:xfrm>
            <a:off x="876300" y="4200525"/>
            <a:ext cx="9793288" cy="795338"/>
          </a:xfrm>
        </p:spPr>
        <p:txBody>
          <a:bodyPr/>
          <a:lstStyle>
            <a:lvl1pPr>
              <a:defRPr sz="3000">
                <a:solidFill>
                  <a:schemeClr val="bg1"/>
                </a:solidFill>
              </a:defRPr>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27651" name="Rectangle 3"/>
          <p:cNvSpPr>
            <a:spLocks noGrp="1" noChangeArrowheads="1"/>
          </p:cNvSpPr>
          <p:nvPr>
            <p:ph type="subTitle" idx="1"/>
          </p:nvPr>
        </p:nvSpPr>
        <p:spPr>
          <a:xfrm>
            <a:off x="852491" y="5078413"/>
            <a:ext cx="8064500" cy="620712"/>
          </a:xfrm>
        </p:spPr>
        <p:txBody>
          <a:bodyPr/>
          <a:lstStyle>
            <a:lvl1pPr marL="0" indent="0">
              <a:buFont typeface="Wingdings" pitchFamily="2" charset="2"/>
              <a:buNone/>
              <a:defRPr sz="2400">
                <a:solidFill>
                  <a:schemeClr val="bg1"/>
                </a:solidFill>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80CFC63-2406-49D0-9C54-FBB492850B08}" type="slidenum">
              <a:rPr lang="en-US" altLang="zh-CN"/>
              <a:pPr>
                <a:defRPr/>
              </a:pPr>
              <a:t>‹#›</a:t>
            </a:fld>
            <a:endParaRPr lang="en-US" altLang="zh-CN" dirty="0"/>
          </a:p>
        </p:txBody>
      </p:sp>
    </p:spTree>
    <p:extLst>
      <p:ext uri="{BB962C8B-B14F-4D97-AF65-F5344CB8AC3E}">
        <p14:creationId xmlns:p14="http://schemas.microsoft.com/office/powerpoint/2010/main" val="2947202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8846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5756331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90613"/>
            <a:ext cx="5356224" cy="4773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904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075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2660255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59677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214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64763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95595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6192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51850" y="44452"/>
            <a:ext cx="2716213" cy="5819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44452"/>
            <a:ext cx="7996237" cy="5819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25973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3" descr="81785148"/>
          <p:cNvPicPr>
            <a:picLocks noChangeAspect="1" noChangeArrowheads="1"/>
          </p:cNvPicPr>
          <p:nvPr/>
        </p:nvPicPr>
        <p:blipFill>
          <a:blip r:embed="rId2" cstate="print">
            <a:extLst>
              <a:ext uri="{28A0092B-C50C-407E-A947-70E740481C1C}">
                <a14:useLocalDpi xmlns:a14="http://schemas.microsoft.com/office/drawing/2010/main" val="0"/>
              </a:ext>
            </a:extLst>
          </a:blip>
          <a:srcRect t="28224" b="15022"/>
          <a:stretch>
            <a:fillRect/>
          </a:stretch>
        </p:blipFill>
        <p:spPr bwMode="auto">
          <a:xfrm>
            <a:off x="3" y="0"/>
            <a:ext cx="11522075"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PT用图灰色"/>
          <p:cNvPicPr>
            <a:picLocks noChangeAspect="1" noChangeArrowheads="1"/>
          </p:cNvPicPr>
          <p:nvPr/>
        </p:nvPicPr>
        <p:blipFill>
          <a:blip r:embed="rId3" cstate="print">
            <a:extLst>
              <a:ext uri="{28A0092B-C50C-407E-A947-70E740481C1C}">
                <a14:useLocalDpi xmlns:a14="http://schemas.microsoft.com/office/drawing/2010/main" val="0"/>
              </a:ext>
            </a:extLst>
          </a:blip>
          <a:srcRect l="16844" t="46463" r="10741"/>
          <a:stretch>
            <a:fillRect/>
          </a:stretch>
        </p:blipFill>
        <p:spPr bwMode="auto">
          <a:xfrm>
            <a:off x="3" y="1925639"/>
            <a:ext cx="1152207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387350" y="6092825"/>
            <a:ext cx="1906589" cy="209550"/>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pic>
        <p:nvPicPr>
          <p:cNvPr id="7" name="Picture 12" descr="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828" y="5851525"/>
            <a:ext cx="244474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subTitle" idx="1"/>
          </p:nvPr>
        </p:nvSpPr>
        <p:spPr>
          <a:xfrm>
            <a:off x="839790" y="4841876"/>
            <a:ext cx="8066086" cy="603250"/>
          </a:xfrm>
        </p:spPr>
        <p:txBody>
          <a:bodyPr/>
          <a:lstStyle>
            <a:lvl1pPr marL="0" indent="0">
              <a:buFont typeface="Wingdings" pitchFamily="2" charset="2"/>
              <a:buNone/>
              <a:defRPr sz="2400">
                <a:ea typeface="方正兰亭黑6_GBK" pitchFamily="2" charset="-122"/>
              </a:defRPr>
            </a:lvl1pPr>
          </a:lstStyle>
          <a:p>
            <a:pPr lvl="0"/>
            <a:r>
              <a:rPr lang="zh-CN" altLang="en-US" noProof="0"/>
              <a:t>副标</a:t>
            </a:r>
            <a:r>
              <a:rPr lang="en-US" altLang="zh-CN" noProof="0"/>
              <a:t>-</a:t>
            </a:r>
            <a:r>
              <a:rPr lang="zh-CN" altLang="en-US" noProof="0"/>
              <a:t>兰亭黑</a:t>
            </a:r>
            <a:r>
              <a:rPr lang="en-US" altLang="zh-CN" noProof="0"/>
              <a:t>6,24</a:t>
            </a:r>
            <a:r>
              <a:rPr lang="zh-CN" altLang="en-US" noProof="0"/>
              <a:t>号字</a:t>
            </a:r>
          </a:p>
        </p:txBody>
      </p:sp>
      <p:sp>
        <p:nvSpPr>
          <p:cNvPr id="29698" name="Rectangle 2"/>
          <p:cNvSpPr>
            <a:spLocks noGrp="1" noChangeArrowheads="1"/>
          </p:cNvSpPr>
          <p:nvPr>
            <p:ph type="ctrTitle"/>
          </p:nvPr>
        </p:nvSpPr>
        <p:spPr>
          <a:xfrm>
            <a:off x="863601" y="3911600"/>
            <a:ext cx="9794875" cy="839788"/>
          </a:xfrm>
        </p:spPr>
        <p:txBody>
          <a:bodyPr/>
          <a:lstStyle>
            <a:lvl1pPr>
              <a:defRPr sz="3000"/>
            </a:lvl1pPr>
          </a:lstStyle>
          <a:p>
            <a:pPr lvl="0"/>
            <a:r>
              <a:rPr lang="zh-CN" altLang="en-US" noProof="0"/>
              <a:t>主标</a:t>
            </a:r>
            <a:r>
              <a:rPr lang="en-US" altLang="zh-CN" noProof="0"/>
              <a:t>-</a:t>
            </a:r>
            <a:r>
              <a:rPr lang="zh-CN" altLang="en-US" noProof="0"/>
              <a:t>兰亭黑</a:t>
            </a:r>
            <a:r>
              <a:rPr lang="en-US" altLang="zh-CN" noProof="0"/>
              <a:t>6,30</a:t>
            </a:r>
            <a:r>
              <a:rPr lang="zh-CN" altLang="en-US" noProof="0"/>
              <a:t>号字</a:t>
            </a:r>
          </a:p>
        </p:txBody>
      </p:sp>
      <p:sp>
        <p:nvSpPr>
          <p:cNvPr id="8" name="Rectangle 4"/>
          <p:cNvSpPr>
            <a:spLocks noGrp="1" noChangeArrowheads="1"/>
          </p:cNvSpPr>
          <p:nvPr>
            <p:ph type="dt" sz="half" idx="10"/>
          </p:nvPr>
        </p:nvSpPr>
        <p:spPr bwMode="auto">
          <a:xfrm>
            <a:off x="576264" y="5900738"/>
            <a:ext cx="2687636"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pPr>
              <a:defRPr/>
            </a:pPr>
            <a:endParaRPr lang="en-US" altLang="zh-CN"/>
          </a:p>
        </p:txBody>
      </p:sp>
      <p:sp>
        <p:nvSpPr>
          <p:cNvPr id="9" name="Rectangle 5"/>
          <p:cNvSpPr>
            <a:spLocks noGrp="1" noChangeArrowheads="1"/>
          </p:cNvSpPr>
          <p:nvPr>
            <p:ph type="ftr" sz="quarter" idx="11"/>
          </p:nvPr>
        </p:nvSpPr>
        <p:spPr bwMode="auto">
          <a:xfrm>
            <a:off x="3937001" y="5900738"/>
            <a:ext cx="3648075"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pPr>
              <a:defRPr/>
            </a:pPr>
            <a:endParaRPr lang="en-US" altLang="zh-CN"/>
          </a:p>
        </p:txBody>
      </p:sp>
      <p:sp>
        <p:nvSpPr>
          <p:cNvPr id="10" name="Rectangle 6"/>
          <p:cNvSpPr>
            <a:spLocks noGrp="1" noChangeArrowheads="1"/>
          </p:cNvSpPr>
          <p:nvPr>
            <p:ph type="sldNum" sz="quarter" idx="12"/>
          </p:nvPr>
        </p:nvSpPr>
        <p:spPr bwMode="auto">
          <a:xfrm>
            <a:off x="8258175" y="5900738"/>
            <a:ext cx="2687638" cy="4508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33ABA569-27A8-43CF-8612-E7C2905B5874}" type="slidenum">
              <a:rPr lang="en-US" altLang="zh-CN"/>
              <a:pPr>
                <a:defRPr/>
              </a:pPr>
              <a:t>‹#›</a:t>
            </a:fld>
            <a:endParaRPr lang="en-US" altLang="zh-CN" dirty="0"/>
          </a:p>
        </p:txBody>
      </p:sp>
    </p:spTree>
    <p:extLst>
      <p:ext uri="{BB962C8B-B14F-4D97-AF65-F5344CB8AC3E}">
        <p14:creationId xmlns:p14="http://schemas.microsoft.com/office/powerpoint/2010/main" val="437675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49198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4875" cy="12874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09638" y="2746375"/>
            <a:ext cx="9794875" cy="14176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47095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74740"/>
            <a:ext cx="5356224"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475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7"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11840" y="1087438"/>
            <a:ext cx="5356224" cy="4776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3478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0502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30804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2130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04027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371890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0424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470903" y="2"/>
            <a:ext cx="2722563" cy="58642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3216" y="2"/>
            <a:ext cx="8015287" cy="58642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1291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5"/>
            <a:ext cx="10369550" cy="1081087"/>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262" y="1450975"/>
            <a:ext cx="5091112"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262" y="2055813"/>
            <a:ext cx="5091112"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3115" y="1450975"/>
            <a:ext cx="5092700" cy="6048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3115" y="2055813"/>
            <a:ext cx="5092700" cy="373221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957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040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3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3"/>
            <a:ext cx="3790950" cy="1096962"/>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5324" y="258763"/>
            <a:ext cx="6440488" cy="5529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263" y="1355725"/>
            <a:ext cx="3790950" cy="4432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2036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9015" y="4535490"/>
            <a:ext cx="6911975" cy="53657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9015" y="579438"/>
            <a:ext cx="6911975" cy="38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259015" y="5072063"/>
            <a:ext cx="6911975" cy="760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63909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w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w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5" y="44450"/>
            <a:ext cx="10864851"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03215" y="1087438"/>
            <a:ext cx="10864851"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1030"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2" r:id="rId1"/>
    <p:sldLayoutId id="2147486071" r:id="rId2"/>
    <p:sldLayoutId id="2147486070" r:id="rId3"/>
    <p:sldLayoutId id="2147486069" r:id="rId4"/>
    <p:sldLayoutId id="2147486068" r:id="rId5"/>
    <p:sldLayoutId id="2147486067" r:id="rId6"/>
    <p:sldLayoutId id="2147486066" r:id="rId7"/>
    <p:sldLayoutId id="2147486065" r:id="rId8"/>
    <p:sldLayoutId id="2147486064" r:id="rId9"/>
    <p:sldLayoutId id="2147486063" r:id="rId10"/>
    <p:sldLayoutId id="2147486062" r:id="rId11"/>
    <p:sldLayoutId id="2147486061" r:id="rId12"/>
    <p:sldLayoutId id="2147486060" r:id="rId13"/>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3215" y="0"/>
            <a:ext cx="10864851" cy="102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328615" y="1030289"/>
            <a:ext cx="10864851"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userDrawn="1"/>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800">
              <a:ea typeface="Arial Unicode MS" pitchFamily="34" charset="-122"/>
              <a:cs typeface="Arial Unicode MS" pitchFamily="34" charset="-122"/>
            </a:endParaRPr>
          </a:p>
        </p:txBody>
      </p:sp>
      <p:sp>
        <p:nvSpPr>
          <p:cNvPr id="98315" name="Text Box 11"/>
          <p:cNvSpPr txBox="1">
            <a:spLocks noChangeArrowheads="1"/>
          </p:cNvSpPr>
          <p:nvPr userDrawn="1"/>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endParaRPr lang="zh-CN" altLang="zh-CN" sz="1000">
              <a:ea typeface="Arial Unicode MS" pitchFamily="34" charset="-122"/>
              <a:cs typeface="Arial Unicode MS" pitchFamily="34" charset="-122"/>
            </a:endParaRPr>
          </a:p>
        </p:txBody>
      </p:sp>
      <p:sp>
        <p:nvSpPr>
          <p:cNvPr id="2054"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Tree>
  </p:cSld>
  <p:clrMap bg1="lt1" tx1="dk1" bg2="lt2" tx2="dk2" accent1="accent1" accent2="accent2" accent3="accent3" accent4="accent4" accent5="accent5" accent6="accent6" hlink="hlink" folHlink="folHlink"/>
  <p:sldLayoutIdLst>
    <p:sldLayoutId id="2147486103" r:id="rId1"/>
    <p:sldLayoutId id="2147486081" r:id="rId2"/>
    <p:sldLayoutId id="2147486080" r:id="rId3"/>
    <p:sldLayoutId id="2147486079" r:id="rId4"/>
    <p:sldLayoutId id="2147486078" r:id="rId5"/>
    <p:sldLayoutId id="2147486077" r:id="rId6"/>
    <p:sldLayoutId id="2147486076" r:id="rId7"/>
    <p:sldLayoutId id="2147486075" r:id="rId8"/>
    <p:sldLayoutId id="2147486074" r:id="rId9"/>
    <p:sldLayoutId id="2147486073" r:id="rId10"/>
    <p:sldLayoutId id="214748607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rgbClr val="4D4D4D"/>
          </a:solidFill>
          <a:latin typeface="+mn-lt"/>
          <a:ea typeface="+mn-ea"/>
        </a:defRPr>
      </a:lvl5pPr>
      <a:lvl6pPr marL="2514600" indent="-228600" algn="l" rtl="0" fontAlgn="base">
        <a:spcBef>
          <a:spcPct val="20000"/>
        </a:spcBef>
        <a:spcAft>
          <a:spcPct val="0"/>
        </a:spcAft>
        <a:buChar char="»"/>
        <a:defRPr sz="2000">
          <a:solidFill>
            <a:srgbClr val="4D4D4D"/>
          </a:solidFill>
          <a:latin typeface="+mn-lt"/>
          <a:ea typeface="+mn-ea"/>
        </a:defRPr>
      </a:lvl6pPr>
      <a:lvl7pPr marL="2971800" indent="-228600" algn="l" rtl="0" fontAlgn="base">
        <a:spcBef>
          <a:spcPct val="20000"/>
        </a:spcBef>
        <a:spcAft>
          <a:spcPct val="0"/>
        </a:spcAft>
        <a:buChar char="»"/>
        <a:defRPr sz="2000">
          <a:solidFill>
            <a:srgbClr val="4D4D4D"/>
          </a:solidFill>
          <a:latin typeface="+mn-lt"/>
          <a:ea typeface="+mn-ea"/>
        </a:defRPr>
      </a:lvl7pPr>
      <a:lvl8pPr marL="3429000" indent="-228600" algn="l" rtl="0" fontAlgn="base">
        <a:spcBef>
          <a:spcPct val="20000"/>
        </a:spcBef>
        <a:spcAft>
          <a:spcPct val="0"/>
        </a:spcAft>
        <a:buChar char="»"/>
        <a:defRPr sz="2000">
          <a:solidFill>
            <a:srgbClr val="4D4D4D"/>
          </a:solidFill>
          <a:latin typeface="+mn-lt"/>
          <a:ea typeface="+mn-ea"/>
        </a:defRPr>
      </a:lvl8pPr>
      <a:lvl9pPr marL="3886200" indent="-228600" algn="l" rtl="0" fontAlgn="base">
        <a:spcBef>
          <a:spcPct val="20000"/>
        </a:spcBef>
        <a:spcAft>
          <a:spcPct val="0"/>
        </a:spcAft>
        <a:buChar char="»"/>
        <a:defRPr sz="2000">
          <a:solidFill>
            <a:srgbClr val="4D4D4D"/>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03215" y="44450"/>
            <a:ext cx="10864851"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303215" y="1090613"/>
            <a:ext cx="10864851" cy="477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141716F1-DEB9-4CEB-A50B-35CD946F019C}"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3078"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3079"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4" r:id="rId1"/>
    <p:sldLayoutId id="2147486091" r:id="rId2"/>
    <p:sldLayoutId id="2147486090" r:id="rId3"/>
    <p:sldLayoutId id="2147486089" r:id="rId4"/>
    <p:sldLayoutId id="2147486088" r:id="rId5"/>
    <p:sldLayoutId id="2147486087" r:id="rId6"/>
    <p:sldLayoutId id="2147486086" r:id="rId7"/>
    <p:sldLayoutId id="2147486085" r:id="rId8"/>
    <p:sldLayoutId id="2147486084" r:id="rId9"/>
    <p:sldLayoutId id="2147486083" r:id="rId10"/>
    <p:sldLayoutId id="214748608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3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3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3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3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28615" y="0"/>
            <a:ext cx="10864851"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303215" y="1074740"/>
            <a:ext cx="10864851"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p:txBody>
      </p:sp>
      <p:sp>
        <p:nvSpPr>
          <p:cNvPr id="98314" name="Text Box 10"/>
          <p:cNvSpPr txBox="1">
            <a:spLocks noChangeArrowheads="1"/>
          </p:cNvSpPr>
          <p:nvPr/>
        </p:nvSpPr>
        <p:spPr bwMode="auto">
          <a:xfrm>
            <a:off x="952499" y="6026152"/>
            <a:ext cx="1906589" cy="20796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r>
              <a:rPr lang="en-US" altLang="zh-CN" sz="800" dirty="0">
                <a:ea typeface="Arial Unicode MS" pitchFamily="34" charset="-122"/>
                <a:cs typeface="Arial Unicode MS" pitchFamily="34" charset="-122"/>
              </a:rPr>
              <a:t>© 2011 </a:t>
            </a:r>
            <a:r>
              <a:rPr lang="en-US" altLang="zh-CN" sz="800" dirty="0" err="1">
                <a:ea typeface="Arial Unicode MS" pitchFamily="34" charset="-122"/>
                <a:cs typeface="Arial Unicode MS" pitchFamily="34" charset="-122"/>
              </a:rPr>
              <a:t>Mindray</a:t>
            </a:r>
            <a:r>
              <a:rPr lang="en-US" altLang="zh-CN" sz="800" dirty="0">
                <a:ea typeface="Arial Unicode MS" pitchFamily="34" charset="-122"/>
                <a:cs typeface="Arial Unicode MS" pitchFamily="34" charset="-122"/>
              </a:rPr>
              <a:t> Confidential</a:t>
            </a:r>
          </a:p>
        </p:txBody>
      </p:sp>
      <p:sp>
        <p:nvSpPr>
          <p:cNvPr id="98315" name="Text Box 11"/>
          <p:cNvSpPr txBox="1">
            <a:spLocks noChangeArrowheads="1"/>
          </p:cNvSpPr>
          <p:nvPr/>
        </p:nvSpPr>
        <p:spPr bwMode="auto">
          <a:xfrm>
            <a:off x="330203" y="5984877"/>
            <a:ext cx="711200" cy="290513"/>
          </a:xfrm>
          <a:prstGeom prst="rect">
            <a:avLst/>
          </a:prstGeom>
          <a:noFill/>
          <a:ln w="9525" algn="ctr">
            <a:noFill/>
            <a:miter lim="800000"/>
            <a:headEnd/>
            <a:tailEnd/>
          </a:ln>
          <a:effectLst/>
        </p:spPr>
        <p:txBody>
          <a:bodyPr lIns="80115" tIns="40058" rIns="80115" bIns="40058"/>
          <a:lstStyle>
            <a:lvl1pPr defTabSz="801688">
              <a:defRPr>
                <a:solidFill>
                  <a:schemeClr val="tx1"/>
                </a:solidFill>
                <a:latin typeface="Arial" charset="0"/>
                <a:ea typeface="宋体" charset="-122"/>
              </a:defRPr>
            </a:lvl1pPr>
            <a:lvl2pPr marL="742950" indent="-285750" defTabSz="801688">
              <a:defRPr>
                <a:solidFill>
                  <a:schemeClr val="tx1"/>
                </a:solidFill>
                <a:latin typeface="Arial" charset="0"/>
                <a:ea typeface="宋体" charset="-122"/>
              </a:defRPr>
            </a:lvl2pPr>
            <a:lvl3pPr marL="1143000" indent="-228600" defTabSz="801688">
              <a:defRPr>
                <a:solidFill>
                  <a:schemeClr val="tx1"/>
                </a:solidFill>
                <a:latin typeface="Arial" charset="0"/>
                <a:ea typeface="宋体" charset="-122"/>
              </a:defRPr>
            </a:lvl3pPr>
            <a:lvl4pPr marL="1600200" indent="-228600" defTabSz="801688">
              <a:defRPr>
                <a:solidFill>
                  <a:schemeClr val="tx1"/>
                </a:solidFill>
                <a:latin typeface="Arial" charset="0"/>
                <a:ea typeface="宋体" charset="-122"/>
              </a:defRPr>
            </a:lvl4pPr>
            <a:lvl5pPr marL="2057400" indent="-228600" defTabSz="801688">
              <a:defRPr>
                <a:solidFill>
                  <a:schemeClr val="tx1"/>
                </a:solidFill>
                <a:latin typeface="Arial" charset="0"/>
                <a:ea typeface="宋体" charset="-122"/>
              </a:defRPr>
            </a:lvl5pPr>
            <a:lvl6pPr marL="2514600" indent="-228600" defTabSz="801688" fontAlgn="base">
              <a:spcBef>
                <a:spcPct val="0"/>
              </a:spcBef>
              <a:spcAft>
                <a:spcPct val="0"/>
              </a:spcAft>
              <a:defRPr>
                <a:solidFill>
                  <a:schemeClr val="tx1"/>
                </a:solidFill>
                <a:latin typeface="Arial" charset="0"/>
                <a:ea typeface="宋体" charset="-122"/>
              </a:defRPr>
            </a:lvl6pPr>
            <a:lvl7pPr marL="2971800" indent="-228600" defTabSz="801688" fontAlgn="base">
              <a:spcBef>
                <a:spcPct val="0"/>
              </a:spcBef>
              <a:spcAft>
                <a:spcPct val="0"/>
              </a:spcAft>
              <a:defRPr>
                <a:solidFill>
                  <a:schemeClr val="tx1"/>
                </a:solidFill>
                <a:latin typeface="Arial" charset="0"/>
                <a:ea typeface="宋体" charset="-122"/>
              </a:defRPr>
            </a:lvl7pPr>
            <a:lvl8pPr marL="3429000" indent="-228600" defTabSz="801688" fontAlgn="base">
              <a:spcBef>
                <a:spcPct val="0"/>
              </a:spcBef>
              <a:spcAft>
                <a:spcPct val="0"/>
              </a:spcAft>
              <a:defRPr>
                <a:solidFill>
                  <a:schemeClr val="tx1"/>
                </a:solidFill>
                <a:latin typeface="Arial" charset="0"/>
                <a:ea typeface="宋体" charset="-122"/>
              </a:defRPr>
            </a:lvl8pPr>
            <a:lvl9pPr marL="3886200" indent="-228600" defTabSz="801688" fontAlgn="base">
              <a:spcBef>
                <a:spcPct val="0"/>
              </a:spcBef>
              <a:spcAft>
                <a:spcPct val="0"/>
              </a:spcAft>
              <a:defRPr>
                <a:solidFill>
                  <a:schemeClr val="tx1"/>
                </a:solidFill>
                <a:latin typeface="Arial" charset="0"/>
                <a:ea typeface="宋体" charset="-122"/>
              </a:defRPr>
            </a:lvl9pPr>
          </a:lstStyle>
          <a:p>
            <a:pPr eaLnBrk="0" hangingPunct="0">
              <a:spcBef>
                <a:spcPct val="70000"/>
              </a:spcBef>
              <a:buClr>
                <a:srgbClr val="990000"/>
              </a:buClr>
              <a:buFont typeface="Wingdings" pitchFamily="2" charset="2"/>
              <a:buNone/>
              <a:defRPr/>
            </a:pPr>
            <a:fld id="{97717CAE-8A56-4A1E-9CCF-14BB7D98A060}" type="slidenum">
              <a:rPr lang="en-US" altLang="zh-CN" sz="1000" smtClean="0">
                <a:ea typeface="Arial Unicode MS" pitchFamily="34" charset="-122"/>
                <a:cs typeface="Arial Unicode MS" pitchFamily="34" charset="-122"/>
              </a:rPr>
              <a:pPr eaLnBrk="0" hangingPunct="0">
                <a:spcBef>
                  <a:spcPct val="70000"/>
                </a:spcBef>
                <a:buClr>
                  <a:srgbClr val="990000"/>
                </a:buClr>
                <a:buFont typeface="Wingdings" pitchFamily="2" charset="2"/>
                <a:buNone/>
                <a:defRPr/>
              </a:pPr>
              <a:t>‹#›</a:t>
            </a:fld>
            <a:endParaRPr lang="en-US" altLang="zh-CN" sz="1000" dirty="0">
              <a:ea typeface="Arial Unicode MS" pitchFamily="34" charset="-122"/>
              <a:cs typeface="Arial Unicode MS" pitchFamily="34" charset="-122"/>
            </a:endParaRPr>
          </a:p>
        </p:txBody>
      </p:sp>
      <p:sp>
        <p:nvSpPr>
          <p:cNvPr id="4102" name="Line 15"/>
          <p:cNvSpPr>
            <a:spLocks noChangeShapeType="1"/>
          </p:cNvSpPr>
          <p:nvPr/>
        </p:nvSpPr>
        <p:spPr bwMode="auto">
          <a:xfrm>
            <a:off x="314326" y="5961063"/>
            <a:ext cx="10856914" cy="0"/>
          </a:xfrm>
          <a:prstGeom prst="line">
            <a:avLst/>
          </a:prstGeom>
          <a:noFill/>
          <a:ln w="6350">
            <a:solidFill>
              <a:schemeClr val="tx2"/>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pic>
        <p:nvPicPr>
          <p:cNvPr id="4103" name="Picture 11" descr="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58313" y="5999163"/>
            <a:ext cx="1781176"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05" r:id="rId1"/>
    <p:sldLayoutId id="2147486101" r:id="rId2"/>
    <p:sldLayoutId id="2147486100" r:id="rId3"/>
    <p:sldLayoutId id="2147486099" r:id="rId4"/>
    <p:sldLayoutId id="2147486098" r:id="rId5"/>
    <p:sldLayoutId id="2147486097" r:id="rId6"/>
    <p:sldLayoutId id="2147486096" r:id="rId7"/>
    <p:sldLayoutId id="2147486095" r:id="rId8"/>
    <p:sldLayoutId id="2147486094" r:id="rId9"/>
    <p:sldLayoutId id="2147486093" r:id="rId10"/>
    <p:sldLayoutId id="2147486092" r:id="rId11"/>
  </p:sldLayoutIdLst>
  <p:txStyles>
    <p:title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p:titleStyle>
    <p:bodyStyle>
      <a:lvl1pPr marL="342900" indent="-342900" algn="l" rtl="0" eaLnBrk="0" fontAlgn="base" hangingPunct="0">
        <a:lnSpc>
          <a:spcPct val="120000"/>
        </a:lnSpc>
        <a:spcBef>
          <a:spcPct val="0"/>
        </a:spcBef>
        <a:spcAft>
          <a:spcPct val="0"/>
        </a:spcAft>
        <a:buClr>
          <a:srgbClr val="C7000B"/>
        </a:buClr>
        <a:buFont typeface="Wingdings" pitchFamily="2" charset="2"/>
        <a:buChar char="l"/>
        <a:defRPr sz="2000">
          <a:solidFill>
            <a:srgbClr val="4D4D4D"/>
          </a:solidFill>
          <a:latin typeface="+mn-lt"/>
          <a:ea typeface="+mn-ea"/>
          <a:cs typeface="+mn-cs"/>
        </a:defRPr>
      </a:lvl1pPr>
      <a:lvl2pPr marL="742950" indent="-285750" algn="l" rtl="0" eaLnBrk="0" fontAlgn="base" hangingPunct="0">
        <a:lnSpc>
          <a:spcPct val="120000"/>
        </a:lnSpc>
        <a:spcBef>
          <a:spcPct val="0"/>
        </a:spcBef>
        <a:spcAft>
          <a:spcPct val="0"/>
        </a:spcAft>
        <a:buClr>
          <a:srgbClr val="C7000B"/>
        </a:buClr>
        <a:buFont typeface="Wingdings" pitchFamily="2" charset="2"/>
        <a:buChar char="l"/>
        <a:defRPr>
          <a:solidFill>
            <a:srgbClr val="4D4D4D"/>
          </a:solidFill>
          <a:latin typeface="+mn-lt"/>
          <a:ea typeface="+mn-ea"/>
        </a:defRPr>
      </a:lvl2pPr>
      <a:lvl3pPr marL="1143000" indent="-228600" algn="l" rtl="0" eaLnBrk="0" fontAlgn="base" hangingPunct="0">
        <a:lnSpc>
          <a:spcPct val="120000"/>
        </a:lnSpc>
        <a:spcBef>
          <a:spcPct val="0"/>
        </a:spcBef>
        <a:spcAft>
          <a:spcPct val="0"/>
        </a:spcAft>
        <a:buClr>
          <a:srgbClr val="C7000B"/>
        </a:buClr>
        <a:buFont typeface="Wingdings" pitchFamily="2" charset="2"/>
        <a:buChar char="l"/>
        <a:defRPr sz="1600">
          <a:solidFill>
            <a:srgbClr val="4D4D4D"/>
          </a:solidFill>
          <a:latin typeface="+mn-lt"/>
          <a:ea typeface="+mn-ea"/>
        </a:defRPr>
      </a:lvl3pPr>
      <a:lvl4pPr marL="1600200" indent="-228600" algn="l" rtl="0" eaLnBrk="0" fontAlgn="base" hangingPunct="0">
        <a:lnSpc>
          <a:spcPct val="120000"/>
        </a:lnSpc>
        <a:spcBef>
          <a:spcPct val="0"/>
        </a:spcBef>
        <a:spcAft>
          <a:spcPct val="0"/>
        </a:spcAft>
        <a:buClr>
          <a:srgbClr val="C7000B"/>
        </a:buClr>
        <a:buFont typeface="Wingdings" pitchFamily="2" charset="2"/>
        <a:buChar char="l"/>
        <a:defRPr sz="1400">
          <a:solidFill>
            <a:srgbClr val="4D4D4D"/>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宋体" charset="-122"/>
        </a:defRPr>
      </a:lvl5pPr>
      <a:lvl6pPr marL="2514600" indent="-228600" algn="l" rtl="0" fontAlgn="base">
        <a:spcBef>
          <a:spcPct val="20000"/>
        </a:spcBef>
        <a:spcAft>
          <a:spcPct val="0"/>
        </a:spcAft>
        <a:buChar char="»"/>
        <a:defRPr sz="2000">
          <a:solidFill>
            <a:schemeClr val="tx1"/>
          </a:solidFill>
          <a:latin typeface="+mn-lt"/>
          <a:ea typeface="宋体" charset="-122"/>
        </a:defRPr>
      </a:lvl6pPr>
      <a:lvl7pPr marL="2971800" indent="-228600" algn="l" rtl="0" fontAlgn="base">
        <a:spcBef>
          <a:spcPct val="20000"/>
        </a:spcBef>
        <a:spcAft>
          <a:spcPct val="0"/>
        </a:spcAft>
        <a:buChar char="»"/>
        <a:defRPr sz="2000">
          <a:solidFill>
            <a:schemeClr val="tx1"/>
          </a:solidFill>
          <a:latin typeface="+mn-lt"/>
          <a:ea typeface="宋体" charset="-122"/>
        </a:defRPr>
      </a:lvl7pPr>
      <a:lvl8pPr marL="3429000" indent="-228600" algn="l" rtl="0" fontAlgn="base">
        <a:spcBef>
          <a:spcPct val="20000"/>
        </a:spcBef>
        <a:spcAft>
          <a:spcPct val="0"/>
        </a:spcAft>
        <a:buChar char="»"/>
        <a:defRPr sz="2000">
          <a:solidFill>
            <a:schemeClr val="tx1"/>
          </a:solidFill>
          <a:latin typeface="+mn-lt"/>
          <a:ea typeface="宋体" charset="-122"/>
        </a:defRPr>
      </a:lvl8pPr>
      <a:lvl9pPr marL="3886200" indent="-228600" algn="l" rtl="0" fontAlgn="base">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0.wm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6.bin"/><Relationship Id="rId14" Type="http://schemas.openxmlformats.org/officeDocument/2006/relationships/image" Target="../media/image21.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2.wmf"/></Relationships>
</file>

<file path=ppt/slides/_rels/slide16.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6.wmf"/><Relationship Id="rId5" Type="http://schemas.openxmlformats.org/officeDocument/2006/relationships/oleObject" Target="../embeddings/oleObject11.bin"/><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8.wmf"/><Relationship Id="rId5" Type="http://schemas.openxmlformats.org/officeDocument/2006/relationships/oleObject" Target="../embeddings/oleObject14.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5.emf"/><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7.wmf"/><Relationship Id="rId5" Type="http://schemas.openxmlformats.org/officeDocument/2006/relationships/oleObject" Target="../embeddings/oleObject18.bin"/><Relationship Id="rId4" Type="http://schemas.openxmlformats.org/officeDocument/2006/relationships/image" Target="../media/image36.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6.emf"/><Relationship Id="rId4" Type="http://schemas.openxmlformats.org/officeDocument/2006/relationships/image" Target="../media/image4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54.emf"/><Relationship Id="rId4" Type="http://schemas.openxmlformats.org/officeDocument/2006/relationships/image" Target="../media/image53.emf"/></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6.emf"/></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6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6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6.emf"/><Relationship Id="rId7"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9"/>
          <p:cNvSpPr>
            <a:spLocks noGrp="1" noChangeArrowheads="1"/>
          </p:cNvSpPr>
          <p:nvPr>
            <p:ph type="ctrTitle"/>
          </p:nvPr>
        </p:nvSpPr>
        <p:spPr>
          <a:xfrm>
            <a:off x="981869" y="1428003"/>
            <a:ext cx="9558336" cy="1812084"/>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eaLnBrk="1" hangingPunct="1">
              <a:lnSpc>
                <a:spcPct val="150000"/>
              </a:lnSpc>
            </a:pPr>
            <a:r>
              <a:rPr lang="zh-CN" altLang="en-US" sz="3200" dirty="0">
                <a:solidFill>
                  <a:schemeClr val="tx1"/>
                </a:solidFill>
                <a:latin typeface="宋体" panose="02010600030101010101" pitchFamily="2" charset="-122"/>
                <a:ea typeface="宋体" panose="02010600030101010101" pitchFamily="2" charset="-122"/>
              </a:rPr>
              <a:t>實驗室診斷的經濟學評估</a:t>
            </a:r>
            <a:br>
              <a:rPr lang="en-US" altLang="zh-CN" sz="3200" dirty="0">
                <a:solidFill>
                  <a:schemeClr val="tx1"/>
                </a:solidFill>
                <a:latin typeface="宋体" panose="02010600030101010101" pitchFamily="2" charset="-122"/>
                <a:ea typeface="宋体" panose="02010600030101010101" pitchFamily="2" charset="-122"/>
              </a:rPr>
            </a:br>
            <a:r>
              <a:rPr lang="zh-CN" altLang="en-US" sz="3200" dirty="0">
                <a:solidFill>
                  <a:schemeClr val="tx1"/>
                </a:solidFill>
                <a:latin typeface="宋体" panose="02010600030101010101" pitchFamily="2" charset="-122"/>
                <a:ea typeface="宋体" panose="02010600030101010101" pitchFamily="2" charset="-122"/>
              </a:rPr>
              <a:t>（</a:t>
            </a:r>
            <a:r>
              <a:rPr lang="en-US" altLang="zh-CN" sz="32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economic appraisal of in vitro diagnostic</a:t>
            </a:r>
            <a:r>
              <a:rPr lang="zh-CN" altLang="en-US" sz="3200" dirty="0">
                <a:solidFill>
                  <a:schemeClr val="tx1"/>
                </a:solidFill>
                <a:latin typeface="宋体" panose="02010600030101010101" pitchFamily="2" charset="-122"/>
                <a:ea typeface="宋体" panose="02010600030101010101" pitchFamily="2" charset="-122"/>
              </a:rPr>
              <a:t>）</a:t>
            </a:r>
            <a:endPar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9">
            <a:extLst>
              <a:ext uri="{FF2B5EF4-FFF2-40B4-BE49-F238E27FC236}">
                <a16:creationId xmlns:a16="http://schemas.microsoft.com/office/drawing/2014/main" id="{DE95C4E9-D330-5035-FEE3-D399056F1369}"/>
              </a:ext>
            </a:extLst>
          </p:cNvPr>
          <p:cNvSpPr txBox="1">
            <a:spLocks noChangeArrowheads="1"/>
          </p:cNvSpPr>
          <p:nvPr/>
        </p:nvSpPr>
        <p:spPr bwMode="auto">
          <a:xfrm>
            <a:off x="981869" y="3240087"/>
            <a:ext cx="9558336" cy="181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a:solidFill>
                  <a:schemeClr val="bg1"/>
                </a:solidFill>
                <a:latin typeface="方正兰亭黑6_GBK" pitchFamily="2" charset="-122"/>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pPr algn="ctr" eaLnBrk="1" hangingPunct="1">
              <a:lnSpc>
                <a:spcPct val="150000"/>
              </a:lnSpc>
            </a:pPr>
            <a:r>
              <a:rPr lang="zh-CN" altLang="en-US" sz="3200" kern="0" dirty="0">
                <a:solidFill>
                  <a:schemeClr val="tx1"/>
                </a:solidFill>
                <a:latin typeface="宋体" panose="02010600030101010101" pitchFamily="2" charset="-122"/>
                <a:ea typeface="宋体" panose="02010600030101010101" pitchFamily="2" charset="-122"/>
              </a:rPr>
              <a:t>健康經濟學</a:t>
            </a:r>
            <a:br>
              <a:rPr lang="en-US" altLang="zh-CN" sz="3200" kern="0" dirty="0">
                <a:solidFill>
                  <a:schemeClr val="tx1"/>
                </a:solidFill>
                <a:latin typeface="宋体" panose="02010600030101010101" pitchFamily="2" charset="-122"/>
                <a:ea typeface="宋体" panose="02010600030101010101" pitchFamily="2" charset="-122"/>
              </a:rPr>
            </a:br>
            <a:r>
              <a:rPr lang="zh-CN" altLang="en-US" sz="3200"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i="1"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health economics</a:t>
            </a:r>
            <a:r>
              <a:rPr lang="zh-CN" altLang="en-US" sz="3200"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307169342"/>
      </p:ext>
    </p:extLst>
  </p:cSld>
  <p:clrMapOvr>
    <a:masterClrMapping/>
  </p:clrMapOvr>
  <p:transition advTm="221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81778"/>
            <a:ext cx="1137490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析（健康需求與醫療服務需求）</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家庭生產函數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Becker</a:t>
            </a:r>
            <a:r>
              <a:rPr lang="en-US" altLang="zh-CN" sz="900" dirty="0">
                <a:latin typeface="Times New Roman" pitchFamily="18" charset="0"/>
                <a:cs typeface="Times New Roman" pitchFamily="18" charset="0"/>
              </a:rPr>
              <a:t> 1965) </a:t>
            </a:r>
            <a:r>
              <a:rPr lang="zh-CN" altLang="en-US" sz="900" dirty="0">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6" name="组合 5"/>
          <p:cNvGrpSpPr/>
          <p:nvPr/>
        </p:nvGrpSpPr>
        <p:grpSpPr>
          <a:xfrm>
            <a:off x="565827" y="679950"/>
            <a:ext cx="10619628" cy="4972785"/>
            <a:chOff x="580575" y="707246"/>
            <a:chExt cx="10619628" cy="4972785"/>
          </a:xfrm>
        </p:grpSpPr>
        <p:sp>
          <p:nvSpPr>
            <p:cNvPr id="5" name="矩形 4"/>
            <p:cNvSpPr/>
            <p:nvPr/>
          </p:nvSpPr>
          <p:spPr>
            <a:xfrm>
              <a:off x="580577" y="707246"/>
              <a:ext cx="1042200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架構：</a:t>
              </a:r>
              <a:endParaRPr lang="en-US" altLang="zh-CN" sz="1100" dirty="0">
                <a:latin typeface="Times New Roman" pitchFamily="18" charset="0"/>
                <a:cs typeface="Times New Roman" pitchFamily="18" charset="0"/>
              </a:endParaRPr>
            </a:p>
          </p:txBody>
        </p:sp>
        <p:grpSp>
          <p:nvGrpSpPr>
            <p:cNvPr id="2" name="组合 1"/>
            <p:cNvGrpSpPr/>
            <p:nvPr/>
          </p:nvGrpSpPr>
          <p:grpSpPr>
            <a:xfrm>
              <a:off x="580576" y="1285715"/>
              <a:ext cx="10619627" cy="2331759"/>
              <a:chOff x="566928" y="1176531"/>
              <a:chExt cx="10619627" cy="2331759"/>
            </a:xfrm>
          </p:grpSpPr>
          <p:sp>
            <p:nvSpPr>
              <p:cNvPr id="33" name="矩形 32"/>
              <p:cNvSpPr/>
              <p:nvPr/>
            </p:nvSpPr>
            <p:spPr>
              <a:xfrm>
                <a:off x="566928" y="2162210"/>
                <a:ext cx="10619627" cy="461665"/>
              </a:xfrm>
              <a:prstGeom prst="rect">
                <a:avLst/>
              </a:prstGeom>
            </p:spPr>
            <p:txBody>
              <a:bodyPr wrap="square">
                <a:spAutoFit/>
              </a:bodyPr>
              <a:lstStyle/>
              <a:p>
                <a:pPr>
                  <a:lnSpc>
                    <a:spcPct val="200000"/>
                  </a:lnSpc>
                </a:pP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P</a:t>
                </a:r>
                <a:r>
                  <a:rPr lang="en-US" altLang="zh-CN" sz="1200" i="1" baseline="-25000" dirty="0">
                    <a:latin typeface="Times New Roman" pitchFamily="18" charset="0"/>
                    <a:cs typeface="Times New Roman" pitchFamily="18" charset="0"/>
                    <a:sym typeface="Wingdings" pitchFamily="2" charset="2"/>
                  </a:rPr>
                  <a:t>m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b</a:t>
                </a:r>
                <a:r>
                  <a:rPr lang="en-US" altLang="zh-CN" sz="1200" i="1" baseline="-25000" dirty="0" err="1">
                    <a:latin typeface="Times New Roman" pitchFamily="18" charset="0"/>
                    <a:cs typeface="Times New Roman" pitchFamily="18" charset="0"/>
                    <a:sym typeface="Wingdings" pitchFamily="2" charset="2"/>
                  </a:rPr>
                  <a:t>m</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W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t</a:t>
                </a:r>
                <a:r>
                  <a:rPr lang="en-US" altLang="zh-CN" sz="1200" i="1" baseline="-25000" dirty="0" err="1">
                    <a:latin typeface="Times New Roman" pitchFamily="18" charset="0"/>
                    <a:cs typeface="Times New Roman" pitchFamily="18" charset="0"/>
                    <a:sym typeface="Wingdings" pitchFamily="2" charset="2"/>
                  </a:rPr>
                  <a:t>h</a:t>
                </a:r>
                <a:r>
                  <a:rPr lang="en-US" altLang="zh-CN" sz="1200" dirty="0">
                    <a:latin typeface="Times New Roman" pitchFamily="18" charset="0"/>
                    <a:cs typeface="Times New Roman" pitchFamily="18" charset="0"/>
                    <a:sym typeface="Wingdings" pitchFamily="2" charset="2"/>
                  </a:rPr>
                  <a:t> )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sym typeface="Wingdings" pitchFamily="2" charset="2"/>
                  </a:rPr>
                  <a:t>H</a:t>
                </a:r>
                <a:r>
                  <a:rPr lang="en-US" altLang="zh-CN" sz="1200" dirty="0">
                    <a:latin typeface="Times New Roman" pitchFamily="18" charset="0"/>
                    <a:cs typeface="Times New Roman" pitchFamily="18" charset="0"/>
                    <a:sym typeface="Wingdings" pitchFamily="2" charset="2"/>
                  </a:rPr>
                  <a:t> + ( </a:t>
                </a:r>
                <a:r>
                  <a:rPr lang="en-US" altLang="zh-CN" sz="1200" i="1" dirty="0" err="1">
                    <a:latin typeface="Times New Roman" pitchFamily="18" charset="0"/>
                    <a:cs typeface="Times New Roman" pitchFamily="18" charset="0"/>
                    <a:sym typeface="Wingdings" pitchFamily="2" charset="2"/>
                  </a:rPr>
                  <a:t>P</a:t>
                </a:r>
                <a:r>
                  <a:rPr lang="en-US" altLang="zh-CN" sz="1200" i="1" baseline="-25000" dirty="0" err="1">
                    <a:latin typeface="Times New Roman" pitchFamily="18" charset="0"/>
                    <a:cs typeface="Times New Roman" pitchFamily="18" charset="0"/>
                    <a:sym typeface="Wingdings" pitchFamily="2" charset="2"/>
                  </a:rPr>
                  <a:t>x</a:t>
                </a:r>
                <a:r>
                  <a:rPr lang="en-US" altLang="zh-CN" sz="1200" i="1" baseline="-25000" dirty="0">
                    <a:latin typeface="Times New Roman" pitchFamily="18" charset="0"/>
                    <a:cs typeface="Times New Roman" pitchFamily="18" charset="0"/>
                    <a:sym typeface="Wingdings" pitchFamily="2" charset="2"/>
                  </a:rPr>
                  <a:t>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b</a:t>
                </a:r>
                <a:r>
                  <a:rPr lang="en-US" altLang="zh-CN" sz="1200" i="1" baseline="-25000" dirty="0" err="1">
                    <a:latin typeface="Times New Roman" pitchFamily="18" charset="0"/>
                    <a:cs typeface="Times New Roman" pitchFamily="18" charset="0"/>
                    <a:sym typeface="Wingdings" pitchFamily="2" charset="2"/>
                  </a:rPr>
                  <a:t>x</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W </a:t>
                </a:r>
                <a:r>
                  <a:rPr lang="en-US" altLang="zh-CN"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sym typeface="Wingdings" pitchFamily="2" charset="2"/>
                  </a:rPr>
                  <a:t>t</a:t>
                </a:r>
                <a:r>
                  <a:rPr lang="en-US" altLang="zh-CN" sz="1200" i="1" baseline="-25000" dirty="0" err="1">
                    <a:latin typeface="Times New Roman" pitchFamily="18" charset="0"/>
                    <a:cs typeface="Times New Roman" pitchFamily="18" charset="0"/>
                    <a:sym typeface="Wingdings" pitchFamily="2" charset="2"/>
                  </a:rPr>
                  <a:t>z</a:t>
                </a:r>
                <a:r>
                  <a:rPr lang="en-US" altLang="zh-CN" sz="1200" dirty="0">
                    <a:latin typeface="Times New Roman" pitchFamily="18" charset="0"/>
                    <a:cs typeface="Times New Roman" pitchFamily="18" charset="0"/>
                    <a:sym typeface="Wingdings" pitchFamily="2" charset="2"/>
                  </a:rPr>
                  <a:t> )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sym typeface="Wingdings" pitchFamily="2" charset="2"/>
                  </a:rPr>
                  <a:t>Z</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N</a:t>
                </a:r>
                <a:r>
                  <a:rPr lang="en-US" altLang="zh-CN" sz="1200" dirty="0">
                    <a:latin typeface="Times New Roman" pitchFamily="18" charset="0"/>
                    <a:cs typeface="Times New Roman" pitchFamily="18" charset="0"/>
                    <a:sym typeface="Wingdings" pitchFamily="2" charset="2"/>
                  </a:rPr>
                  <a:t> + </a:t>
                </a:r>
                <a:r>
                  <a:rPr lang="en-US" altLang="zh-CN" sz="1200" i="1" dirty="0">
                    <a:latin typeface="Times New Roman" pitchFamily="18" charset="0"/>
                    <a:cs typeface="Times New Roman" pitchFamily="18" charset="0"/>
                    <a:sym typeface="Wingdings" pitchFamily="2" charset="2"/>
                  </a:rPr>
                  <a:t>W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sym typeface="Wingdings" pitchFamily="2" charset="2"/>
                  </a:rPr>
                  <a:t>T</a:t>
                </a:r>
                <a:r>
                  <a:rPr lang="en-US" altLang="zh-CN" sz="1200" dirty="0">
                    <a:latin typeface="Times New Roman" pitchFamily="18" charset="0"/>
                    <a:cs typeface="Times New Roman" pitchFamily="18" charset="0"/>
                    <a:sym typeface="Wingdings" pitchFamily="2" charset="2"/>
                  </a:rPr>
                  <a:t>  </a:t>
                </a:r>
                <a:r>
                  <a:rPr lang="zh-CN" altLang="en-US" sz="1200" dirty="0">
                    <a:latin typeface="Times New Roman" pitchFamily="18" charset="0"/>
                    <a:cs typeface="Times New Roman" pitchFamily="18" charset="0"/>
                    <a:sym typeface="Wingdings" pitchFamily="2" charset="2"/>
                  </a:rPr>
                  <a:t>；</a:t>
                </a:r>
                <a:endParaRPr lang="en-US" altLang="zh-CN" sz="1200" dirty="0">
                  <a:latin typeface="Times New Roman" pitchFamily="18" charset="0"/>
                  <a:cs typeface="Times New Roman" pitchFamily="18" charset="0"/>
                </a:endParaRPr>
              </a:p>
            </p:txBody>
          </p:sp>
          <p:sp>
            <p:nvSpPr>
              <p:cNvPr id="31" name="矩形 30"/>
              <p:cNvSpPr/>
              <p:nvPr/>
            </p:nvSpPr>
            <p:spPr>
              <a:xfrm>
                <a:off x="566929" y="2630488"/>
                <a:ext cx="10619626" cy="830997"/>
              </a:xfrm>
              <a:prstGeom prst="rect">
                <a:avLst/>
              </a:prstGeom>
            </p:spPr>
            <p:txBody>
              <a:bodyPr wrap="square">
                <a:spAutoFit/>
              </a:bodyPr>
              <a:lstStyle/>
              <a:p>
                <a:pPr>
                  <a:lnSpc>
                    <a:spcPct val="200000"/>
                  </a:lnSpc>
                </a:pPr>
                <a:r>
                  <a:rPr lang="en-US" altLang="zh-CN" sz="1200" i="1" dirty="0">
                    <a:latin typeface="Times New Roman" pitchFamily="18" charset="0"/>
                    <a:cs typeface="Times New Roman" pitchFamily="18" charset="0"/>
                  </a:rPr>
                  <a:t>                                                                                                                 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H  </a:t>
                </a:r>
                <a:r>
                  <a:rPr lang="zh-CN" altLang="en-US" sz="1200" dirty="0">
                    <a:latin typeface="Times New Roman" pitchFamily="18" charset="0"/>
                    <a:cs typeface="Times New Roman" pitchFamily="18" charset="0"/>
                  </a:rPr>
                  <a:t>，</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H</a:t>
                </a:r>
                <a:endParaRPr lang="en-US" altLang="zh-CN" sz="1200" dirty="0">
                  <a:latin typeface="Times New Roman" pitchFamily="18" charset="0"/>
                  <a:cs typeface="Times New Roman" pitchFamily="18" charset="0"/>
                </a:endParaRPr>
              </a:p>
              <a:p>
                <a:pPr>
                  <a:lnSpc>
                    <a:spcPct val="200000"/>
                  </a:lnSpc>
                </a:pPr>
                <a:r>
                  <a:rPr lang="en-US" altLang="zh-CN" sz="1200" i="1" dirty="0">
                    <a:latin typeface="Times New Roman" pitchFamily="18" charset="0"/>
                    <a:cs typeface="Times New Roman" pitchFamily="18" charset="0"/>
                  </a:rPr>
                  <a:t>                                                                                                                 X</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x</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Z  </a:t>
                </a:r>
                <a:r>
                  <a:rPr lang="zh-CN" altLang="en-US" sz="1200" dirty="0">
                    <a:latin typeface="Times New Roman" pitchFamily="18" charset="0"/>
                    <a:cs typeface="Times New Roman" pitchFamily="18" charset="0"/>
                  </a:rPr>
                  <a:t>，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i="1" baseline="-250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200" i="1" dirty="0">
                    <a:latin typeface="Times New Roman" pitchFamily="18" charset="0"/>
                    <a:cs typeface="Times New Roman" pitchFamily="18" charset="0"/>
                  </a:rPr>
                  <a:t>Z</a:t>
                </a:r>
                <a:r>
                  <a:rPr lang="zh-CN" altLang="en-US" sz="1200" dirty="0">
                    <a:latin typeface="Times New Roman" pitchFamily="18" charset="0"/>
                    <a:cs typeface="Times New Roman" pitchFamily="18" charset="0"/>
                  </a:rPr>
                  <a:t> </a:t>
                </a:r>
                <a:endParaRPr lang="en-US" altLang="zh-CN" sz="1200" dirty="0">
                  <a:latin typeface="Times New Roman" pitchFamily="18" charset="0"/>
                  <a:cs typeface="Times New Roman" pitchFamily="18" charset="0"/>
                </a:endParaRPr>
              </a:p>
            </p:txBody>
          </p:sp>
          <p:sp>
            <p:nvSpPr>
              <p:cNvPr id="32" name="矩形 31"/>
              <p:cNvSpPr/>
              <p:nvPr/>
            </p:nvSpPr>
            <p:spPr>
              <a:xfrm>
                <a:off x="566929" y="2842850"/>
                <a:ext cx="10619626" cy="461665"/>
              </a:xfrm>
              <a:prstGeom prst="rect">
                <a:avLst/>
              </a:prstGeom>
            </p:spPr>
            <p:txBody>
              <a:bodyPr wrap="square">
                <a:spAutoFit/>
              </a:bodyPr>
              <a:lstStyle/>
              <a:p>
                <a:pPr>
                  <a:lnSpc>
                    <a:spcPct val="200000"/>
                  </a:lnSpc>
                </a:pPr>
                <a:r>
                  <a:rPr lang="en-US" altLang="zh-CN" sz="1200" i="1" dirty="0">
                    <a:latin typeface="Times New Roman" pitchFamily="18" charset="0"/>
                    <a:cs typeface="Times New Roman" pitchFamily="18" charset="0"/>
                  </a:rPr>
                  <a:t>                                                               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H</a:t>
                </a:r>
                <a:endParaRPr lang="en-US" altLang="zh-CN" sz="1200" dirty="0">
                  <a:latin typeface="Times New Roman" pitchFamily="18" charset="0"/>
                  <a:cs typeface="Times New Roman" pitchFamily="18" charset="0"/>
                </a:endParaRPr>
              </a:p>
            </p:txBody>
          </p:sp>
          <p:sp>
            <p:nvSpPr>
              <p:cNvPr id="3" name="矩形 2"/>
              <p:cNvSpPr/>
              <p:nvPr/>
            </p:nvSpPr>
            <p:spPr>
              <a:xfrm>
                <a:off x="566929" y="1176531"/>
                <a:ext cx="10619626" cy="1200329"/>
              </a:xfrm>
              <a:prstGeom prst="rect">
                <a:avLst/>
              </a:prstGeom>
            </p:spPr>
            <p:txBody>
              <a:bodyPr wrap="square">
                <a:spAutoFit/>
              </a:bodyPr>
              <a:lstStyle/>
              <a:p>
                <a:pPr>
                  <a:lnSpc>
                    <a:spcPct val="200000"/>
                  </a:lnSpc>
                </a:pPr>
                <a:r>
                  <a:rPr lang="en-US" altLang="zh-CN" sz="1200" i="1" dirty="0">
                    <a:solidFill>
                      <a:srgbClr val="000000"/>
                    </a:solidFill>
                    <a:latin typeface="Times New Roman" pitchFamily="18" charset="0"/>
                    <a:cs typeface="Times New Roman" pitchFamily="18" charset="0"/>
                  </a:rPr>
                  <a:t>U</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U</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H</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Z</a:t>
                </a:r>
                <a:r>
                  <a:rPr lang="en-US" altLang="zh-CN" sz="1200" dirty="0">
                    <a:solidFill>
                      <a:srgbClr val="000000"/>
                    </a:solidFill>
                    <a:latin typeface="Times New Roman" pitchFamily="18" charset="0"/>
                    <a:cs typeface="Times New Roman" pitchFamily="18" charset="0"/>
                  </a:rPr>
                  <a:t> ) </a:t>
                </a:r>
                <a:r>
                  <a:rPr lang="zh-CN" altLang="en-US"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H</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G</a:t>
                </a:r>
                <a:r>
                  <a:rPr lang="en-US" altLang="zh-CN" sz="1200" baseline="-25000" dirty="0">
                    <a:solidFill>
                      <a:srgbClr val="000000"/>
                    </a:solidFill>
                    <a:latin typeface="Times New Roman" pitchFamily="18" charset="0"/>
                    <a:cs typeface="Times New Roman" pitchFamily="18" charset="0"/>
                  </a:rPr>
                  <a:t>1</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M</a:t>
                </a:r>
                <a:r>
                  <a:rPr lang="en-US" altLang="zh-CN" sz="1200" dirty="0">
                    <a:solidFill>
                      <a:srgbClr val="000000"/>
                    </a:solidFill>
                    <a:latin typeface="Times New Roman" pitchFamily="18" charset="0"/>
                    <a:cs typeface="Times New Roman" pitchFamily="18" charset="0"/>
                  </a:rPr>
                  <a:t> ,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h</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E</a:t>
                </a:r>
                <a:r>
                  <a:rPr lang="en-US" altLang="zh-CN" sz="1200" dirty="0">
                    <a:solidFill>
                      <a:srgbClr val="000000"/>
                    </a:solidFill>
                    <a:latin typeface="Times New Roman" pitchFamily="18" charset="0"/>
                    <a:cs typeface="Times New Roman" pitchFamily="18" charset="0"/>
                  </a:rPr>
                  <a:t> ) </a:t>
                </a:r>
                <a:r>
                  <a:rPr lang="zh-CN" altLang="en-US"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Z</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G</a:t>
                </a:r>
                <a:r>
                  <a:rPr lang="en-US" altLang="zh-CN" sz="1200" baseline="-25000" dirty="0">
                    <a:solidFill>
                      <a:srgbClr val="000000"/>
                    </a:solidFill>
                    <a:latin typeface="Times New Roman" pitchFamily="18" charset="0"/>
                    <a:cs typeface="Times New Roman" pitchFamily="18" charset="0"/>
                  </a:rPr>
                  <a:t>2</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X</a:t>
                </a:r>
                <a:r>
                  <a:rPr lang="en-US" altLang="zh-CN" sz="1200" dirty="0">
                    <a:solidFill>
                      <a:srgbClr val="000000"/>
                    </a:solidFill>
                    <a:latin typeface="Times New Roman" pitchFamily="18" charset="0"/>
                    <a:cs typeface="Times New Roman" pitchFamily="18" charset="0"/>
                  </a:rPr>
                  <a:t> ,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z</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E</a:t>
                </a:r>
                <a:r>
                  <a:rPr lang="en-US" altLang="zh-CN" sz="1200" dirty="0">
                    <a:solidFill>
                      <a:srgbClr val="000000"/>
                    </a:solidFill>
                    <a:latin typeface="Times New Roman" pitchFamily="18" charset="0"/>
                    <a:cs typeface="Times New Roman" pitchFamily="18" charset="0"/>
                  </a:rPr>
                  <a:t> )</a:t>
                </a:r>
              </a:p>
              <a:p>
                <a:pPr>
                  <a:lnSpc>
                    <a:spcPct val="200000"/>
                  </a:lnSpc>
                </a:pPr>
                <a:r>
                  <a:rPr lang="en-US" altLang="zh-CN" sz="1200" i="1" dirty="0">
                    <a:solidFill>
                      <a:srgbClr val="000000"/>
                    </a:solidFill>
                    <a:latin typeface="Times New Roman" pitchFamily="18" charset="0"/>
                    <a:cs typeface="Times New Roman" pitchFamily="18" charset="0"/>
                  </a:rPr>
                  <a:t>P</a:t>
                </a:r>
                <a:r>
                  <a:rPr lang="en-US" altLang="zh-CN" sz="1200" i="1" baseline="-25000" dirty="0">
                    <a:solidFill>
                      <a:srgbClr val="000000"/>
                    </a:solidFill>
                    <a:latin typeface="Times New Roman" pitchFamily="18" charset="0"/>
                    <a:cs typeface="Times New Roman" pitchFamily="18" charset="0"/>
                  </a:rPr>
                  <a:t>m</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M</a:t>
                </a:r>
                <a:r>
                  <a:rPr lang="en-US" altLang="zh-CN" sz="1200" dirty="0">
                    <a:solidFill>
                      <a:srgbClr val="000000"/>
                    </a:solidFill>
                    <a:latin typeface="Times New Roman" pitchFamily="18" charset="0"/>
                    <a:cs typeface="Times New Roman" pitchFamily="18" charset="0"/>
                  </a:rPr>
                  <a:t> + </a:t>
                </a:r>
                <a:r>
                  <a:rPr lang="en-US" altLang="zh-CN" sz="1200" i="1" dirty="0" err="1">
                    <a:solidFill>
                      <a:srgbClr val="000000"/>
                    </a:solidFill>
                    <a:latin typeface="Times New Roman" pitchFamily="18" charset="0"/>
                    <a:cs typeface="Times New Roman" pitchFamily="18" charset="0"/>
                  </a:rPr>
                  <a:t>P</a:t>
                </a:r>
                <a:r>
                  <a:rPr lang="en-US" altLang="zh-CN" sz="1200" i="1" baseline="-25000" dirty="0" err="1">
                    <a:solidFill>
                      <a:srgbClr val="000000"/>
                    </a:solidFill>
                    <a:latin typeface="Times New Roman" pitchFamily="18" charset="0"/>
                    <a:cs typeface="Times New Roman" pitchFamily="18" charset="0"/>
                  </a:rPr>
                  <a:t>x</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X</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R </a:t>
                </a:r>
                <a:r>
                  <a:rPr lang="en-US" altLang="zh-CN" sz="1200" dirty="0">
                    <a:solidFill>
                      <a:srgbClr val="000000"/>
                    </a:solidFill>
                    <a:latin typeface="Times New Roman" pitchFamily="18" charset="0"/>
                    <a:cs typeface="Times New Roman" pitchFamily="18" charset="0"/>
                  </a:rPr>
                  <a:t>= </a:t>
                </a:r>
                <a:r>
                  <a:rPr lang="en-US" altLang="zh-CN" sz="1200" i="1" dirty="0">
                    <a:solidFill>
                      <a:srgbClr val="000000"/>
                    </a:solidFill>
                    <a:latin typeface="Times New Roman" pitchFamily="18" charset="0"/>
                    <a:cs typeface="Times New Roman" pitchFamily="18" charset="0"/>
                  </a:rPr>
                  <a:t>N</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W</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T</a:t>
                </a:r>
                <a:r>
                  <a:rPr lang="en-US" altLang="zh-CN" sz="1200" i="1" baseline="-25000" dirty="0">
                    <a:solidFill>
                      <a:srgbClr val="000000"/>
                    </a:solidFill>
                    <a:latin typeface="Times New Roman" pitchFamily="18" charset="0"/>
                    <a:cs typeface="Times New Roman" pitchFamily="18" charset="0"/>
                  </a:rPr>
                  <a:t>w </a:t>
                </a:r>
                <a:endParaRPr lang="en-US" altLang="zh-CN" sz="1200" dirty="0">
                  <a:solidFill>
                    <a:srgbClr val="000000"/>
                  </a:solidFill>
                  <a:latin typeface="Times New Roman" pitchFamily="18" charset="0"/>
                  <a:cs typeface="Times New Roman" pitchFamily="18" charset="0"/>
                </a:endParaRPr>
              </a:p>
              <a:p>
                <a:pPr>
                  <a:lnSpc>
                    <a:spcPct val="200000"/>
                  </a:lnSpc>
                </a:pPr>
                <a:r>
                  <a:rPr lang="en-US" altLang="zh-CN" sz="1200" i="1" dirty="0">
                    <a:solidFill>
                      <a:srgbClr val="000000"/>
                    </a:solidFill>
                    <a:latin typeface="Times New Roman" pitchFamily="18" charset="0"/>
                    <a:cs typeface="Times New Roman" pitchFamily="18" charset="0"/>
                  </a:rPr>
                  <a:t>T</a:t>
                </a:r>
                <a:r>
                  <a:rPr lang="en-US" altLang="zh-CN" sz="1200" dirty="0">
                    <a:solidFill>
                      <a:srgbClr val="000000"/>
                    </a:solidFill>
                    <a:latin typeface="Times New Roman" pitchFamily="18" charset="0"/>
                    <a:cs typeface="Times New Roman" pitchFamily="18" charset="0"/>
                  </a:rPr>
                  <a:t> = </a:t>
                </a:r>
                <a:r>
                  <a:rPr lang="en-US" altLang="zh-CN" sz="1200" i="1" dirty="0">
                    <a:solidFill>
                      <a:srgbClr val="000000"/>
                    </a:solidFill>
                    <a:latin typeface="Times New Roman" pitchFamily="18" charset="0"/>
                    <a:cs typeface="Times New Roman" pitchFamily="18" charset="0"/>
                  </a:rPr>
                  <a:t>T</a:t>
                </a:r>
                <a:r>
                  <a:rPr lang="en-US" altLang="zh-CN" sz="1200" i="1" baseline="-25000" dirty="0">
                    <a:solidFill>
                      <a:srgbClr val="000000"/>
                    </a:solidFill>
                    <a:latin typeface="Times New Roman" pitchFamily="18" charset="0"/>
                    <a:cs typeface="Times New Roman" pitchFamily="18" charset="0"/>
                  </a:rPr>
                  <a:t>w</a:t>
                </a:r>
                <a:r>
                  <a:rPr lang="zh-CN" altLang="en-US" sz="12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h</a:t>
                </a:r>
                <a:r>
                  <a:rPr lang="zh-CN" altLang="en-US" sz="12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200" i="1" dirty="0">
                    <a:solidFill>
                      <a:srgbClr val="000000"/>
                    </a:solidFill>
                    <a:latin typeface="Times New Roman" pitchFamily="18" charset="0"/>
                    <a:cs typeface="Times New Roman" pitchFamily="18" charset="0"/>
                  </a:rPr>
                  <a:t> </a:t>
                </a:r>
                <a:r>
                  <a:rPr lang="en-US" altLang="zh-CN" sz="1200" i="1" dirty="0" err="1">
                    <a:solidFill>
                      <a:srgbClr val="000000"/>
                    </a:solidFill>
                    <a:latin typeface="Times New Roman" pitchFamily="18" charset="0"/>
                    <a:cs typeface="Times New Roman" pitchFamily="18" charset="0"/>
                  </a:rPr>
                  <a:t>T</a:t>
                </a:r>
                <a:r>
                  <a:rPr lang="en-US" altLang="zh-CN" sz="1200" i="1" baseline="-25000" dirty="0" err="1">
                    <a:solidFill>
                      <a:srgbClr val="000000"/>
                    </a:solidFill>
                    <a:latin typeface="Times New Roman" pitchFamily="18" charset="0"/>
                    <a:cs typeface="Times New Roman" pitchFamily="18" charset="0"/>
                  </a:rPr>
                  <a:t>z</a:t>
                </a:r>
                <a:r>
                  <a:rPr lang="zh-CN" altLang="en-US" sz="1200" dirty="0">
                    <a:solidFill>
                      <a:srgbClr val="000000"/>
                    </a:solidFill>
                    <a:latin typeface="Times New Roman" pitchFamily="18" charset="0"/>
                    <a:cs typeface="Times New Roman" pitchFamily="18" charset="0"/>
                  </a:rPr>
                  <a:t>  </a:t>
                </a:r>
                <a:endParaRPr lang="zh-CN" altLang="en-US" sz="1200" dirty="0"/>
              </a:p>
            </p:txBody>
          </p:sp>
          <p:sp>
            <p:nvSpPr>
              <p:cNvPr id="7" name="右大括号 6"/>
              <p:cNvSpPr/>
              <p:nvPr/>
            </p:nvSpPr>
            <p:spPr>
              <a:xfrm>
                <a:off x="4591006" y="1323250"/>
                <a:ext cx="90000" cy="985961"/>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右大括号 21"/>
              <p:cNvSpPr/>
              <p:nvPr/>
            </p:nvSpPr>
            <p:spPr>
              <a:xfrm>
                <a:off x="2414384" y="2792707"/>
                <a:ext cx="100658" cy="607223"/>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右箭头 22"/>
              <p:cNvSpPr/>
              <p:nvPr/>
            </p:nvSpPr>
            <p:spPr>
              <a:xfrm>
                <a:off x="2647774" y="3016804"/>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4402190" y="3016804"/>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左大括号 24"/>
              <p:cNvSpPr/>
              <p:nvPr/>
            </p:nvSpPr>
            <p:spPr>
              <a:xfrm>
                <a:off x="4794823" y="2808318"/>
                <a:ext cx="61200" cy="576000"/>
              </a:xfrm>
              <a:prstGeom prst="lef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a:off x="6782435" y="1747264"/>
                <a:ext cx="90000" cy="1362808"/>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p:cNvSpPr/>
              <p:nvPr/>
            </p:nvSpPr>
            <p:spPr>
              <a:xfrm flipH="1">
                <a:off x="6527300" y="2808317"/>
                <a:ext cx="61200" cy="576000"/>
              </a:xfrm>
              <a:prstGeom prst="lef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右箭头 27"/>
              <p:cNvSpPr/>
              <p:nvPr/>
            </p:nvSpPr>
            <p:spPr>
              <a:xfrm>
                <a:off x="7006767" y="2349154"/>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66929" y="2630489"/>
                <a:ext cx="10619626" cy="830997"/>
              </a:xfrm>
              <a:prstGeom prst="rect">
                <a:avLst/>
              </a:prstGeom>
            </p:spPr>
            <p:txBody>
              <a:bodyPr wrap="square">
                <a:spAutoFit/>
              </a:bodyPr>
              <a:lstStyle/>
              <a:p>
                <a:pPr>
                  <a:lnSpc>
                    <a:spcPct val="200000"/>
                  </a:lnSpc>
                </a:pPr>
                <a:r>
                  <a:rPr lang="en-US" altLang="zh-CN" sz="1200" i="1" dirty="0">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min</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m</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h</a:t>
                </a:r>
                <a:r>
                  <a:rPr lang="en-US" altLang="zh-CN" sz="1200" dirty="0">
                    <a:latin typeface="Times New Roman" pitchFamily="18" charset="0"/>
                    <a:cs typeface="Times New Roman" pitchFamily="18" charset="0"/>
                  </a:rPr>
                  <a:t> )</a:t>
                </a:r>
              </a:p>
              <a:p>
                <a:pPr>
                  <a:lnSpc>
                    <a:spcPct val="200000"/>
                  </a:lnSpc>
                </a:pPr>
                <a:r>
                  <a:rPr lang="en-US" altLang="zh-CN" sz="1200" i="1" dirty="0">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min</a:t>
                </a:r>
                <a:r>
                  <a:rPr lang="en-US" altLang="zh-CN" sz="1200" dirty="0">
                    <a:latin typeface="Times New Roman" pitchFamily="18" charset="0"/>
                    <a:cs typeface="Times New Roman" pitchFamily="18" charset="0"/>
                  </a:rPr>
                  <a:t> ( </a:t>
                </a:r>
                <a:r>
                  <a:rPr lang="en-US" altLang="zh-CN" sz="1200" i="1" dirty="0">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b</a:t>
                </a:r>
                <a:r>
                  <a:rPr lang="en-US" altLang="zh-CN" sz="1200" i="1" baseline="-25000" dirty="0" err="1">
                    <a:latin typeface="Times New Roman" pitchFamily="18" charset="0"/>
                    <a:cs typeface="Times New Roman" pitchFamily="18" charset="0"/>
                  </a:rPr>
                  <a:t>x</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 </a:t>
                </a:r>
                <a:r>
                  <a:rPr lang="en-US" altLang="zh-CN" sz="1200" i="1" dirty="0" err="1">
                    <a:latin typeface="Times New Roman" pitchFamily="18" charset="0"/>
                    <a:cs typeface="Times New Roman" pitchFamily="18" charset="0"/>
                  </a:rPr>
                  <a:t>t</a:t>
                </a:r>
                <a:r>
                  <a:rPr lang="en-US" altLang="zh-CN" sz="1200" i="1" baseline="-25000" dirty="0" err="1">
                    <a:latin typeface="Times New Roman" pitchFamily="18" charset="0"/>
                    <a:cs typeface="Times New Roman" pitchFamily="18" charset="0"/>
                  </a:rPr>
                  <a:t>z</a:t>
                </a:r>
                <a:r>
                  <a:rPr lang="en-US" altLang="zh-CN" sz="1200" dirty="0">
                    <a:latin typeface="Times New Roman" pitchFamily="18" charset="0"/>
                    <a:cs typeface="Times New Roman" pitchFamily="18" charset="0"/>
                  </a:rPr>
                  <a:t> )</a:t>
                </a:r>
              </a:p>
            </p:txBody>
          </p:sp>
          <p:sp>
            <p:nvSpPr>
              <p:cNvPr id="34" name="矩形 33"/>
              <p:cNvSpPr/>
              <p:nvPr/>
            </p:nvSpPr>
            <p:spPr>
              <a:xfrm>
                <a:off x="2861591" y="3185125"/>
                <a:ext cx="1561032" cy="323165"/>
              </a:xfrm>
              <a:prstGeom prst="rect">
                <a:avLst/>
              </a:prstGeom>
            </p:spPr>
            <p:txBody>
              <a:bodyPr wrap="square">
                <a:spAutoFit/>
              </a:bodyPr>
              <a:lstStyle/>
              <a:p>
                <a:pPr>
                  <a:lnSpc>
                    <a:spcPct val="150000"/>
                  </a:lnSpc>
                </a:pPr>
                <a:r>
                  <a:rPr lang="zh-CN" altLang="en-US" sz="1000" dirty="0">
                    <a:solidFill>
                      <a:schemeClr val="accent2"/>
                    </a:solidFill>
                    <a:latin typeface="Times New Roman" pitchFamily="18" charset="0"/>
                    <a:cs typeface="Times New Roman" pitchFamily="18" charset="0"/>
                  </a:rPr>
                  <a:t>（成本最小的生產路徑）</a:t>
                </a:r>
                <a:endParaRPr lang="en-US" altLang="zh-CN" sz="1000" dirty="0">
                  <a:solidFill>
                    <a:schemeClr val="accent2"/>
                  </a:solidFill>
                  <a:latin typeface="Times New Roman" pitchFamily="18" charset="0"/>
                  <a:cs typeface="Times New Roman" pitchFamily="18" charset="0"/>
                </a:endParaRPr>
              </a:p>
            </p:txBody>
          </p:sp>
        </p:grpSp>
        <p:sp>
          <p:nvSpPr>
            <p:cNvPr id="35" name="矩形 34"/>
            <p:cNvSpPr/>
            <p:nvPr/>
          </p:nvSpPr>
          <p:spPr>
            <a:xfrm>
              <a:off x="580575" y="3894927"/>
              <a:ext cx="10619627" cy="1785104"/>
            </a:xfrm>
            <a:prstGeom prst="rect">
              <a:avLst/>
            </a:prstGeom>
          </p:spPr>
          <p:txBody>
            <a:bodyPr wrap="square">
              <a:spAutoFit/>
            </a:bodyPr>
            <a:lstStyle/>
            <a:p>
              <a:pPr>
                <a:lnSpc>
                  <a:spcPct val="200000"/>
                </a:lnSpc>
              </a:pPr>
              <a:r>
                <a:rPr lang="zh-CN" altLang="en-US" sz="1100" dirty="0">
                  <a:latin typeface="Times New Roman" pitchFamily="18" charset="0"/>
                  <a:cs typeface="Times New Roman" pitchFamily="18" charset="0"/>
                </a:rPr>
                <a:t>令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sym typeface="Wingdings" pitchFamily="2" charset="2"/>
                </a:rPr>
                <a:t> </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m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m</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h</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P</a:t>
              </a:r>
              <a:r>
                <a:rPr lang="en-US" altLang="zh-CN" sz="1100" i="1" baseline="-25000" dirty="0" err="1">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x</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，則模型的均衡條件為：</a:t>
              </a:r>
              <a:r>
                <a:rPr lang="en-US" altLang="zh-CN" sz="1100" i="1" dirty="0">
                  <a:latin typeface="Times New Roman" pitchFamily="18" charset="0"/>
                  <a:cs typeface="Times New Roman" pitchFamily="18" charset="0"/>
                </a:rPr>
                <a:t>U</a:t>
              </a:r>
              <a:r>
                <a:rPr lang="en-US" altLang="zh-CN" sz="1100" i="1" baseline="-25000"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因為</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與</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既包括市場上的貨幣價格，又包括獲得該效用所花費的時間成本，此種全價格無法在市場上直接觀察到，因此又稱為設算價格或影子價格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shadow price</a:t>
              </a:r>
              <a:r>
                <a:rPr lang="en-US" altLang="zh-CN" sz="10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進一步導出消費者的健康與其它消費品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Z</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的需求函數：</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根據家庭生產函數可進一步推導出消費者對醫療服務的需求函數：</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M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a:lnSpc>
                  <a:spcPct val="200000"/>
                </a:lnSpc>
              </a:pPr>
              <a:r>
                <a:rPr lang="zh-CN" altLang="en-US" sz="1100" dirty="0">
                  <a:latin typeface="Times New Roman" pitchFamily="18" charset="0"/>
                  <a:cs typeface="Times New Roman" pitchFamily="18" charset="0"/>
                </a:rPr>
                <a:t>說明消費者的最適醫療服務需求是物品的市場價格</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，消費者的家庭生產技術參數</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，非薪資所得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與工資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的函數 ；</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255722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50377" y="569411"/>
            <a:ext cx="9956010" cy="5360850"/>
            <a:chOff x="950377" y="569411"/>
            <a:chExt cx="9956010" cy="5360850"/>
          </a:xfrm>
        </p:grpSpPr>
        <p:pic>
          <p:nvPicPr>
            <p:cNvPr id="7209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8537" y="1034567"/>
              <a:ext cx="4502399" cy="3609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17"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93" y="1066231"/>
              <a:ext cx="4120588" cy="3645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950377" y="569411"/>
              <a:ext cx="995601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架構：</a:t>
              </a:r>
              <a:endParaRPr lang="en-US" altLang="zh-CN" sz="1100" dirty="0">
                <a:latin typeface="Times New Roman" pitchFamily="18" charset="0"/>
                <a:cs typeface="Times New Roman" pitchFamily="18" charset="0"/>
              </a:endParaRPr>
            </a:p>
          </p:txBody>
        </p:sp>
        <p:sp>
          <p:nvSpPr>
            <p:cNvPr id="30" name="矩形 29"/>
            <p:cNvSpPr/>
            <p:nvPr/>
          </p:nvSpPr>
          <p:spPr>
            <a:xfrm>
              <a:off x="950377" y="4591433"/>
              <a:ext cx="9956010" cy="1338828"/>
            </a:xfrm>
            <a:prstGeom prst="rect">
              <a:avLst/>
            </a:prstGeom>
          </p:spPr>
          <p:txBody>
            <a:bodyPr wrap="square">
              <a:spAutoFit/>
            </a:bodyPr>
            <a:lstStyle/>
            <a:p>
              <a:pPr>
                <a:lnSpc>
                  <a:spcPct val="150000"/>
                </a:lnSpc>
              </a:pPr>
              <a:r>
                <a:rPr lang="zh-CN" altLang="en-US" sz="900" dirty="0">
                  <a:solidFill>
                    <a:schemeClr val="accent2"/>
                  </a:solidFill>
                  <a:latin typeface="Times New Roman" pitchFamily="18" charset="0"/>
                  <a:cs typeface="Times New Roman" pitchFamily="18" charset="0"/>
                </a:rPr>
                <a:t>模型求解推論：</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1</a:t>
              </a:r>
              <a:r>
                <a:rPr lang="zh-CN" altLang="en-US" sz="900" dirty="0">
                  <a:solidFill>
                    <a:schemeClr val="accent2"/>
                  </a:solidFill>
                  <a:latin typeface="Times New Roman" pitchFamily="18" charset="0"/>
                  <a:cs typeface="Times New Roman" pitchFamily="18" charset="0"/>
                </a:rPr>
                <a:t>、醫療服務價格提高後消費者的健康與醫療服務需求量皆會隨之降低；</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2</a:t>
              </a:r>
              <a:r>
                <a:rPr lang="zh-CN" altLang="en-US" sz="900" dirty="0">
                  <a:solidFill>
                    <a:schemeClr val="accent2"/>
                  </a:solidFill>
                  <a:latin typeface="Times New Roman" pitchFamily="18" charset="0"/>
                  <a:cs typeface="Times New Roman" pitchFamily="18" charset="0"/>
                </a:rPr>
                <a:t>、就醫所花費的時間提高後消費者的健康與醫療服務需求量皆會隨之降低；</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3</a:t>
              </a:r>
              <a:r>
                <a:rPr lang="zh-CN" altLang="en-US" sz="900" dirty="0">
                  <a:solidFill>
                    <a:schemeClr val="accent2"/>
                  </a:solidFill>
                  <a:latin typeface="Times New Roman" pitchFamily="18" charset="0"/>
                  <a:cs typeface="Times New Roman" pitchFamily="18" charset="0"/>
                </a:rPr>
                <a:t>、工資提高後對消費者健康與醫療服務需求的影響，視健康與另一種消費品</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Z</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的相對時間密度而定，如果消費品 </a:t>
              </a:r>
              <a:r>
                <a:rPr lang="en-US" altLang="zh-CN" sz="900" i="1" dirty="0">
                  <a:solidFill>
                    <a:schemeClr val="accent2"/>
                  </a:solidFill>
                  <a:latin typeface="Times New Roman" pitchFamily="18" charset="0"/>
                  <a:cs typeface="Times New Roman" pitchFamily="18" charset="0"/>
                </a:rPr>
                <a:t>Z</a:t>
              </a:r>
              <a:r>
                <a:rPr lang="en-US" altLang="zh-CN" sz="900" dirty="0">
                  <a:solidFill>
                    <a:schemeClr val="accent2"/>
                  </a:solidFill>
                  <a:latin typeface="Times New Roman" pitchFamily="18" charset="0"/>
                  <a:cs typeface="Times New Roman" pitchFamily="18" charset="0"/>
                </a:rPr>
                <a:t> </a:t>
              </a:r>
              <a:r>
                <a:rPr lang="zh-CN" altLang="en-US" sz="900" dirty="0">
                  <a:solidFill>
                    <a:schemeClr val="accent2"/>
                  </a:solidFill>
                  <a:latin typeface="Times New Roman" pitchFamily="18" charset="0"/>
                  <a:cs typeface="Times New Roman" pitchFamily="18" charset="0"/>
                </a:rPr>
                <a:t>是更時間密集的產品，則消費者的健康需求將隨工資率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上升而增加，如果健</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      </a:t>
              </a:r>
              <a:r>
                <a:rPr lang="zh-CN" altLang="en-US" sz="900" dirty="0">
                  <a:solidFill>
                    <a:schemeClr val="accent2"/>
                  </a:solidFill>
                  <a:latin typeface="Times New Roman" pitchFamily="18" charset="0"/>
                  <a:cs typeface="Times New Roman" pitchFamily="18" charset="0"/>
                </a:rPr>
                <a:t>康是更時間密集的產品，則工資率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上升的影響端視正的收入效果與負的替代效果的相對大小而定，如果替代效果大過收入效果，則消費者的健康與醫療服務需求將隨工資率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900" dirty="0">
                  <a:solidFill>
                    <a:schemeClr val="accent2"/>
                  </a:solidFill>
                  <a:latin typeface="Times New Roman" pitchFamily="18" charset="0"/>
                  <a:cs typeface="Times New Roman" pitchFamily="18" charset="0"/>
                </a:rPr>
                <a:t>上升而減少；</a:t>
              </a:r>
              <a:endParaRPr lang="en-US" altLang="zh-CN" sz="900" dirty="0">
                <a:solidFill>
                  <a:schemeClr val="accent2"/>
                </a:solidFill>
                <a:latin typeface="Times New Roman" pitchFamily="18" charset="0"/>
                <a:cs typeface="Times New Roman" pitchFamily="18" charset="0"/>
              </a:endParaRPr>
            </a:p>
            <a:p>
              <a:pPr>
                <a:lnSpc>
                  <a:spcPct val="150000"/>
                </a:lnSpc>
              </a:pPr>
              <a:r>
                <a:rPr lang="en-US" altLang="zh-CN" sz="900" dirty="0">
                  <a:solidFill>
                    <a:schemeClr val="accent2"/>
                  </a:solidFill>
                  <a:latin typeface="Times New Roman" pitchFamily="18" charset="0"/>
                  <a:cs typeface="Times New Roman" pitchFamily="18" charset="0"/>
                </a:rPr>
                <a:t>4</a:t>
              </a:r>
              <a:r>
                <a:rPr lang="zh-CN" altLang="en-US" sz="900" dirty="0">
                  <a:solidFill>
                    <a:schemeClr val="accent2"/>
                  </a:solidFill>
                  <a:latin typeface="Times New Roman" pitchFamily="18" charset="0"/>
                  <a:cs typeface="Times New Roman" pitchFamily="18" charset="0"/>
                </a:rPr>
                <a:t>、非薪資所得提高後，對消費者健康與醫療服務需求的影響，視「健康財」的性質而定，如果健康是「正常財」，則消費者對健康與醫療服務的需求將隨著非薪資所得的提高而上升；</a:t>
              </a:r>
              <a:endParaRPr lang="en-US" altLang="zh-CN" sz="900" dirty="0">
                <a:solidFill>
                  <a:schemeClr val="accent2"/>
                </a:solidFill>
                <a:latin typeface="Times New Roman" pitchFamily="18" charset="0"/>
                <a:cs typeface="Times New Roman" pitchFamily="18" charset="0"/>
              </a:endParaRPr>
            </a:p>
          </p:txBody>
        </p:sp>
      </p:grpSp>
      <p:pic>
        <p:nvPicPr>
          <p:cNvPr id="661523"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9107" y="849198"/>
            <a:ext cx="4722602" cy="3845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81778"/>
            <a:ext cx="1137490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析（健康需求與醫療服務需求）</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家庭生產函數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Becker</a:t>
            </a:r>
            <a:r>
              <a:rPr lang="en-US" altLang="zh-CN" sz="900" dirty="0">
                <a:latin typeface="Times New Roman" pitchFamily="18" charset="0"/>
                <a:cs typeface="Times New Roman" pitchFamily="18" charset="0"/>
              </a:rPr>
              <a:t> 1965) </a:t>
            </a:r>
            <a:r>
              <a:rPr lang="zh-CN" altLang="en-US" sz="900" dirty="0">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pic>
        <p:nvPicPr>
          <p:cNvPr id="661525"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4506" y="864745"/>
            <a:ext cx="4236249" cy="387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32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45955"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健康需求模型</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Grossman</a:t>
            </a:r>
            <a:r>
              <a:rPr lang="en-US" altLang="zh-CN" sz="900" dirty="0">
                <a:latin typeface="Times New Roman" pitchFamily="18" charset="0"/>
                <a:cs typeface="Times New Roman" pitchFamily="18" charset="0"/>
              </a:rPr>
              <a:t> 1972)</a:t>
            </a:r>
            <a:r>
              <a:rPr lang="zh-CN" altLang="en-US" sz="1300" dirty="0">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566929" y="488574"/>
            <a:ext cx="10422000" cy="5403457"/>
            <a:chOff x="566929" y="470286"/>
            <a:chExt cx="10422000" cy="5403457"/>
          </a:xfrm>
        </p:grpSpPr>
        <p:sp>
          <p:nvSpPr>
            <p:cNvPr id="11" name="矩形 10"/>
            <p:cNvSpPr/>
            <p:nvPr/>
          </p:nvSpPr>
          <p:spPr>
            <a:xfrm>
              <a:off x="566929" y="470286"/>
              <a:ext cx="1042200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「健康」可視為一種人力資本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human Capital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，一般人力資本會影響市場或非市場活動的生產力，但健康資本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health capital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則會影響可用於賺取所得或生產消費品的總時間，換言之其他人力資本投資（如學校教育或在職培訓）的報酬是增加工資，健康資本投資的報酬是增加健康的時間，健康需求模型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Grossman</a:t>
              </a:r>
              <a:r>
                <a:rPr lang="en-US" altLang="zh-CN" sz="1000" dirty="0">
                  <a:latin typeface="Times New Roman" pitchFamily="18" charset="0"/>
                  <a:cs typeface="Times New Roman" pitchFamily="18" charset="0"/>
                </a:rPr>
                <a:t> 1972)</a:t>
              </a:r>
              <a:r>
                <a:rPr lang="zh-CN" altLang="en-US" sz="1100" dirty="0">
                  <a:latin typeface="Times New Roman" pitchFamily="18" charset="0"/>
                  <a:cs typeface="Times New Roman" pitchFamily="18" charset="0"/>
                </a:rPr>
                <a:t>也是應用家庭生產函數觀念</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a:t>
              </a:r>
              <a:r>
                <a:rPr lang="en-US" altLang="zh-CN" sz="1000" dirty="0">
                  <a:latin typeface="Times New Roman" pitchFamily="18" charset="0"/>
                  <a:cs typeface="Times New Roman" pitchFamily="18" charset="0"/>
                </a:rPr>
                <a:t> 1965)</a:t>
              </a:r>
              <a:r>
                <a:rPr lang="zh-CN" altLang="en-US" sz="1100" dirty="0">
                  <a:latin typeface="Times New Roman" pitchFamily="18" charset="0"/>
                  <a:cs typeface="Times New Roman" pitchFamily="18" charset="0"/>
                </a:rPr>
                <a:t>的一種分析方法，祗是與貝克爾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斯坦利</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Gary Stanley Becker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的家庭生產函數模型不同的是，格羅斯曼</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米迦勒</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Michael Grossman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的健康需求模型考慮了消費者</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一生的效用，在這種架構下消費者在某一時點（如 </a:t>
              </a:r>
              <a:r>
                <a:rPr lang="en-US" altLang="zh-CN" sz="1100" i="1" dirty="0">
                  <a:latin typeface="Times New Roman" pitchFamily="18" charset="0"/>
                  <a:cs typeface="Times New Roman" pitchFamily="18" charset="0"/>
                </a:rPr>
                <a:t>t </a:t>
              </a:r>
              <a:r>
                <a:rPr lang="zh-CN" altLang="en-US" sz="1100" dirty="0">
                  <a:latin typeface="Times New Roman" pitchFamily="18" charset="0"/>
                  <a:cs typeface="Times New Roman" pitchFamily="18" charset="0"/>
                </a:rPr>
                <a:t>期）所做的選擇，不只會影響到本期的效用，也會影響到未來各期（</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+ 2</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zh-CN" altLang="en-US" sz="1100" dirty="0">
                  <a:latin typeface="Times New Roman" pitchFamily="18" charset="0"/>
                  <a:cs typeface="Times New Roman" pitchFamily="18" charset="0"/>
                </a:rPr>
                <a:t>）的效用，如此就有必要區分流量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flow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stock</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的概念，</a:t>
              </a:r>
              <a:r>
                <a:rPr lang="zh-CN" altLang="en-US" sz="1100" dirty="0">
                  <a:solidFill>
                    <a:srgbClr val="000000"/>
                  </a:solidFill>
                  <a:latin typeface="Times New Roman" pitchFamily="18" charset="0"/>
                  <a:cs typeface="Times New Roman" pitchFamily="18" charset="0"/>
                </a:rPr>
                <a:t>流量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flow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是指在單一期間內所進行經濟活動（如投資或消費）的結果，而存量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stock</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是指過去各期所累積的成果；</a:t>
              </a:r>
              <a:endParaRPr lang="en-US" altLang="zh-CN" sz="1100" dirty="0">
                <a:latin typeface="Times New Roman" pitchFamily="18" charset="0"/>
                <a:cs typeface="Times New Roman" pitchFamily="18" charset="0"/>
              </a:endParaRPr>
            </a:p>
          </p:txBody>
        </p:sp>
        <p:sp>
          <p:nvSpPr>
            <p:cNvPr id="6" name="矩形 5"/>
            <p:cNvSpPr/>
            <p:nvPr/>
          </p:nvSpPr>
          <p:spPr>
            <a:xfrm>
              <a:off x="566929" y="1731613"/>
              <a:ext cx="10422000"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健康需求模型假設每一個人出生時皆獲得一定的健康存量，而此一健康存量會隨著折舊而減少，但可透過投資來增加（或補充）健康存量，如果健康存量低於某一特定水準即是死亡到臨之時，消費者生產健康資本（投資）所使用的的生產要素包括「時間」與從市場上購買到的「物品」，例如醫療服務與食物等，此外該生產函數也受到特定環境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environmental variables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的影響（比如消費者的教育程度等），這些變量可視為一種無形的生產技術，會影響到生產過程的效率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efficiency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，在健康需求模型下，一個人的健康並不是外生決定的，而是取決於（或至少一部份取決於）上述生產過程中所投入的資源，消費者需要健康的理由有二：第一種是把健康視為一種消費財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consumption commodity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，即它直接進入消費者的效用函數，讓消費者得到滿足，或則反過來說生病會產生負效用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disutility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，第二種是把健康視為一種投資財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investment commodity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，它可以決定消費者從事各種市場與非市場活動的「可用時間」；</a:t>
              </a:r>
              <a:endParaRPr lang="en-US" altLang="zh-CN" sz="1100" dirty="0">
                <a:latin typeface="Times New Roman" pitchFamily="18" charset="0"/>
                <a:cs typeface="Times New Roman" pitchFamily="18" charset="0"/>
              </a:endParaRPr>
            </a:p>
          </p:txBody>
        </p:sp>
        <p:sp>
          <p:nvSpPr>
            <p:cNvPr id="7" name="矩形 6"/>
            <p:cNvSpPr/>
            <p:nvPr/>
          </p:nvSpPr>
          <p:spPr>
            <a:xfrm>
              <a:off x="566929" y="3228568"/>
              <a:ext cx="1042200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消費者一生的效用函數</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intertempotal</a:t>
              </a:r>
              <a:r>
                <a:rPr lang="en-US" altLang="zh-CN" sz="1000" i="1" dirty="0">
                  <a:latin typeface="Times New Roman" pitchFamily="18" charset="0"/>
                  <a:cs typeface="Times New Roman" pitchFamily="18" charset="0"/>
                </a:rPr>
                <a:t> utility function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可表示如下：</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i="1" baseline="-25000" dirty="0" err="1">
                  <a:latin typeface="Times New Roman" pitchFamily="18" charset="0"/>
                  <a:cs typeface="Times New Roman" pitchFamily="18" charset="0"/>
                </a:rPr>
                <a:t>n</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H</a:t>
              </a:r>
              <a:r>
                <a:rPr lang="en-US" altLang="zh-CN" sz="1100"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宋体" pitchFamily="2" charset="-122"/>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表示消費者出生時的健康存量，</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期的健康存量，</a:t>
              </a:r>
              <a:r>
                <a:rPr lang="el-GR" altLang="zh-CN" sz="1100" i="1" dirty="0">
                  <a:solidFill>
                    <a:srgbClr val="000000"/>
                  </a:solidFill>
                  <a:latin typeface="Times New Roman" pitchFamily="18" charset="0"/>
                  <a:cs typeface="Times New Roman" pitchFamily="18" charset="0"/>
                </a:rPr>
                <a:t>φ</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為每一單位健康存量所產生的健康日數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number of healthy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i="1" baseline="-25000" dirty="0" err="1">
                  <a:latin typeface="Times New Roman" pitchFamily="18" charset="0"/>
                  <a:cs typeface="Times New Roman" pitchFamily="18" charset="0"/>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則表示消費者在第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期所可消費的總健康日數，</a:t>
              </a:r>
              <a:r>
                <a:rPr lang="en-US" altLang="zh-CN" sz="1100" i="1" dirty="0" err="1">
                  <a:latin typeface="Times New Roman" pitchFamily="18" charset="0"/>
                  <a:cs typeface="Times New Roman" pitchFamily="18" charset="0"/>
                </a:rPr>
                <a:t>Z</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期所消費的其它消費品，</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則代表生命的年數，在健康需求模型中當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H</a:t>
              </a:r>
              <a:r>
                <a:rPr lang="en-US" altLang="zh-CN" sz="1100" i="1" baseline="-25000" dirty="0" err="1">
                  <a:latin typeface="Times New Roman" pitchFamily="18" charset="0"/>
                  <a:cs typeface="Times New Roman" pitchFamily="18" charset="0"/>
                </a:rPr>
                <a:t>min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時死亡將降臨，因此 </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是一個消費者可以選擇的變量，經濟學上稱為內生變量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endogenous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，其大小取決於消費者在限制條件之下，追求最大效用時所決定的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0" name="矩形 9"/>
            <p:cNvSpPr/>
            <p:nvPr/>
          </p:nvSpPr>
          <p:spPr>
            <a:xfrm>
              <a:off x="566929" y="4220000"/>
              <a:ext cx="10422000" cy="64633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根據定義，健康資本存量的淨投資等於毛投資減掉折舊：</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δ</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期的毛投資（是一種流量的概念），</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代表在第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期健康資本的折舊率，健康需求模型假設折舊率是外生決定（外在因素所決定，不是消費者個人可以選擇），但可能隨著消費者的年齡而變動，將上式移項整理可得：</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 </a:t>
              </a:r>
              <a:r>
                <a:rPr lang="en-US" altLang="zh-CN" sz="9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200" dirty="0">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11"/>
            <p:cNvSpPr/>
            <p:nvPr/>
          </p:nvSpPr>
          <p:spPr>
            <a:xfrm>
              <a:off x="566929" y="4765747"/>
              <a:ext cx="1042200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消費者生產（投資）健康與其他消費品的方式可以下列家庭生產函數表示：</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E</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代表消費者從市場購買的醫療服務，即用於生產健康所需的投入要素，</a:t>
              </a:r>
              <a:r>
                <a:rPr lang="en-US" altLang="zh-CN" sz="1100" i="1" dirty="0">
                  <a:solidFill>
                    <a:srgbClr val="000000"/>
                  </a:solidFill>
                  <a:latin typeface="Times New Roman" pitchFamily="18" charset="0"/>
                  <a:cs typeface="Times New Roman" pitchFamily="18" charset="0"/>
                </a:rPr>
                <a:t>X</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是消費者用於生產 </a:t>
              </a:r>
              <a:r>
                <a:rPr lang="en-US" altLang="zh-CN" sz="1100" i="1" dirty="0">
                  <a:solidFill>
                    <a:srgbClr val="000000"/>
                  </a:solidFill>
                  <a:latin typeface="Times New Roman" pitchFamily="18" charset="0"/>
                  <a:cs typeface="Times New Roman" pitchFamily="18" charset="0"/>
                </a:rPr>
                <a:t>Z</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消費品所需的投入要素，</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則為消費者從事健康投資所花費的時間，</a:t>
              </a:r>
              <a:r>
                <a:rPr lang="en-US" altLang="zh-CN" sz="1100" i="1" dirty="0">
                  <a:solidFill>
                    <a:srgbClr val="000000"/>
                  </a:solidFill>
                  <a:latin typeface="Times New Roman" pitchFamily="18" charset="0"/>
                  <a:cs typeface="Times New Roman" pitchFamily="18" charset="0"/>
                </a:rPr>
                <a:t>T</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則為生產 </a:t>
              </a:r>
              <a:r>
                <a:rPr lang="en-US" altLang="zh-CN" sz="1100" i="1" dirty="0">
                  <a:solidFill>
                    <a:srgbClr val="000000"/>
                  </a:solidFill>
                  <a:latin typeface="Times New Roman" pitchFamily="18" charset="0"/>
                  <a:cs typeface="Times New Roman" pitchFamily="18" charset="0"/>
                </a:rPr>
                <a:t>Z</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消費品所需投入的時間要素，</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為人力資本存量（可視為教育程度），因此上式表示消費者從市場購買醫療服務，加上自己的時間，來投資（生產）健康，而人力資本存量（如教育程度）的改變則會影響消費者生產健康的效率；</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57065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solidFill>
                <a:srgbClr val="000000"/>
              </a:solidFill>
              <a:latin typeface="Times New Roman" pitchFamily="18" charset="0"/>
              <a:cs typeface="Times New Roman" pitchFamily="18" charset="0"/>
            </a:endParaRPr>
          </a:p>
        </p:txBody>
      </p:sp>
      <p:grpSp>
        <p:nvGrpSpPr>
          <p:cNvPr id="2" name="组合 1"/>
          <p:cNvGrpSpPr/>
          <p:nvPr/>
        </p:nvGrpSpPr>
        <p:grpSpPr>
          <a:xfrm>
            <a:off x="566929" y="580014"/>
            <a:ext cx="10422000" cy="5193729"/>
            <a:chOff x="566929" y="580014"/>
            <a:chExt cx="10422000" cy="5193729"/>
          </a:xfrm>
        </p:grpSpPr>
        <p:sp>
          <p:nvSpPr>
            <p:cNvPr id="11" name="矩形 10"/>
            <p:cNvSpPr/>
            <p:nvPr/>
          </p:nvSpPr>
          <p:spPr>
            <a:xfrm>
              <a:off x="566929" y="580014"/>
              <a:ext cx="10422000"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由於消費者投資（生產）健康所使用的要素有二：一是從市場上購買的物品（比如醫療服務），另一項則是自己的時間，而這兩項要素皆是有限資源，因此消費者在做投資決策時，面臨了兩種限制</a:t>
              </a:r>
              <a:r>
                <a:rPr lang="zh-CN" altLang="en-US" sz="1100" dirty="0">
                  <a:latin typeface="Times New Roman" pitchFamily="18" charset="0"/>
                  <a:cs typeface="Times New Roman" pitchFamily="18" charset="0"/>
                  <a:sym typeface="Wingdings" pitchFamily="2" charset="2"/>
                </a:rPr>
                <a:t>：</a:t>
              </a:r>
              <a:r>
                <a:rPr lang="en-US" altLang="zh-CN" sz="11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傳統消費者理論的收入約束式，</a:t>
              </a:r>
              <a:r>
                <a:rPr lang="en-US" altLang="zh-CN" sz="11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時間約束式，這兩個約束式可以表示如下：</a:t>
              </a:r>
              <a:endParaRPr lang="en-US" altLang="zh-CN" sz="1100" dirty="0">
                <a:latin typeface="Times New Roman" pitchFamily="18" charset="0"/>
                <a:cs typeface="Times New Roman" pitchFamily="18" charset="0"/>
                <a:sym typeface="Wingdings" pitchFamily="2" charset="2"/>
              </a:endParaRPr>
            </a:p>
            <a:p>
              <a:pPr>
                <a:lnSpc>
                  <a:spcPct val="150000"/>
                </a:lnSpc>
              </a:pPr>
              <a:r>
                <a:rPr lang="en-US" altLang="zh-CN" sz="1100" dirty="0">
                  <a:latin typeface="Times New Roman" pitchFamily="18" charset="0"/>
                  <a:cs typeface="Times New Roman" pitchFamily="18" charset="0"/>
                  <a:sym typeface="Wingdings" pitchFamily="2" charset="2"/>
                </a:rPr>
                <a:t>∑ [ ( </a:t>
              </a:r>
              <a:r>
                <a:rPr lang="en-US" altLang="zh-CN" sz="1100" i="1" dirty="0" err="1">
                  <a:latin typeface="Times New Roman" pitchFamily="18" charset="0"/>
                  <a:cs typeface="Times New Roman" pitchFamily="18" charset="0"/>
                  <a:sym typeface="Wingdings" pitchFamily="2" charset="2"/>
                </a:rPr>
                <a:t>P</a:t>
              </a:r>
              <a:r>
                <a:rPr lang="en-US" altLang="zh-CN" sz="1100" i="1" baseline="-25000" dirty="0" err="1">
                  <a:latin typeface="Times New Roman" pitchFamily="18" charset="0"/>
                  <a:cs typeface="Times New Roman" pitchFamily="18" charset="0"/>
                  <a:sym typeface="Wingdings" pitchFamily="2" charset="2"/>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V</a:t>
              </a:r>
              <a:r>
                <a:rPr lang="en-US" altLang="zh-CN" sz="1100" i="1" baseline="-25000" dirty="0" err="1">
                  <a:latin typeface="Times New Roman" pitchFamily="18" charset="0"/>
                  <a:cs typeface="Times New Roman" pitchFamily="18" charset="0"/>
                  <a:sym typeface="Wingdings" pitchFamily="2" charset="2"/>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sym typeface="Wingdings" pitchFamily="2" charset="2"/>
                </a:rPr>
                <a:t>X</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 </a:t>
              </a:r>
              <a:r>
                <a:rPr lang="en-US" altLang="zh-CN" sz="1100" i="1" dirty="0" err="1">
                  <a:latin typeface="Times New Roman" pitchFamily="18" charset="0"/>
                  <a:cs typeface="Times New Roman" pitchFamily="18" charset="0"/>
                  <a:sym typeface="Wingdings" pitchFamily="2" charset="2"/>
                </a:rPr>
                <a: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1100" i="1" dirty="0">
                  <a:latin typeface="Times New Roman" pitchFamily="18" charset="0"/>
                  <a:cs typeface="Times New Roman" pitchFamily="18" charset="0"/>
                  <a:sym typeface="Wingdings" pitchFamily="2" charset="2"/>
                </a:rPr>
                <a:t>A</a:t>
              </a:r>
              <a:r>
                <a:rPr lang="en-US" altLang="zh-CN" sz="1100" baseline="-25000" dirty="0">
                  <a:latin typeface="Times New Roman" pitchFamily="18" charset="0"/>
                  <a:cs typeface="Times New Roman" pitchFamily="18" charset="0"/>
                  <a:sym typeface="Wingdings" pitchFamily="2" charset="2"/>
                </a:rPr>
                <a:t>0</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a:lnSpc>
                  <a:spcPct val="150000"/>
                </a:lnSpc>
              </a:pP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Ω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a:lnSpc>
                  <a:spcPct val="150000"/>
                </a:lnSpc>
              </a:pPr>
              <a:r>
                <a:rPr lang="zh-CN" altLang="en-US" sz="1100" dirty="0">
                  <a:latin typeface="Times New Roman" pitchFamily="18" charset="0"/>
                  <a:cs typeface="Times New Roman" pitchFamily="18" charset="0"/>
                  <a:sym typeface="Wingdings" pitchFamily="2" charset="2"/>
                </a:rPr>
                <a:t>式中，</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a:latin typeface="Times New Roman" pitchFamily="18" charset="0"/>
                  <a:cs typeface="Times New Roman" pitchFamily="18" charset="0"/>
                  <a:sym typeface="Wingdings" pitchFamily="2" charset="2"/>
                </a:rPr>
                <a:t>V</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分別表示 </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的市場價格，</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為利率，</a:t>
              </a:r>
              <a:r>
                <a:rPr lang="en-US" altLang="zh-CN" sz="1100" i="1" dirty="0">
                  <a:latin typeface="Times New Roman" pitchFamily="18" charset="0"/>
                  <a:cs typeface="Times New Roman" pitchFamily="18" charset="0"/>
                  <a:sym typeface="Wingdings" pitchFamily="2" charset="2"/>
                </a:rPr>
                <a:t>W</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是消費者在第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期工作時的工資率（外生決定），</a:t>
              </a: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是消費者在第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期用於工作的時間，</a:t>
              </a:r>
              <a:r>
                <a:rPr lang="en-US" altLang="zh-CN" sz="1100" i="1" dirty="0">
                  <a:latin typeface="Times New Roman" pitchFamily="18" charset="0"/>
                  <a:cs typeface="Times New Roman" pitchFamily="18" charset="0"/>
                  <a:sym typeface="Wingdings" pitchFamily="2" charset="2"/>
                </a:rPr>
                <a:t>A</a:t>
              </a:r>
              <a:r>
                <a:rPr lang="en-US" altLang="zh-CN" sz="1100" baseline="-25000" dirty="0">
                  <a:latin typeface="Times New Roman" pitchFamily="18" charset="0"/>
                  <a:cs typeface="Times New Roman" pitchFamily="18" charset="0"/>
                  <a:sym typeface="Wingdings" pitchFamily="2" charset="2"/>
                </a:rPr>
                <a:t>0</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則代表折現後的非薪資收入，</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為消費者因為生病以致無法從事市場或非市場活動的時間損失，</a:t>
              </a:r>
              <a:r>
                <a:rPr lang="en-US" altLang="zh-CN" sz="1100" dirty="0">
                  <a:latin typeface="Times New Roman" pitchFamily="18" charset="0"/>
                  <a:cs typeface="Times New Roman" pitchFamily="18" charset="0"/>
                  <a:sym typeface="Wingdings" pitchFamily="2" charset="2"/>
                </a:rPr>
                <a:t>Ω </a:t>
              </a:r>
              <a:r>
                <a:rPr lang="zh-CN" altLang="en-US" sz="1100" dirty="0">
                  <a:latin typeface="Times New Roman" pitchFamily="18" charset="0"/>
                  <a:cs typeface="Times New Roman" pitchFamily="18" charset="0"/>
                  <a:sym typeface="Wingdings" pitchFamily="2" charset="2"/>
                </a:rPr>
                <a:t>則為消費者每期的日數（如果一期等於一年，則 </a:t>
              </a:r>
              <a:r>
                <a:rPr lang="en-US" altLang="zh-CN" sz="1100" dirty="0">
                  <a:latin typeface="Times New Roman" pitchFamily="18" charset="0"/>
                  <a:cs typeface="Times New Roman" pitchFamily="18" charset="0"/>
                  <a:sym typeface="Wingdings" pitchFamily="2" charset="2"/>
                </a:rPr>
                <a:t>Ω </a:t>
              </a:r>
              <a:r>
                <a:rPr lang="zh-CN" altLang="en-US" sz="1100" dirty="0">
                  <a:latin typeface="Times New Roman" pitchFamily="18" charset="0"/>
                  <a:cs typeface="Times New Roman" pitchFamily="18" charset="0"/>
                  <a:sym typeface="Wingdings" pitchFamily="2" charset="2"/>
                </a:rPr>
                <a:t>等於</a:t>
              </a:r>
              <a:r>
                <a:rPr lang="en-US" altLang="zh-CN" sz="1100" dirty="0">
                  <a:latin typeface="Times New Roman" pitchFamily="18" charset="0"/>
                  <a:cs typeface="Times New Roman" pitchFamily="18" charset="0"/>
                  <a:sym typeface="Wingdings" pitchFamily="2" charset="2"/>
                </a:rPr>
                <a:t>365</a:t>
              </a:r>
              <a:r>
                <a:rPr lang="zh-CN" altLang="en-US" sz="1100" dirty="0">
                  <a:latin typeface="Times New Roman" pitchFamily="18" charset="0"/>
                  <a:cs typeface="Times New Roman" pitchFamily="18" charset="0"/>
                  <a:sym typeface="Wingdings" pitchFamily="2" charset="2"/>
                </a:rPr>
                <a:t>天）；</a:t>
              </a:r>
              <a:endParaRPr lang="en-US" altLang="zh-CN" sz="1100" dirty="0">
                <a:latin typeface="Times New Roman" pitchFamily="18" charset="0"/>
                <a:cs typeface="Times New Roman" pitchFamily="18" charset="0"/>
              </a:endParaRPr>
            </a:p>
          </p:txBody>
        </p:sp>
        <p:sp>
          <p:nvSpPr>
            <p:cNvPr id="13" name="矩形 12"/>
            <p:cNvSpPr/>
            <p:nvPr/>
          </p:nvSpPr>
          <p:spPr>
            <a:xfrm>
              <a:off x="566929" y="2195841"/>
              <a:ext cx="1042200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sym typeface="Wingdings" pitchFamily="2" charset="2"/>
                </a:rPr>
                <a:t>上一式表示消費者各期用於購買 </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兩種市場要素總支出的折現值必須等於其薪資收入折現值加上非薪資收入（總收入）；上二式表示，消費者在第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期用於工作</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Tw</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、健康投資</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Th</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、生產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消費品</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等三項活動的時間，加上生病的時間</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Tl</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，必須等於第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期的總時間；假設 </a:t>
              </a:r>
              <a:r>
                <a:rPr lang="zh-CN" altLang="en-US"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Tl</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8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a:t>
              </a:r>
              <a:r>
                <a:rPr lang="zh-CN" altLang="en-US" sz="1100" dirty="0">
                  <a:solidFill>
                    <a:srgbClr val="000000"/>
                  </a:solidFill>
                  <a:latin typeface="Times New Roman" pitchFamily="18" charset="0"/>
                  <a:cs typeface="Times New Roman" pitchFamily="18" charset="0"/>
                </a:rPr>
                <a:t>，也就是健康資本存量愈大，消費者生病的時間</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sick time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就愈少，因此並前述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φ</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式，可得：</a:t>
              </a:r>
              <a:r>
                <a:rPr lang="en-US" altLang="zh-CN" sz="1100" i="1" dirty="0" err="1">
                  <a:solidFill>
                    <a:srgbClr val="000000"/>
                  </a:solidFill>
                  <a:latin typeface="Times New Roman" pitchFamily="18" charset="0"/>
                  <a:cs typeface="Times New Roman" pitchFamily="18" charset="0"/>
                </a:rPr>
                <a:t>Tl</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dirty="0">
                  <a:latin typeface="Times New Roman" pitchFamily="18" charset="0"/>
                  <a:cs typeface="Times New Roman" pitchFamily="18" charset="0"/>
                  <a:sym typeface="Wingdings" pitchFamily="2" charset="2"/>
                </a:rPr>
                <a:t>Ω</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，需注意，這裡生病時間</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Tl</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與投資（生產）健康所投入的時間</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Th</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是不同的概念，換言之，消費者花在看醫生或做身體檢查上的時間並不能看做是</a:t>
              </a:r>
              <a:r>
                <a:rPr lang="zh-CN" altLang="en-US" sz="1100" dirty="0">
                  <a:latin typeface="Times New Roman" pitchFamily="18" charset="0"/>
                  <a:cs typeface="Times New Roman" pitchFamily="18" charset="0"/>
                  <a:sym typeface="Wingdings" pitchFamily="2" charset="2"/>
                </a:rPr>
                <a:t>消費者因為生病以致無法從事市場或非市場活動的時間損失，在這個架構下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增加，將使 </a:t>
              </a:r>
              <a:r>
                <a:rPr lang="en-US" altLang="zh-CN" sz="1100" i="1" dirty="0">
                  <a:latin typeface="Times New Roman" pitchFamily="18" charset="0"/>
                  <a:cs typeface="Times New Roman" pitchFamily="18" charset="0"/>
                  <a:sym typeface="Wingdings" pitchFamily="2" charset="2"/>
                </a:rPr>
                <a:t>I</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增加，進一步將使 </a:t>
              </a:r>
              <a:r>
                <a:rPr lang="en-US" altLang="zh-CN" sz="1100" i="1" dirty="0">
                  <a:latin typeface="Times New Roman" pitchFamily="18" charset="0"/>
                  <a:cs typeface="Times New Roman" pitchFamily="18" charset="0"/>
                  <a:sym typeface="Wingdings" pitchFamily="2" charset="2"/>
                </a:rPr>
                <a:t>H</a:t>
              </a:r>
              <a:r>
                <a:rPr lang="en-US" altLang="zh-CN" sz="1100" i="1" baseline="-25000" dirty="0">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增加，再進一步將降低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，因此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與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之間具有負相關；</a:t>
              </a:r>
              <a:endParaRPr lang="en-US" altLang="zh-CN" sz="1100" dirty="0">
                <a:latin typeface="Times New Roman" pitchFamily="18" charset="0"/>
                <a:cs typeface="Times New Roman" pitchFamily="18" charset="0"/>
              </a:endParaRPr>
            </a:p>
          </p:txBody>
        </p:sp>
        <p:sp>
          <p:nvSpPr>
            <p:cNvPr id="14" name="矩形 13"/>
            <p:cNvSpPr/>
            <p:nvPr/>
          </p:nvSpPr>
          <p:spPr>
            <a:xfrm>
              <a:off x="566929" y="3557752"/>
              <a:ext cx="10422000"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將時間約束式代入收入約束式移項整理可得：</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V</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X</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Tl</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rPr>
                <a:t>·</a:t>
              </a:r>
              <a:r>
                <a:rPr lang="el-GR" altLang="zh-CN" sz="1100" dirty="0">
                  <a:solidFill>
                    <a:srgbClr val="000000"/>
                  </a:solidFill>
                  <a:latin typeface="Times New Roman" pitchFamily="18" charset="0"/>
                  <a:cs typeface="Times New Roman" pitchFamily="18" charset="0"/>
                </a:rPr>
                <a:t>Ω</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a:solidFill>
                    <a:srgbClr val="000000"/>
                  </a:solidFill>
                  <a:latin typeface="Times New Roman" pitchFamily="18" charset="0"/>
                  <a:cs typeface="Times New Roman" pitchFamily="18" charset="0"/>
                  <a:sym typeface="Wingdings" pitchFamily="2" charset="2"/>
                </a:rPr>
                <a:t>A</a:t>
              </a:r>
              <a:r>
                <a:rPr lang="en-US" altLang="zh-CN" sz="1100" baseline="-25000" dirty="0">
                  <a:solidFill>
                    <a:srgbClr val="000000"/>
                  </a:solidFill>
                  <a:latin typeface="Times New Roman" pitchFamily="18" charset="0"/>
                  <a:cs typeface="Times New Roman" pitchFamily="18" charset="0"/>
                  <a:sym typeface="Wingdings" pitchFamily="2" charset="2"/>
                </a:rPr>
                <a:t>0</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r>
                <a:rPr lang="zh-CN" altLang="en-US" sz="1100" dirty="0">
                  <a:solidFill>
                    <a:srgbClr val="000000"/>
                  </a:solidFill>
                  <a:latin typeface="Times New Roman" pitchFamily="18" charset="0"/>
                  <a:cs typeface="Times New Roman" pitchFamily="18" charset="0"/>
                  <a:sym typeface="Wingdings" pitchFamily="2" charset="2"/>
                </a:rPr>
                <a:t>；</a:t>
              </a:r>
              <a:endParaRPr lang="en-US" altLang="zh-CN" sz="1100" dirty="0">
                <a:solidFill>
                  <a:srgbClr val="000000"/>
                </a:solidFill>
                <a:latin typeface="Times New Roman" pitchFamily="18" charset="0"/>
                <a:cs typeface="Times New Roman" pitchFamily="18" charset="0"/>
                <a:sym typeface="Wingdings" pitchFamily="2" charset="2"/>
              </a:endParaRPr>
            </a:p>
            <a:p>
              <a:pPr lvl="0">
                <a:lnSpc>
                  <a:spcPct val="150000"/>
                </a:lnSpc>
              </a:pPr>
              <a:r>
                <a:rPr lang="zh-CN" altLang="en-US" sz="1100" dirty="0">
                  <a:solidFill>
                    <a:srgbClr val="000000"/>
                  </a:solidFill>
                  <a:latin typeface="Times New Roman" pitchFamily="18" charset="0"/>
                  <a:cs typeface="Times New Roman" pitchFamily="18" charset="0"/>
                  <a:sym typeface="Wingdings" pitchFamily="2" charset="2"/>
                </a:rPr>
                <a:t>如令 </a:t>
              </a:r>
              <a:r>
                <a:rPr lang="en-US" altLang="zh-CN" sz="1100" i="1" dirty="0" err="1">
                  <a:solidFill>
                    <a:srgbClr val="000000"/>
                  </a:solidFill>
                  <a:latin typeface="Times New Roman" pitchFamily="18" charset="0"/>
                  <a:cs typeface="Times New Roman" pitchFamily="18" charset="0"/>
                  <a:sym typeface="Wingdings" pitchFamily="2" charset="2"/>
                </a:rPr>
                <a:t>C</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，表示用於投資健康的總成本，其中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為購買醫療服務的貨幣成本，</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為時間成本，同理令 </a:t>
              </a:r>
              <a:r>
                <a:rPr lang="en-US" altLang="zh-CN" sz="1100" i="1" dirty="0" err="1">
                  <a:solidFill>
                    <a:srgbClr val="000000"/>
                  </a:solidFill>
                  <a:latin typeface="Times New Roman" pitchFamily="18" charset="0"/>
                  <a:cs typeface="Times New Roman" pitchFamily="18" charset="0"/>
                  <a:sym typeface="Wingdings" pitchFamily="2" charset="2"/>
                </a:rPr>
                <a:t>C</a:t>
              </a:r>
              <a:r>
                <a:rPr lang="en-US" altLang="zh-CN" sz="1100" i="1" baseline="-25000" dirty="0" err="1">
                  <a:solidFill>
                    <a:srgbClr val="000000"/>
                  </a:solidFill>
                  <a:latin typeface="Times New Roman" pitchFamily="18" charset="0"/>
                  <a:cs typeface="Times New Roman" pitchFamily="18" charset="0"/>
                  <a:sym typeface="Wingdings" pitchFamily="2" charset="2"/>
                </a:rPr>
                <a:t>li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V</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X</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，表示消費者生產 </a:t>
              </a:r>
              <a:r>
                <a:rPr lang="en-US" altLang="zh-CN" sz="1100" i="1" dirty="0">
                  <a:solidFill>
                    <a:srgbClr val="000000"/>
                  </a:solidFill>
                  <a:latin typeface="Times New Roman" pitchFamily="18" charset="0"/>
                  <a:cs typeface="Times New Roman" pitchFamily="18" charset="0"/>
                  <a:sym typeface="Wingdings" pitchFamily="2" charset="2"/>
                </a:rPr>
                <a:t>Z</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消費品的總成本，其中 </a:t>
              </a:r>
              <a:r>
                <a:rPr lang="en-US" altLang="zh-CN" sz="1100" i="1" dirty="0" err="1">
                  <a:solidFill>
                    <a:srgbClr val="000000"/>
                  </a:solidFill>
                  <a:latin typeface="Times New Roman" pitchFamily="18" charset="0"/>
                  <a:cs typeface="Times New Roman" pitchFamily="18" charset="0"/>
                  <a:sym typeface="Wingdings" pitchFamily="2" charset="2"/>
                </a:rPr>
                <a:t>V</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X</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為購買市場要素的貨幣成本，</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為時間成本，</a:t>
              </a:r>
              <a:r>
                <a:rPr lang="zh-CN" altLang="en-US" sz="1100" dirty="0">
                  <a:solidFill>
                    <a:srgbClr val="000000"/>
                  </a:solidFill>
                  <a:latin typeface="Times New Roman" pitchFamily="18" charset="0"/>
                  <a:cs typeface="Times New Roman" pitchFamily="18" charset="0"/>
                </a:rPr>
                <a:t>家庭生產函數模型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Becker </a:t>
              </a:r>
              <a:r>
                <a:rPr lang="en-US" altLang="zh-CN" sz="900" dirty="0">
                  <a:solidFill>
                    <a:srgbClr val="000000"/>
                  </a:solidFill>
                  <a:latin typeface="Times New Roman" pitchFamily="18" charset="0"/>
                  <a:cs typeface="Times New Roman" pitchFamily="18" charset="0"/>
                </a:rPr>
                <a:t>1965</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中，將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rPr>
                <a:t>·</a:t>
              </a:r>
              <a:r>
                <a:rPr lang="el-GR" altLang="zh-CN" sz="1100" dirty="0">
                  <a:solidFill>
                    <a:srgbClr val="000000"/>
                  </a:solidFill>
                  <a:latin typeface="Times New Roman" pitchFamily="18" charset="0"/>
                  <a:cs typeface="Times New Roman" pitchFamily="18" charset="0"/>
                </a:rPr>
                <a:t>Ω</a:t>
              </a:r>
              <a:r>
                <a:rPr lang="zh-CN" altLang="en-US" sz="1100" dirty="0">
                  <a:solidFill>
                    <a:srgbClr val="000000"/>
                  </a:solidFill>
                  <a:latin typeface="Times New Roman" pitchFamily="18" charset="0"/>
                  <a:cs typeface="Times New Roman" pitchFamily="18" charset="0"/>
                </a:rPr>
                <a:t> 稱為全所得</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full income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，也就是消費者將所有時間皆用於工作上所可能獲取的最大薪資所得，此代表一種時間的機會成本觀念，上述各期全所得的折現值加上非薪資所得，即為消費者的全財富</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full 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，這些財富一部分將用在市場上購買各種物品，一部份用在非市場的生產時間（投資健康與生產 </a:t>
              </a:r>
              <a:r>
                <a:rPr lang="en-US" altLang="zh-CN" sz="1100" i="1" dirty="0">
                  <a:solidFill>
                    <a:srgbClr val="000000"/>
                  </a:solidFill>
                  <a:latin typeface="Times New Roman" pitchFamily="18" charset="0"/>
                  <a:cs typeface="Times New Roman" pitchFamily="18" charset="0"/>
                </a:rPr>
                <a:t>Z</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消費品），另外一部分則因生病而損失掉；</a:t>
              </a:r>
              <a:endParaRPr lang="en-US" altLang="zh-CN" sz="1100" dirty="0">
                <a:latin typeface="Times New Roman" pitchFamily="18" charset="0"/>
                <a:cs typeface="Times New Roman" pitchFamily="18" charset="0"/>
              </a:endParaRPr>
            </a:p>
          </p:txBody>
        </p:sp>
        <p:sp>
          <p:nvSpPr>
            <p:cNvPr id="15" name="矩形 14"/>
            <p:cNvSpPr/>
            <p:nvPr/>
          </p:nvSpPr>
          <p:spPr>
            <a:xfrm>
              <a:off x="566929" y="4919663"/>
              <a:ext cx="10422000"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根據這一架構，消費者即在各期健康資本存量的關係式、健康與消費品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的家庭生產函數式、收入與時間約束式的限制下，追求一生效用函數的最大化，消費者將依此決策準則決定第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期的最適健康資本存量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與最適的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消費品水準</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Z</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，由於消費者的初期健康資本存量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baseline="-25000" dirty="0">
                  <a:latin typeface="Times New Roman" pitchFamily="18" charset="0"/>
                  <a:cs typeface="Times New Roman" pitchFamily="18" charset="0"/>
                  <a:sym typeface="Wingdings" pitchFamily="2" charset="2"/>
                </a:rPr>
                <a:t>0</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與健康資本的折舊率</a:t>
              </a:r>
              <a:r>
                <a:rPr lang="en-US" altLang="zh-CN" sz="1000" dirty="0">
                  <a:latin typeface="Times New Roman" pitchFamily="18" charset="0"/>
                  <a:cs typeface="Times New Roman" pitchFamily="18" charset="0"/>
                  <a:sym typeface="Wingdings" pitchFamily="2" charset="2"/>
                </a:rPr>
                <a:t>(</a:t>
              </a:r>
              <a:r>
                <a:rPr lang="el-GR" altLang="zh-CN" sz="1000" i="1" dirty="0">
                  <a:latin typeface="Times New Roman" pitchFamily="18" charset="0"/>
                  <a:cs typeface="Times New Roman" pitchFamily="18" charset="0"/>
                  <a:sym typeface="Wingdings" pitchFamily="2" charset="2"/>
                </a:rPr>
                <a:t>δ</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是外生決定，由各期健康資本存量的關係式可知，消費者最適健康資本存量將由各期最適的毛投資額</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來決定；</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30886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13" name="组合 12"/>
          <p:cNvGrpSpPr/>
          <p:nvPr/>
        </p:nvGrpSpPr>
        <p:grpSpPr>
          <a:xfrm>
            <a:off x="237744" y="470286"/>
            <a:ext cx="11091671" cy="5418915"/>
            <a:chOff x="237744" y="470286"/>
            <a:chExt cx="11091671" cy="5418915"/>
          </a:xfrm>
        </p:grpSpPr>
        <p:sp>
          <p:nvSpPr>
            <p:cNvPr id="11" name="矩形 10"/>
            <p:cNvSpPr/>
            <p:nvPr/>
          </p:nvSpPr>
          <p:spPr>
            <a:xfrm>
              <a:off x="237745" y="470286"/>
              <a:ext cx="110916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消費者選擇各期最適的毛投資水準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使其個人一生的效用達到最大，此一最適投資決策的均衡條件如下：</a:t>
              </a:r>
              <a:endParaRPr lang="en-US" altLang="zh-CN" sz="1100"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28170435"/>
                </p:ext>
              </p:extLst>
            </p:nvPr>
          </p:nvGraphicFramePr>
          <p:xfrm>
            <a:off x="359728" y="880543"/>
            <a:ext cx="6870700" cy="889000"/>
          </p:xfrm>
          <a:graphic>
            <a:graphicData uri="http://schemas.openxmlformats.org/presentationml/2006/ole">
              <mc:AlternateContent xmlns:mc="http://schemas.openxmlformats.org/markup-compatibility/2006">
                <mc:Choice xmlns:v="urn:schemas-microsoft-com:vml" Requires="v">
                  <p:oleObj name="Equation" r:id="rId3" imgW="6870700" imgH="889000" progId="">
                    <p:embed/>
                  </p:oleObj>
                </mc:Choice>
                <mc:Fallback>
                  <p:oleObj name="Equation" r:id="rId3" imgW="6870700" imgH="889000" progId="">
                    <p:embed/>
                    <p:pic>
                      <p:nvPicPr>
                        <p:cNvPr id="0" name="Picture 75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28" y="880543"/>
                          <a:ext cx="68707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237744" y="1759590"/>
              <a:ext cx="11091671"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如令 </a:t>
              </a:r>
              <a:r>
                <a:rPr lang="en-US" altLang="zh-CN" sz="1100" i="1" dirty="0" err="1">
                  <a:latin typeface="Times New Roman" pitchFamily="18" charset="0"/>
                  <a:cs typeface="Times New Roman" pitchFamily="18" charset="0"/>
                </a:rPr>
                <a:t>G</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表示健康資本存量生產「健康日數（健康時間）」的邊際生產力，</a:t>
              </a:r>
              <a:r>
                <a:rPr lang="zh-CN" altLang="en-US" sz="1100" dirty="0">
                  <a:solidFill>
                    <a:srgbClr val="000000"/>
                  </a:solidFill>
                  <a:latin typeface="Times New Roman" pitchFamily="18" charset="0"/>
                  <a:cs typeface="Times New Roman" pitchFamily="18" charset="0"/>
                  <a:sym typeface="Wingdings" pitchFamily="2" charset="2"/>
                </a:rPr>
                <a:t>令 </a:t>
              </a:r>
              <a:r>
                <a:rPr lang="en-US" altLang="zh-CN" sz="1100" i="1" dirty="0" err="1">
                  <a:solidFill>
                    <a:srgbClr val="000000"/>
                  </a:solidFill>
                  <a:latin typeface="Times New Roman" pitchFamily="18" charset="0"/>
                  <a:cs typeface="Times New Roman" pitchFamily="18" charset="0"/>
                  <a:sym typeface="Wingdings" pitchFamily="2" charset="2"/>
                </a:rPr>
                <a:t>C</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W</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表示用於投資健康的總成本</a:t>
              </a:r>
              <a:r>
                <a:rPr lang="zh-CN" altLang="en-US" sz="1100" dirty="0">
                  <a:solidFill>
                    <a:srgbClr val="000000"/>
                  </a:solidFill>
                  <a:latin typeface="Times New Roman" pitchFamily="18" charset="0"/>
                  <a:cs typeface="Times New Roman" pitchFamily="18" charset="0"/>
                </a:rPr>
                <a:t>，令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dC</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dI</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表示第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期毛投資的邊際成本，令 </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 </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可解釋為健康時間的貨幣價值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a:t>
              </a:r>
              <a:r>
                <a:rPr lang="en-US" altLang="zh-CN" sz="1000" i="1" baseline="-25000" dirty="0">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乘上新增每一單位健康資本所能增加的健康時間</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G</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，除以投資健康的邊際成本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π</a:t>
              </a:r>
              <a:r>
                <a:rPr lang="en-US" altLang="zh-CN" sz="1000" i="1" baseline="-25000" dirty="0">
                  <a:solidFill>
                    <a:srgbClr val="000000"/>
                  </a:solidFill>
                  <a:latin typeface="Times New Roman" pitchFamily="18" charset="0"/>
                  <a:cs typeface="Times New Roman" pitchFamily="18" charset="0"/>
                </a:rPr>
                <a:t>i</a:t>
              </a:r>
              <a:r>
                <a:rPr lang="en-US" altLang="zh-CN" sz="900" baseline="-25000" dirty="0">
                  <a:solidFill>
                    <a:srgbClr val="000000"/>
                  </a:solidFill>
                  <a:latin typeface="Times New Roman" pitchFamily="18" charset="0"/>
                  <a:cs typeface="Times New Roman" pitchFamily="18" charset="0"/>
                </a:rPr>
                <a:t> – 1 </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，其經濟學意義為健康投資的邊際（貨幣）報酬率，或稱為健康資本的邊際效率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efficiency of health capital</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MEC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11"/>
            <p:cNvSpPr/>
            <p:nvPr/>
          </p:nvSpPr>
          <p:spPr>
            <a:xfrm>
              <a:off x="237745" y="2503942"/>
              <a:ext cx="1109167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如令 </a:t>
              </a:r>
              <a:r>
                <a:rPr lang="en-US" altLang="zh-CN" sz="1100" i="1" dirty="0" err="1">
                  <a:latin typeface="Times New Roman" pitchFamily="18" charset="0"/>
                  <a:cs typeface="Times New Roman" pitchFamily="18" charset="0"/>
                </a:rPr>
                <a:t>Uh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U</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表示健康時間</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healthy days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的邊際效用，用 </a:t>
              </a:r>
              <a:r>
                <a:rPr lang="el-GR" altLang="zh-CN" sz="1100" dirty="0">
                  <a:solidFill>
                    <a:srgbClr val="000000"/>
                  </a:solidFill>
                  <a:latin typeface="Times New Roman" pitchFamily="18" charset="0"/>
                  <a:cs typeface="Times New Roman" pitchFamily="18" charset="0"/>
                </a:rPr>
                <a:t>λ</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代表財富的邊際效用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utility of 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，則 </a:t>
              </a:r>
              <a:r>
                <a:rPr lang="en-US" altLang="zh-CN" sz="1100" i="1" dirty="0">
                  <a:solidFill>
                    <a:srgbClr val="000000"/>
                  </a:solidFill>
                  <a:latin typeface="Times New Roman" pitchFamily="18" charset="0"/>
                  <a:cs typeface="Times New Roman" pitchFamily="18" charset="0"/>
                </a:rPr>
                <a:t>Uh</a:t>
              </a:r>
              <a:r>
                <a:rPr lang="en-US" altLang="zh-CN" sz="1100" dirty="0">
                  <a:solidFill>
                    <a:srgbClr val="000000"/>
                  </a:solidFill>
                  <a:latin typeface="Times New Roman" pitchFamily="18" charset="0"/>
                  <a:cs typeface="Times New Roman" pitchFamily="18" charset="0"/>
                </a:rPr>
                <a:t> / </a:t>
              </a:r>
              <a:r>
                <a:rPr lang="el-GR" altLang="zh-CN" sz="1100" dirty="0">
                  <a:solidFill>
                    <a:srgbClr val="000000"/>
                  </a:solidFill>
                  <a:latin typeface="Times New Roman" pitchFamily="18" charset="0"/>
                  <a:cs typeface="Times New Roman" pitchFamily="18" charset="0"/>
                </a:rPr>
                <a:t>λ</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表示增加一單位健康時間所增加效用的「等值貨幣</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monetary equivalent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sym typeface="Wingdings" pitchFamily="2" charset="2"/>
                </a:rPr>
                <a:t>令 </a:t>
              </a:r>
              <a:r>
                <a:rPr lang="en-US" altLang="zh-CN" sz="1100" i="1" dirty="0" err="1">
                  <a:solidFill>
                    <a:srgbClr val="000000"/>
                  </a:solidFill>
                  <a:latin typeface="Times New Roman" pitchFamily="18" charset="0"/>
                  <a:cs typeface="Times New Roman" pitchFamily="18" charset="0"/>
                  <a:sym typeface="Wingdings" pitchFamily="2" charset="2"/>
                </a:rPr>
                <a:t>a</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err="1">
                  <a:solidFill>
                    <a:srgbClr val="000000"/>
                  </a:solidFill>
                  <a:latin typeface="Times New Roman" pitchFamily="18" charset="0"/>
                  <a:cs typeface="Times New Roman" pitchFamily="18" charset="0"/>
                  <a:sym typeface="Wingdings" pitchFamily="2" charset="2"/>
                </a:rPr>
                <a:t>Uh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l-GR" altLang="zh-CN" sz="1100" i="1" dirty="0">
                  <a:solidFill>
                    <a:srgbClr val="000000"/>
                  </a:solidFill>
                  <a:latin typeface="Times New Roman" pitchFamily="18" charset="0"/>
                  <a:cs typeface="Times New Roman" pitchFamily="18" charset="0"/>
                </a:rPr>
                <a:t>λ</a:t>
              </a:r>
              <a:r>
                <a:rPr lang="en-US" altLang="zh-CN" sz="1100" dirty="0">
                  <a:solidFill>
                    <a:srgbClr val="000000"/>
                  </a:solidFill>
                  <a:latin typeface="Times New Roman" pitchFamily="18" charset="0"/>
                  <a:cs typeface="Times New Roman" pitchFamily="18" charset="0"/>
                  <a:sym typeface="Wingdings" pitchFamily="2" charset="2"/>
                </a:rPr>
                <a:t> </a:t>
              </a:r>
              <a:r>
                <a:rPr lang="en-US" altLang="zh-CN" sz="1100" dirty="0">
                  <a:solidFill>
                    <a:srgbClr val="000000"/>
                  </a:solidFill>
                  <a:latin typeface="Times New Roman" pitchFamily="18" charset="0"/>
                  <a:cs typeface="Times New Roman" pitchFamily="18" charset="0"/>
                </a:rPr>
                <a:t>· (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baseline="30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sym typeface="Wingdings" pitchFamily="2" charset="2"/>
                </a:rPr>
                <a:t>G</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π</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900" i="1" baseline="-25000" dirty="0">
                  <a:solidFill>
                    <a:srgbClr val="000000"/>
                  </a:solidFill>
                  <a:latin typeface="Times New Roman" pitchFamily="18" charset="0"/>
                  <a:cs typeface="Times New Roman" pitchFamily="18" charset="0"/>
                  <a:sym typeface="Wingdings" pitchFamily="2" charset="2"/>
                </a:rPr>
                <a:t> </a:t>
              </a:r>
              <a:r>
                <a:rPr lang="en-US" altLang="zh-CN" sz="900" baseline="-25000" dirty="0">
                  <a:solidFill>
                    <a:srgbClr val="000000"/>
                  </a:solidFill>
                  <a:latin typeface="Times New Roman" pitchFamily="18" charset="0"/>
                  <a:cs typeface="Times New Roman" pitchFamily="18" charset="0"/>
                  <a:sym typeface="Wingdings" pitchFamily="2" charset="2"/>
                </a:rPr>
                <a:t>- 1</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，則 </a:t>
              </a:r>
              <a:r>
                <a:rPr lang="en-US" altLang="zh-CN" sz="1100" i="1" dirty="0" err="1">
                  <a:solidFill>
                    <a:srgbClr val="000000"/>
                  </a:solidFill>
                  <a:latin typeface="Times New Roman" pitchFamily="18" charset="0"/>
                  <a:cs typeface="Times New Roman" pitchFamily="18" charset="0"/>
                  <a:sym typeface="Wingdings" pitchFamily="2" charset="2"/>
                </a:rPr>
                <a:t>a</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可解釋為新增每一單位健康資本所能增加的健康時間乘上新增健康時間的邊際效用，除以投資健康的邊際成本乘上財富的邊際效用，健康需求模型將其稱為消費者的「精神報酬率</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the psychic rate of return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」，其中 </a:t>
              </a:r>
              <a:r>
                <a:rPr lang="en-US" altLang="zh-CN" sz="1100" i="1" dirty="0" err="1">
                  <a:solidFill>
                    <a:srgbClr val="000000"/>
                  </a:solidFill>
                  <a:latin typeface="Times New Roman" pitchFamily="18" charset="0"/>
                  <a:cs typeface="Times New Roman" pitchFamily="18" charset="0"/>
                  <a:sym typeface="Wingdings" pitchFamily="2" charset="2"/>
                </a:rPr>
                <a:t>a</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zh-CN" altLang="en-US" sz="1100" dirty="0">
                  <a:solidFill>
                    <a:srgbClr val="000000"/>
                  </a:solidFill>
                  <a:latin typeface="Times New Roman" pitchFamily="18" charset="0"/>
                  <a:cs typeface="Times New Roman" pitchFamily="18" charset="0"/>
                  <a:sym typeface="Wingdings" pitchFamily="2" charset="2"/>
                </a:rPr>
                <a:t> 式等號右邊的連乘分子</a:t>
              </a:r>
              <a:r>
                <a:rPr lang="en-US" altLang="zh-CN" sz="1000" dirty="0">
                  <a:solidFill>
                    <a:srgbClr val="000000"/>
                  </a:solidFill>
                  <a:latin typeface="Times New Roman" pitchFamily="18" charset="0"/>
                  <a:cs typeface="Times New Roman" pitchFamily="18" charset="0"/>
                  <a:sym typeface="Wingdings" pitchFamily="2" charset="2"/>
                </a:rPr>
                <a:t>( </a:t>
              </a:r>
              <a:r>
                <a:rPr lang="en-US" altLang="zh-CN" sz="1000" i="1" dirty="0" err="1">
                  <a:solidFill>
                    <a:srgbClr val="000000"/>
                  </a:solidFill>
                  <a:latin typeface="Times New Roman" pitchFamily="18" charset="0"/>
                  <a:cs typeface="Times New Roman" pitchFamily="18" charset="0"/>
                  <a:sym typeface="Wingdings" pitchFamily="2" charset="2"/>
                </a:rPr>
                <a:t>Uh</a:t>
              </a:r>
              <a:r>
                <a:rPr lang="en-US" altLang="zh-CN" sz="1000" i="1" baseline="-25000" dirty="0" err="1">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 / </a:t>
              </a:r>
              <a:r>
                <a:rPr lang="el-GR" altLang="zh-CN" sz="1000" i="1" dirty="0">
                  <a:solidFill>
                    <a:srgbClr val="000000"/>
                  </a:solidFill>
                  <a:latin typeface="Times New Roman" pitchFamily="18" charset="0"/>
                  <a:cs typeface="Times New Roman" pitchFamily="18" charset="0"/>
                </a:rPr>
                <a:t>λ</a:t>
              </a:r>
              <a:r>
                <a:rPr lang="en-US" altLang="zh-CN" sz="1000" dirty="0">
                  <a:solidFill>
                    <a:srgbClr val="000000"/>
                  </a:solidFill>
                  <a:latin typeface="Times New Roman" pitchFamily="18" charset="0"/>
                  <a:cs typeface="Times New Roman" pitchFamily="18" charset="0"/>
                  <a:sym typeface="Wingdings" pitchFamily="2" charset="2"/>
                </a:rPr>
                <a:t> </a:t>
              </a:r>
              <a:r>
                <a:rPr lang="en-US" altLang="zh-CN" sz="1000" dirty="0">
                  <a:solidFill>
                    <a:srgbClr val="000000"/>
                  </a:solidFill>
                  <a:latin typeface="Times New Roman" pitchFamily="18" charset="0"/>
                  <a:cs typeface="Times New Roman" pitchFamily="18" charset="0"/>
                </a:rPr>
                <a:t>· (</a:t>
              </a:r>
              <a:r>
                <a:rPr lang="en-US" altLang="zh-CN" sz="850" dirty="0">
                  <a:solidFill>
                    <a:srgbClr val="000000"/>
                  </a:solidFill>
                  <a:latin typeface="Times New Roman" pitchFamily="18" charset="0"/>
                  <a:cs typeface="Times New Roman" pitchFamily="18" charset="0"/>
                </a:rPr>
                <a:t> 1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r</a:t>
              </a:r>
              <a:r>
                <a:rPr lang="en-US" altLang="zh-CN" sz="1000" dirty="0">
                  <a:solidFill>
                    <a:srgbClr val="000000"/>
                  </a:solidFill>
                  <a:latin typeface="Times New Roman" pitchFamily="18" charset="0"/>
                  <a:cs typeface="Times New Roman" pitchFamily="18" charset="0"/>
                </a:rPr>
                <a:t> ) </a:t>
              </a:r>
              <a:r>
                <a:rPr lang="en-US" altLang="zh-CN" sz="1000" i="1" baseline="30000" dirty="0">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sym typeface="Wingdings" pitchFamily="2" charset="2"/>
                </a:rPr>
                <a:t>G</a:t>
              </a:r>
              <a:r>
                <a:rPr lang="en-US" altLang="zh-CN" sz="1000" i="1" baseline="-25000" dirty="0" err="1">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表示健康投資在效用面所獲得的報酬，分母</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π</a:t>
              </a:r>
              <a:r>
                <a:rPr lang="en-US" altLang="zh-CN" sz="1000" i="1" baseline="-25000" dirty="0">
                  <a:solidFill>
                    <a:srgbClr val="000000"/>
                  </a:solidFill>
                  <a:latin typeface="Times New Roman" pitchFamily="18" charset="0"/>
                  <a:cs typeface="Times New Roman" pitchFamily="18" charset="0"/>
                  <a:sym typeface="Wingdings" pitchFamily="2" charset="2"/>
                </a:rPr>
                <a:t>i</a:t>
              </a:r>
              <a:r>
                <a:rPr lang="en-US" altLang="zh-CN" sz="850" i="1" baseline="-25000" dirty="0">
                  <a:solidFill>
                    <a:srgbClr val="000000"/>
                  </a:solidFill>
                  <a:latin typeface="Times New Roman" pitchFamily="18" charset="0"/>
                  <a:cs typeface="Times New Roman" pitchFamily="18" charset="0"/>
                  <a:sym typeface="Wingdings" pitchFamily="2" charset="2"/>
                </a:rPr>
                <a:t> </a:t>
              </a:r>
              <a:r>
                <a:rPr lang="en-US" altLang="zh-CN" sz="1000" baseline="-25000" dirty="0">
                  <a:solidFill>
                    <a:srgbClr val="000000"/>
                  </a:solidFill>
                  <a:latin typeface="Times New Roman" pitchFamily="18" charset="0"/>
                  <a:cs typeface="Times New Roman" pitchFamily="18" charset="0"/>
                  <a:sym typeface="Wingdings" pitchFamily="2" charset="2"/>
                </a:rPr>
                <a:t>-</a:t>
              </a:r>
              <a:r>
                <a:rPr lang="en-US" altLang="zh-CN" sz="850" baseline="-25000" dirty="0">
                  <a:solidFill>
                    <a:srgbClr val="000000"/>
                  </a:solidFill>
                  <a:latin typeface="Times New Roman" pitchFamily="18" charset="0"/>
                  <a:cs typeface="Times New Roman" pitchFamily="18" charset="0"/>
                  <a:sym typeface="Wingdings" pitchFamily="2" charset="2"/>
                </a:rPr>
                <a:t> 1</a:t>
              </a:r>
              <a:r>
                <a:rPr lang="en-US" altLang="zh-CN" sz="850" dirty="0">
                  <a:solidFill>
                    <a:srgbClr val="000000"/>
                  </a:solidFill>
                  <a:latin typeface="Times New Roman" pitchFamily="18" charset="0"/>
                  <a:cs typeface="Times New Roman" pitchFamily="18" charset="0"/>
                  <a:sym typeface="Wingdings" pitchFamily="2" charset="2"/>
                </a:rPr>
                <a:t> </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表示健康投資在效用面上所付出的成本；</a:t>
              </a:r>
              <a:endParaRPr lang="en-US" altLang="zh-CN" sz="1100" dirty="0">
                <a:latin typeface="Times New Roman" pitchFamily="18" charset="0"/>
                <a:cs typeface="Times New Roman" pitchFamily="18" charset="0"/>
              </a:endParaRPr>
            </a:p>
          </p:txBody>
        </p:sp>
        <p:sp>
          <p:nvSpPr>
            <p:cNvPr id="20" name="矩形 19"/>
            <p:cNvSpPr/>
            <p:nvPr/>
          </p:nvSpPr>
          <p:spPr>
            <a:xfrm>
              <a:off x="237744" y="3502326"/>
              <a:ext cx="11091671"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可見，此均衡條件式等號左側代表的是消費者投資健康所獲得的邊際報酬率，而此一邊際報酬率包含兩項</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貨幣報酬率</a:t>
              </a:r>
              <a:r>
                <a:rPr lang="en-US" altLang="zh-CN" sz="1000" dirty="0">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rPr>
                <a:t>γ</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精神報酬率</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，正如前所述，消費者需要健康的兩個理由一是消費上得到滿足的效用，二是投資上的收益，因此上述兩種報酬率正反映消費者從事健康資本投資在消費面上所獲得的效益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consumption benefit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與在投資面上所獲得的效益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investment benefit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，換言之，消費者在第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期從事健康投資</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a:t>
              </a:r>
              <a:r>
                <a:rPr lang="en-US" altLang="zh-CN" sz="1000" i="1" baseline="-25000" dirty="0">
                  <a:latin typeface="Times New Roman" pitchFamily="18" charset="0"/>
                  <a:cs typeface="Times New Roman" pitchFamily="18" charset="0"/>
                  <a:sym typeface="Wingdings" pitchFamily="2" charset="2"/>
                </a:rPr>
                <a:t>i</a:t>
              </a:r>
              <a:r>
                <a:rPr lang="en-US" altLang="zh-CN" sz="900" baseline="-25000" dirty="0">
                  <a:latin typeface="Times New Roman" pitchFamily="18" charset="0"/>
                  <a:cs typeface="Times New Roman" pitchFamily="18" charset="0"/>
                  <a:sym typeface="Wingdings" pitchFamily="2" charset="2"/>
                </a:rPr>
                <a:t> - 1</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期健康資本存量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增加後，將進而增加消費者在第 </a:t>
              </a:r>
              <a:r>
                <a:rPr lang="en-US" altLang="zh-CN" sz="1100" i="1"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期的總健康日數</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h</a:t>
              </a:r>
              <a:r>
                <a:rPr lang="en-US" altLang="zh-CN" sz="1000" i="1" baseline="-25000" dirty="0">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而此一新增健康時間的貨幣價值（以消費者的工資率來衡量），即是消費者投資健康的貨幣報酬（投資面的收益），另一方面，健康時間的增加也會增加消費者的滿足程度，健康需求模型將此種效用的增加稱作消費者投資健康所獲得的精神報酬（消費面的效益）；</a:t>
              </a:r>
              <a:endParaRPr lang="en-US" altLang="zh-CN" sz="1100" dirty="0">
                <a:latin typeface="Times New Roman" pitchFamily="18" charset="0"/>
                <a:cs typeface="Times New Roman" pitchFamily="18" charset="0"/>
              </a:endParaRPr>
            </a:p>
          </p:txBody>
        </p:sp>
        <p:grpSp>
          <p:nvGrpSpPr>
            <p:cNvPr id="21" name="组合 20"/>
            <p:cNvGrpSpPr/>
            <p:nvPr/>
          </p:nvGrpSpPr>
          <p:grpSpPr>
            <a:xfrm>
              <a:off x="237744" y="4764082"/>
              <a:ext cx="11091671" cy="854080"/>
              <a:chOff x="301752" y="4096570"/>
              <a:chExt cx="11091671" cy="854080"/>
            </a:xfrm>
          </p:grpSpPr>
          <p:sp>
            <p:nvSpPr>
              <p:cNvPr id="22" name="矩形 21"/>
              <p:cNvSpPr/>
              <p:nvPr/>
            </p:nvSpPr>
            <p:spPr>
              <a:xfrm>
                <a:off x="301752" y="4096570"/>
                <a:ext cx="11091671"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如令                                    </a:t>
                </a:r>
                <a:r>
                  <a:rPr lang="en-US" altLang="zh-CN" sz="1100" dirty="0">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期與第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期毛投資邊際成本變化的百分比，用以反映因投資成本變動所產生的資本利得</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或資本損失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，那麼均衡條件式等號右邊代表消費者從事健康投資的資本使用成本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user cost of capital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，而此一成本包括三個項目</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利率</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投資邊際成本的變化率</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(3) </a:t>
                </a:r>
                <a:r>
                  <a:rPr lang="zh-CN" altLang="en-US" sz="1100" dirty="0">
                    <a:solidFill>
                      <a:srgbClr val="000000"/>
                    </a:solidFill>
                    <a:latin typeface="Times New Roman" pitchFamily="18" charset="0"/>
                    <a:cs typeface="Times New Roman" pitchFamily="18" charset="0"/>
                    <a:sym typeface="Wingdings" pitchFamily="2" charset="2"/>
                  </a:rPr>
                  <a:t>折舊率</a:t>
                </a:r>
                <a:r>
                  <a:rPr lang="en-US" altLang="zh-CN" sz="1000" dirty="0">
                    <a:solidFill>
                      <a:srgbClr val="000000"/>
                    </a:solidFill>
                    <a:latin typeface="Times New Roman" pitchFamily="18" charset="0"/>
                    <a:cs typeface="Times New Roman" pitchFamily="18" charset="0"/>
                    <a:sym typeface="Wingdings" pitchFamily="2" charset="2"/>
                  </a:rPr>
                  <a:t>(</a:t>
                </a:r>
                <a:r>
                  <a:rPr lang="el-GR" altLang="zh-CN" sz="1000" i="1" dirty="0">
                    <a:solidFill>
                      <a:srgbClr val="000000"/>
                    </a:solidFill>
                    <a:latin typeface="Times New Roman" pitchFamily="18" charset="0"/>
                    <a:cs typeface="Times New Roman" pitchFamily="18" charset="0"/>
                    <a:sym typeface="Wingdings" pitchFamily="2" charset="2"/>
                  </a:rPr>
                  <a:t>δ</a:t>
                </a:r>
                <a:r>
                  <a:rPr lang="en-US" altLang="zh-CN" sz="1000" i="1" baseline="-25000" dirty="0">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，其中利率主要代表資本的機會成本（投資的資金所放棄的利息），因此消費者投資健康（持有健康資本）的資本使用成本等於資本的機會成本（利率）加上折舊率再減去資本利得（或加上資本損失）；</a:t>
                </a:r>
                <a:endParaRPr lang="en-US" altLang="zh-CN" sz="1100" dirty="0">
                  <a:latin typeface="Times New Roman" pitchFamily="18" charset="0"/>
                  <a:cs typeface="Times New Roman" pitchFamily="18" charset="0"/>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3742309555"/>
                  </p:ext>
                </p:extLst>
              </p:nvPr>
            </p:nvGraphicFramePr>
            <p:xfrm>
              <a:off x="720662" y="4153139"/>
              <a:ext cx="1227010" cy="247762"/>
            </p:xfrm>
            <a:graphic>
              <a:graphicData uri="http://schemas.openxmlformats.org/presentationml/2006/ole">
                <mc:AlternateContent xmlns:mc="http://schemas.openxmlformats.org/markup-compatibility/2006">
                  <mc:Choice xmlns:v="urn:schemas-microsoft-com:vml" Requires="v">
                    <p:oleObj name="Equation" r:id="rId5" imgW="1320227" imgH="266584" progId="">
                      <p:embed/>
                    </p:oleObj>
                  </mc:Choice>
                  <mc:Fallback>
                    <p:oleObj name="Equation" r:id="rId5" imgW="1320227" imgH="266584" progId="">
                      <p:embed/>
                      <p:pic>
                        <p:nvPicPr>
                          <p:cNvPr id="0" name="Picture 75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662" y="4153139"/>
                            <a:ext cx="1227010" cy="247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359669967"/>
                  </p:ext>
                </p:extLst>
              </p:nvPr>
            </p:nvGraphicFramePr>
            <p:xfrm>
              <a:off x="8087226" y="4159470"/>
              <a:ext cx="473075" cy="200025"/>
            </p:xfrm>
            <a:graphic>
              <a:graphicData uri="http://schemas.openxmlformats.org/presentationml/2006/ole">
                <mc:AlternateContent xmlns:mc="http://schemas.openxmlformats.org/markup-compatibility/2006">
                  <mc:Choice xmlns:v="urn:schemas-microsoft-com:vml" Requires="v">
                    <p:oleObj name="Equation" r:id="rId7" imgW="507780" imgH="215806" progId="">
                      <p:embed/>
                    </p:oleObj>
                  </mc:Choice>
                  <mc:Fallback>
                    <p:oleObj name="Equation" r:id="rId7" imgW="507780" imgH="215806" progId="">
                      <p:embed/>
                      <p:pic>
                        <p:nvPicPr>
                          <p:cNvPr id="0" name="Picture 75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7226" y="4159470"/>
                            <a:ext cx="4730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596637961"/>
                  </p:ext>
                </p:extLst>
              </p:nvPr>
            </p:nvGraphicFramePr>
            <p:xfrm>
              <a:off x="9398316" y="4156295"/>
              <a:ext cx="460375" cy="200025"/>
            </p:xfrm>
            <a:graphic>
              <a:graphicData uri="http://schemas.openxmlformats.org/presentationml/2006/ole">
                <mc:AlternateContent xmlns:mc="http://schemas.openxmlformats.org/markup-compatibility/2006">
                  <mc:Choice xmlns:v="urn:schemas-microsoft-com:vml" Requires="v">
                    <p:oleObj name="Equation" r:id="rId9" imgW="494870" imgH="215713" progId="">
                      <p:embed/>
                    </p:oleObj>
                  </mc:Choice>
                  <mc:Fallback>
                    <p:oleObj name="Equation" r:id="rId9" imgW="494870" imgH="215713" progId="">
                      <p:embed/>
                      <p:pic>
                        <p:nvPicPr>
                          <p:cNvPr id="0" name="Picture 75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8316" y="4156295"/>
                            <a:ext cx="4603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020975886"/>
                  </p:ext>
                </p:extLst>
              </p:nvPr>
            </p:nvGraphicFramePr>
            <p:xfrm>
              <a:off x="8398574" y="4408488"/>
              <a:ext cx="249237" cy="200025"/>
            </p:xfrm>
            <a:graphic>
              <a:graphicData uri="http://schemas.openxmlformats.org/presentationml/2006/ole">
                <mc:AlternateContent xmlns:mc="http://schemas.openxmlformats.org/markup-compatibility/2006">
                  <mc:Choice xmlns:v="urn:schemas-microsoft-com:vml" Requires="v">
                    <p:oleObj name="Equation" r:id="rId11" imgW="266353" imgH="215619" progId="">
                      <p:embed/>
                    </p:oleObj>
                  </mc:Choice>
                  <mc:Fallback>
                    <p:oleObj name="Equation" r:id="rId11" imgW="266353" imgH="215619" progId="">
                      <p:embed/>
                      <p:pic>
                        <p:nvPicPr>
                          <p:cNvPr id="0" name="Picture 75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8574" y="4408488"/>
                            <a:ext cx="249237"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7" name="组合 26"/>
            <p:cNvGrpSpPr/>
            <p:nvPr/>
          </p:nvGrpSpPr>
          <p:grpSpPr>
            <a:xfrm>
              <a:off x="237745" y="5542952"/>
              <a:ext cx="11091670" cy="346249"/>
              <a:chOff x="301753" y="5204624"/>
              <a:chExt cx="11091670" cy="346249"/>
            </a:xfrm>
          </p:grpSpPr>
          <p:sp>
            <p:nvSpPr>
              <p:cNvPr id="28" name="矩形 27"/>
              <p:cNvSpPr/>
              <p:nvPr/>
            </p:nvSpPr>
            <p:spPr>
              <a:xfrm>
                <a:off x="301753" y="5204624"/>
                <a:ext cx="11091670"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因此上述最適投資決策的均衡條件式亦可表示為：</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a</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589442241"/>
                  </p:ext>
                </p:extLst>
              </p:nvPr>
            </p:nvGraphicFramePr>
            <p:xfrm>
              <a:off x="4116676" y="5273675"/>
              <a:ext cx="238125" cy="200025"/>
            </p:xfrm>
            <a:graphic>
              <a:graphicData uri="http://schemas.openxmlformats.org/presentationml/2006/ole">
                <mc:AlternateContent xmlns:mc="http://schemas.openxmlformats.org/markup-compatibility/2006">
                  <mc:Choice xmlns:v="urn:schemas-microsoft-com:vml" Requires="v">
                    <p:oleObj name="Equation" r:id="rId13" imgW="253780" imgH="215713" progId="">
                      <p:embed/>
                    </p:oleObj>
                  </mc:Choice>
                  <mc:Fallback>
                    <p:oleObj name="Equation" r:id="rId13" imgW="253780" imgH="215713" progId="">
                      <p:embed/>
                      <p:pic>
                        <p:nvPicPr>
                          <p:cNvPr id="0" name="Picture 75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6676" y="5273675"/>
                            <a:ext cx="23812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300168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47984"/>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0" y="227498"/>
            <a:ext cx="1146697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9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4" name="组合 3"/>
          <p:cNvGrpSpPr/>
          <p:nvPr/>
        </p:nvGrpSpPr>
        <p:grpSpPr>
          <a:xfrm>
            <a:off x="292608" y="534294"/>
            <a:ext cx="10982579" cy="5317455"/>
            <a:chOff x="256032" y="543438"/>
            <a:chExt cx="10982579" cy="5317455"/>
          </a:xfrm>
        </p:grpSpPr>
        <p:grpSp>
          <p:nvGrpSpPr>
            <p:cNvPr id="3" name="组合 2"/>
            <p:cNvGrpSpPr/>
            <p:nvPr/>
          </p:nvGrpSpPr>
          <p:grpSpPr>
            <a:xfrm>
              <a:off x="256035" y="543438"/>
              <a:ext cx="10982574" cy="1869743"/>
              <a:chOff x="256035" y="543438"/>
              <a:chExt cx="10982574" cy="1869743"/>
            </a:xfrm>
          </p:grpSpPr>
          <p:sp>
            <p:nvSpPr>
              <p:cNvPr id="11" name="矩形 10"/>
              <p:cNvSpPr/>
              <p:nvPr/>
            </p:nvSpPr>
            <p:spPr>
              <a:xfrm>
                <a:off x="256035" y="543438"/>
                <a:ext cx="10982574" cy="1869743"/>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包括投資財與消費品兩方面的健康需求模型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還有一個簡化後模型，稱為純投資模型，就是暫時忽略健康資本具有消費品的屬性只考慮健康資本投資面的效益，在此一模型中，健康時間的邊際效用為零（假設 </a:t>
                </a:r>
                <a:r>
                  <a:rPr lang="en-US" altLang="zh-CN" sz="1100" i="1" dirty="0" err="1">
                    <a:latin typeface="Times New Roman" pitchFamily="18" charset="0"/>
                    <a:cs typeface="Times New Roman" pitchFamily="18" charset="0"/>
                  </a:rPr>
                  <a:t>Uh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0</a:t>
                </a:r>
                <a:r>
                  <a:rPr lang="zh-CN" altLang="en-US" sz="1100" dirty="0">
                    <a:latin typeface="Times New Roman" pitchFamily="18" charset="0"/>
                    <a:cs typeface="Times New Roman" pitchFamily="18" charset="0"/>
                  </a:rPr>
                  <a:t>），同時為簡化分析也省略投資成本變動的影響（假設             ），在簡化條件下最適投資決策的均衡條件式可簡化為：</a:t>
                </a:r>
                <a:r>
                  <a:rPr lang="en-US" altLang="zh-CN" sz="1100" i="1" dirty="0" err="1">
                    <a:latin typeface="Times New Roman" pitchFamily="18" charset="0"/>
                    <a:cs typeface="Times New Roman" pitchFamily="18" charset="0"/>
                  </a:rPr>
                  <a:t>W</a:t>
                </a:r>
                <a:r>
                  <a:rPr lang="en-US" altLang="zh-CN" sz="1100" i="1" baseline="-25000" dirty="0" err="1">
                    <a:latin typeface="Times New Roman" pitchFamily="18" charset="0"/>
                    <a:cs typeface="Times New Roman" pitchFamily="18" charset="0"/>
                  </a:rPr>
                  <a:t>i</a:t>
                </a:r>
                <a:r>
                  <a:rPr lang="en-US" altLang="zh-CN" sz="1100" dirty="0" err="1">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G</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i</a:t>
                </a:r>
                <a:r>
                  <a:rPr lang="en-US" altLang="zh-CN" sz="850" i="1" baseline="-25000" dirty="0">
                    <a:latin typeface="Times New Roman" pitchFamily="18" charset="0"/>
                    <a:cs typeface="Times New Roman" pitchFamily="18" charset="0"/>
                  </a:rPr>
                  <a:t> </a:t>
                </a:r>
                <a:r>
                  <a:rPr lang="en-US" altLang="zh-CN" sz="1100" baseline="-25000" dirty="0">
                    <a:latin typeface="Times New Roman" pitchFamily="18" charset="0"/>
                    <a:cs typeface="Times New Roman" pitchFamily="18" charset="0"/>
                  </a:rPr>
                  <a:t>-</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γ</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，健康資本的邊際效率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MRC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曲線就意味著消費者對健康資本的需求曲線，此一曲線表示健康資本存量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與投資報酬率或資本邊際效率</a:t>
                </a:r>
                <a:r>
                  <a:rPr lang="en-US" altLang="zh-CN" sz="1000" dirty="0">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γ</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之間的關係，</a:t>
                </a:r>
                <a:r>
                  <a:rPr lang="en-US" altLang="zh-CN" sz="1100" i="1" dirty="0">
                    <a:latin typeface="Times New Roman" pitchFamily="18" charset="0"/>
                    <a:cs typeface="Times New Roman" pitchFamily="18" charset="0"/>
                  </a:rPr>
                  <a:t>MEC</a:t>
                </a:r>
                <a:r>
                  <a:rPr lang="zh-CN" altLang="en-US" sz="1100" dirty="0">
                    <a:latin typeface="Times New Roman" pitchFamily="18" charset="0"/>
                    <a:cs typeface="Times New Roman" pitchFamily="18" charset="0"/>
                  </a:rPr>
                  <a:t> 曲線的斜率可以表示如下：</a:t>
                </a:r>
                <a:r>
                  <a:rPr lang="en-US" altLang="zh-CN" sz="1100" i="1" dirty="0" err="1">
                    <a:latin typeface="Times New Roman" pitchFamily="18" charset="0"/>
                    <a:cs typeface="Times New Roman" pitchFamily="18" charset="0"/>
                  </a:rPr>
                  <a:t>d</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dH</a:t>
                </a:r>
                <a:r>
                  <a:rPr lang="en-US" altLang="zh-CN" sz="1100" i="1" baseline="-25000" dirty="0" err="1">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i</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850" i="1" baseline="-25000" dirty="0">
                    <a:solidFill>
                      <a:srgbClr val="000000"/>
                    </a:solidFill>
                    <a:latin typeface="Times New Roman" pitchFamily="18" charset="0"/>
                    <a:cs typeface="Times New Roman" pitchFamily="18" charset="0"/>
                  </a:rPr>
                  <a:t> </a:t>
                </a:r>
                <a:r>
                  <a:rPr lang="en-US" altLang="zh-CN" sz="1100" baseline="-25000" dirty="0">
                    <a:solidFill>
                      <a:srgbClr val="000000"/>
                    </a:solidFill>
                    <a:latin typeface="Times New Roman" pitchFamily="18" charset="0"/>
                    <a:cs typeface="Times New Roman" pitchFamily="18" charset="0"/>
                  </a:rPr>
                  <a:t>-</a:t>
                </a:r>
                <a:r>
                  <a:rPr lang="en-US" altLang="zh-CN" sz="85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a:t>
                </a:r>
                <a:r>
                  <a:rPr lang="en-US" altLang="zh-CN" sz="850" i="1" baseline="-25000" dirty="0">
                    <a:solidFill>
                      <a:srgbClr val="000000"/>
                    </a:solidFill>
                    <a:latin typeface="Times New Roman" pitchFamily="18" charset="0"/>
                    <a:cs typeface="Times New Roman" pitchFamily="18" charset="0"/>
                  </a:rPr>
                  <a:t> </a:t>
                </a:r>
                <a:r>
                  <a:rPr lang="en-US" altLang="zh-CN" sz="1100" baseline="-25000" dirty="0">
                    <a:solidFill>
                      <a:srgbClr val="000000"/>
                    </a:solidFill>
                    <a:latin typeface="Times New Roman" pitchFamily="18" charset="0"/>
                    <a:cs typeface="Times New Roman" pitchFamily="18" charset="0"/>
                  </a:rPr>
                  <a:t>-</a:t>
                </a:r>
                <a:r>
                  <a:rPr lang="en-US" altLang="zh-CN" sz="85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，由於 </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π</a:t>
                </a:r>
                <a:r>
                  <a:rPr lang="en-US" altLang="zh-CN" sz="1100" i="1" baseline="-25000" dirty="0">
                    <a:solidFill>
                      <a:srgbClr val="000000"/>
                    </a:solidFill>
                    <a:latin typeface="Times New Roman" pitchFamily="18" charset="0"/>
                    <a:cs typeface="Times New Roman" pitchFamily="18" charset="0"/>
                  </a:rPr>
                  <a:t>i </a:t>
                </a:r>
                <a:r>
                  <a:rPr lang="en-US" altLang="zh-CN" sz="1100" baseline="-25000" dirty="0">
                    <a:solidFill>
                      <a:srgbClr val="000000"/>
                    </a:solidFill>
                    <a:latin typeface="Times New Roman" pitchFamily="18" charset="0"/>
                    <a:cs typeface="Times New Roman" pitchFamily="18" charset="0"/>
                  </a:rPr>
                  <a:t>-</a:t>
                </a:r>
                <a:r>
                  <a:rPr lang="en-US" altLang="zh-CN" sz="850" baseline="-25000" dirty="0">
                    <a:solidFill>
                      <a:srgbClr val="000000"/>
                    </a:solidFill>
                    <a:latin typeface="Times New Roman" pitchFamily="18" charset="0"/>
                    <a:cs typeface="Times New Roman" pitchFamily="18" charset="0"/>
                  </a:rPr>
                  <a:t> 1</a:t>
                </a:r>
                <a:r>
                  <a:rPr lang="zh-CN" altLang="en-US" sz="1100" dirty="0">
                    <a:solidFill>
                      <a:srgbClr val="000000"/>
                    </a:solidFill>
                    <a:latin typeface="Times New Roman" pitchFamily="18" charset="0"/>
                    <a:cs typeface="Times New Roman" pitchFamily="18" charset="0"/>
                  </a:rPr>
                  <a:t> 皆不受 </a:t>
                </a:r>
                <a:r>
                  <a:rPr lang="en-US" altLang="zh-CN" sz="1000" i="1" dirty="0">
                    <a:solidFill>
                      <a:srgbClr val="000000"/>
                    </a:solidFill>
                    <a:latin typeface="Times New Roman" pitchFamily="18" charset="0"/>
                    <a:cs typeface="Times New Roman" pitchFamily="18" charset="0"/>
                  </a:rPr>
                  <a:t>H</a:t>
                </a:r>
                <a:r>
                  <a:rPr lang="en-US" altLang="zh-CN" sz="10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的影響，因此 </a:t>
                </a:r>
                <a:r>
                  <a:rPr lang="en-US" altLang="zh-CN" sz="1100" i="1" dirty="0">
                    <a:solidFill>
                      <a:srgbClr val="000000"/>
                    </a:solidFill>
                    <a:latin typeface="Times New Roman" pitchFamily="18" charset="0"/>
                    <a:cs typeface="Times New Roman" pitchFamily="18" charset="0"/>
                  </a:rPr>
                  <a:t>MEC</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曲線的斜率取決於 </a:t>
                </a:r>
                <a:r>
                  <a:rPr lang="en-US" altLang="zh-CN" sz="1100" i="1" dirty="0" err="1">
                    <a:solidFill>
                      <a:srgbClr val="000000"/>
                    </a:solidFill>
                    <a:latin typeface="Times New Roman" pitchFamily="18" charset="0"/>
                    <a:cs typeface="Times New Roman" pitchFamily="18" charset="0"/>
                  </a:rPr>
                  <a:t>dG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的符號，健康資本存量（投入）與健康時間（產出）的關係在健康需求模型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solidFill>
                      <a:srgbClr val="000000"/>
                    </a:solidFill>
                    <a:latin typeface="Times New Roman" pitchFamily="18" charset="0"/>
                    <a:cs typeface="Times New Roman" pitchFamily="18" charset="0"/>
                  </a:rPr>
                  <a:t>中稱為健康日（健康時間）生產函數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production function of healthy day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，其曲綫斜率即代表健康資本的邊際生產力</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G</a:t>
                </a:r>
                <a:r>
                  <a:rPr lang="en-US" altLang="zh-CN" sz="1000" i="1" baseline="-25000" dirty="0" err="1">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，由於健康日數有一定的上限（例如一年最多</a:t>
                </a:r>
                <a:r>
                  <a:rPr lang="en-US" altLang="zh-CN" sz="1100" dirty="0">
                    <a:solidFill>
                      <a:srgbClr val="000000"/>
                    </a:solidFill>
                    <a:latin typeface="Times New Roman" pitchFamily="18" charset="0"/>
                    <a:cs typeface="Times New Roman" pitchFamily="18" charset="0"/>
                  </a:rPr>
                  <a:t>365</a:t>
                </a:r>
                <a:r>
                  <a:rPr lang="zh-CN" altLang="en-US" sz="1100" dirty="0">
                    <a:solidFill>
                      <a:srgbClr val="000000"/>
                    </a:solidFill>
                    <a:latin typeface="Times New Roman" pitchFamily="18" charset="0"/>
                    <a:cs typeface="Times New Roman" pitchFamily="18" charset="0"/>
                  </a:rPr>
                  <a:t>天），因此隱含著健康資本的邊際生產力是遞減的，也就是 </a:t>
                </a:r>
                <a:r>
                  <a:rPr lang="en-US" altLang="zh-CN" sz="1100" i="1" dirty="0" err="1">
                    <a:solidFill>
                      <a:srgbClr val="000000"/>
                    </a:solidFill>
                    <a:latin typeface="Times New Roman" pitchFamily="18" charset="0"/>
                    <a:cs typeface="Times New Roman" pitchFamily="18" charset="0"/>
                  </a:rPr>
                  <a:t>dG</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dH</a:t>
                </a:r>
                <a:r>
                  <a:rPr lang="en-US" altLang="zh-CN" sz="1100" i="1" baseline="-25000" dirty="0" err="1">
                    <a:solidFill>
                      <a:srgbClr val="000000"/>
                    </a:solidFill>
                    <a:latin typeface="Times New Roman" pitchFamily="18" charset="0"/>
                    <a:cs typeface="Times New Roman" pitchFamily="18" charset="0"/>
                  </a:rPr>
                  <a:t>i</a:t>
                </a:r>
                <a:r>
                  <a:rPr lang="zh-CN" altLang="en-US"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&lt; 0 </a:t>
                </a:r>
                <a:r>
                  <a:rPr lang="zh-CN" altLang="en-US" sz="1100" dirty="0">
                    <a:solidFill>
                      <a:srgbClr val="000000"/>
                    </a:solidFill>
                    <a:latin typeface="Times New Roman" pitchFamily="18" charset="0"/>
                    <a:cs typeface="Times New Roman" pitchFamily="18" charset="0"/>
                  </a:rPr>
                  <a:t>，進一步則推出在</a:t>
                </a:r>
                <a:r>
                  <a:rPr lang="zh-CN" altLang="en-US" sz="1100" dirty="0">
                    <a:latin typeface="Times New Roman" pitchFamily="18" charset="0"/>
                    <a:cs typeface="Times New Roman" pitchFamily="18" charset="0"/>
                  </a:rPr>
                  <a:t>簡化條件下消費者對健康資本需求曲線</a:t>
                </a:r>
                <a:r>
                  <a:rPr lang="zh-CN" altLang="en-US" sz="1100" dirty="0">
                    <a:solidFill>
                      <a:srgbClr val="000000"/>
                    </a:solidFill>
                    <a:latin typeface="Times New Roman" pitchFamily="18" charset="0"/>
                    <a:cs typeface="Times New Roman" pitchFamily="18" charset="0"/>
                  </a:rPr>
                  <a:t>的斜率是負的；</a:t>
                </a:r>
                <a:endParaRPr lang="en-US" altLang="zh-CN" sz="1100" dirty="0">
                  <a:solidFill>
                    <a:srgbClr val="000000"/>
                  </a:solidFill>
                  <a:latin typeface="Times New Roman" pitchFamily="18" charset="0"/>
                  <a:cs typeface="Times New Roman"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300521221"/>
                  </p:ext>
                </p:extLst>
              </p:nvPr>
            </p:nvGraphicFramePr>
            <p:xfrm>
              <a:off x="7010821" y="852664"/>
              <a:ext cx="460375" cy="200025"/>
            </p:xfrm>
            <a:graphic>
              <a:graphicData uri="http://schemas.openxmlformats.org/presentationml/2006/ole">
                <mc:AlternateContent xmlns:mc="http://schemas.openxmlformats.org/markup-compatibility/2006">
                  <mc:Choice xmlns:v="urn:schemas-microsoft-com:vml" Requires="v">
                    <p:oleObj name="Equation" r:id="rId3" imgW="494870" imgH="215713" progId="">
                      <p:embed/>
                    </p:oleObj>
                  </mc:Choice>
                  <mc:Fallback>
                    <p:oleObj name="Equation" r:id="rId3" imgW="494870" imgH="215713" progId="">
                      <p:embed/>
                      <p:pic>
                        <p:nvPicPr>
                          <p:cNvPr id="0" name="Picture 12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821" y="852664"/>
                            <a:ext cx="4603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矩形 6"/>
            <p:cNvSpPr/>
            <p:nvPr/>
          </p:nvSpPr>
          <p:spPr>
            <a:xfrm>
              <a:off x="256032" y="2421490"/>
              <a:ext cx="10982578"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健康資本存量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與資本成本</a:t>
              </a:r>
              <a:r>
                <a:rPr lang="en-US" altLang="zh-CN" sz="1000" dirty="0">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a:t>
              </a:r>
              <a:r>
                <a:rPr lang="en-US" altLang="zh-CN" sz="1000" dirty="0">
                  <a:solidFill>
                    <a:srgbClr val="000000"/>
                  </a:solidFill>
                  <a:latin typeface="Times New Roman" pitchFamily="18" charset="0"/>
                  <a:cs typeface="Times New Roman" pitchFamily="18" charset="0"/>
                </a:rPr>
                <a:t> + </a:t>
              </a:r>
              <a:r>
                <a:rPr lang="el-GR" altLang="zh-CN" sz="1000" i="1" dirty="0">
                  <a:solidFill>
                    <a:srgbClr val="000000"/>
                  </a:solidFill>
                  <a:latin typeface="Times New Roman" pitchFamily="18" charset="0"/>
                  <a:cs typeface="Times New Roman" pitchFamily="18" charset="0"/>
                </a:rPr>
                <a:t>δ</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之間的關係稱為健康資本的供給曲線，由於資本成本不受健康資本存量大小的影響，因此在簡化條件下健康資本的供給曲線是一條水準線，則供給曲線與需求曲線的交會點，即意味著消費者最適健康資本存量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a:t>
              </a:r>
              <a:r>
                <a:rPr lang="en-US" altLang="zh-CN" sz="1000" i="1" baseline="-25000" dirty="0">
                  <a:latin typeface="Times New Roman" pitchFamily="18" charset="0"/>
                  <a:cs typeface="Times New Roman" pitchFamily="18" charset="0"/>
                </a:rPr>
                <a:t>i</a:t>
              </a:r>
              <a:r>
                <a:rPr lang="en-US" altLang="zh-CN" sz="1000" baseline="30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，在交會點</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a:t>
              </a:r>
              <a:r>
                <a:rPr lang="en-US" altLang="zh-CN" sz="1000" i="1" baseline="-25000" dirty="0">
                  <a:solidFill>
                    <a:srgbClr val="000000"/>
                  </a:solidFill>
                  <a:latin typeface="Times New Roman" pitchFamily="18" charset="0"/>
                  <a:cs typeface="Times New Roman" pitchFamily="18" charset="0"/>
                </a:rPr>
                <a:t>i</a:t>
              </a:r>
              <a:r>
                <a:rPr lang="en-US" altLang="zh-CN" sz="1000" baseline="300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處</a:t>
              </a:r>
              <a:r>
                <a:rPr lang="zh-CN" altLang="en-US" sz="1100" dirty="0">
                  <a:latin typeface="Times New Roman" pitchFamily="18" charset="0"/>
                  <a:cs typeface="Times New Roman" pitchFamily="18" charset="0"/>
                </a:rPr>
                <a:t>滿足簡化模型的均衡條件，即健康投資的的邊際報酬率等於健康資本的成本</a:t>
              </a:r>
              <a:r>
                <a:rPr lang="en-US" altLang="zh-CN" sz="1100" dirty="0">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γ</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256033" y="3021654"/>
              <a:ext cx="10982577"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如前所述消費者的最適健康資本存量是由最適毛投資額</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a:t>
              </a:r>
              <a:r>
                <a:rPr lang="en-US" altLang="zh-CN" sz="1000" i="1" baseline="-25000" dirty="0">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來決定的，因此在消費者決定健康需求後，根據消費者生產（投資）健康的家庭生產函數關係：</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latin typeface="Times New Roman" pitchFamily="18" charset="0"/>
                  <a:cs typeface="Times New Roman" pitchFamily="18" charset="0"/>
                </a:rPr>
                <a:t> ，即可進一步決定消費者對購買醫療服務</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M</a:t>
              </a:r>
              <a:r>
                <a:rPr lang="en-US" altLang="zh-CN" sz="1000" i="1" baseline="-25000" dirty="0" err="1">
                  <a:latin typeface="Times New Roman" pitchFamily="18" charset="0"/>
                  <a:cs typeface="Times New Roman" pitchFamily="18" charset="0"/>
                </a:rPr>
                <a:t>i</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的需求，由於生產健康的要素除了購買的醫療服務之外，還有消費者的時間要素</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time input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，因此醫療服務的需求量即是透過下列投資成本最小化的條件來決定：</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zh-CN" altLang="en-US" sz="1100" dirty="0">
                  <a:solidFill>
                    <a:srgbClr val="000000"/>
                  </a:solidFill>
                  <a:latin typeface="Times New Roman" pitchFamily="18" charset="0"/>
                  <a:cs typeface="Times New Roman" pitchFamily="18" charset="0"/>
                </a:rPr>
                <a:t> 為醫療服務在第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期的價格，</a:t>
              </a:r>
              <a:r>
                <a:rPr lang="en-US" altLang="zh-CN" sz="1100" i="1" dirty="0">
                  <a:solidFill>
                    <a:srgbClr val="000000"/>
                  </a:solidFill>
                  <a:latin typeface="Times New Roman" pitchFamily="18" charset="0"/>
                  <a:cs typeface="Times New Roman" pitchFamily="18" charset="0"/>
                </a:rPr>
                <a:t>W</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zh-CN" altLang="en-US" sz="1100" dirty="0">
                  <a:solidFill>
                    <a:srgbClr val="000000"/>
                  </a:solidFill>
                  <a:latin typeface="Times New Roman" pitchFamily="18" charset="0"/>
                  <a:cs typeface="Times New Roman" pitchFamily="18" charset="0"/>
                </a:rPr>
                <a:t> 為時間要素在第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期的價格（工資率），如令 </a:t>
              </a:r>
              <a:r>
                <a:rPr lang="en-US" altLang="zh-CN" sz="1100" i="1" dirty="0" err="1">
                  <a:solidFill>
                    <a:srgbClr val="000000"/>
                  </a:solidFill>
                  <a:latin typeface="Times New Roman" pitchFamily="18" charset="0"/>
                  <a:cs typeface="Times New Roman" pitchFamily="18" charset="0"/>
                </a:rPr>
                <a:t>MP</a:t>
              </a:r>
              <a:r>
                <a:rPr lang="en-US" altLang="zh-CN" sz="1100" i="1" baseline="-25000" dirty="0" err="1">
                  <a:solidFill>
                    <a:srgbClr val="000000"/>
                  </a:solidFill>
                  <a:latin typeface="Times New Roman" pitchFamily="18" charset="0"/>
                  <a:cs typeface="Times New Roman" pitchFamily="18" charset="0"/>
                </a:rPr>
                <a:t>mi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表示醫療服務生產（投資）健康資本的邊際生產力，</a:t>
              </a:r>
              <a:r>
                <a:rPr lang="en-US" altLang="zh-CN" sz="1100" i="1" dirty="0" err="1">
                  <a:solidFill>
                    <a:srgbClr val="000000"/>
                  </a:solidFill>
                  <a:latin typeface="Times New Roman" pitchFamily="18" charset="0"/>
                  <a:cs typeface="Times New Roman" pitchFamily="18" charset="0"/>
                </a:rPr>
                <a:t>MP</a:t>
              </a:r>
              <a:r>
                <a:rPr lang="en-US" altLang="zh-CN" sz="1100" i="1" baseline="-25000" dirty="0" err="1">
                  <a:solidFill>
                    <a:srgbClr val="000000"/>
                  </a:solidFill>
                  <a:latin typeface="Times New Roman" pitchFamily="18" charset="0"/>
                  <a:cs typeface="Times New Roman" pitchFamily="18" charset="0"/>
                </a:rPr>
                <a:t>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zh-CN" altLang="en-US" sz="1100" i="1"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表示時間要素的邊際生產力，則上述投資成本最小化條件可寫為：</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MP</a:t>
              </a:r>
              <a:r>
                <a:rPr lang="en-US" altLang="zh-CN" sz="1100" i="1" baseline="-25000" dirty="0" err="1">
                  <a:latin typeface="Times New Roman" pitchFamily="18" charset="0"/>
                  <a:cs typeface="Times New Roman" pitchFamily="18" charset="0"/>
                </a:rPr>
                <a:t>mi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i="1" baseline="-25000" dirty="0">
                  <a:latin typeface="Times New Roman" pitchFamily="18" charset="0"/>
                  <a:cs typeface="Times New Roman" pitchFamily="18" charset="0"/>
                </a:rPr>
                <a:t>i</a:t>
              </a:r>
              <a:r>
                <a:rPr lang="en-US" altLang="zh-CN" sz="900" i="1" baseline="-25000" dirty="0">
                  <a:latin typeface="Times New Roman" pitchFamily="18" charset="0"/>
                  <a:cs typeface="Times New Roman" pitchFamily="18" charset="0"/>
                </a:rPr>
                <a:t> </a:t>
              </a:r>
              <a:r>
                <a:rPr lang="en-US" altLang="zh-CN" sz="900" baseline="-25000" dirty="0">
                  <a:latin typeface="Times New Roman" pitchFamily="18" charset="0"/>
                  <a:cs typeface="Times New Roman" pitchFamily="18" charset="0"/>
                </a:rPr>
                <a:t>- 1</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MP</a:t>
              </a:r>
              <a:r>
                <a:rPr lang="en-US" altLang="zh-CN" sz="1100" i="1" baseline="-25000" dirty="0" err="1">
                  <a:latin typeface="Times New Roman" pitchFamily="18" charset="0"/>
                  <a:cs typeface="Times New Roman" pitchFamily="18" charset="0"/>
                </a:rPr>
                <a:t>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，其含義即表示多花一元購買「醫療服務」所增加的毛投資</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，必須等於多花一元在「時間要素」所增加</a:t>
              </a:r>
              <a:r>
                <a:rPr lang="zh-CN" altLang="en-US" sz="1100" dirty="0">
                  <a:solidFill>
                    <a:srgbClr val="000000"/>
                  </a:solidFill>
                  <a:latin typeface="Times New Roman" pitchFamily="18" charset="0"/>
                  <a:cs typeface="Times New Roman" pitchFamily="18" charset="0"/>
                </a:rPr>
                <a:t>的毛投資</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2" name="矩形 11"/>
            <p:cNvSpPr/>
            <p:nvPr/>
          </p:nvSpPr>
          <p:spPr>
            <a:xfrm>
              <a:off x="256035" y="4383565"/>
              <a:ext cx="10982576" cy="1477328"/>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進一步探討消費者的年齡</a:t>
              </a:r>
              <a:r>
                <a:rPr lang="en-US" altLang="zh-CN" sz="900" dirty="0">
                  <a:solidFill>
                    <a:srgbClr val="333399"/>
                  </a:solidFill>
                  <a:latin typeface="Times New Roman" pitchFamily="18" charset="0"/>
                  <a:cs typeface="Times New Roman" pitchFamily="18" charset="0"/>
                </a:rPr>
                <a:t>(</a:t>
              </a:r>
              <a:r>
                <a:rPr lang="el-GR" altLang="zh-CN" sz="900" i="1" dirty="0">
                  <a:solidFill>
                    <a:srgbClr val="333399"/>
                  </a:solidFill>
                  <a:latin typeface="Times New Roman" pitchFamily="18" charset="0"/>
                  <a:cs typeface="Times New Roman" pitchFamily="18" charset="0"/>
                </a:rPr>
                <a:t>δ</a:t>
              </a:r>
              <a:r>
                <a:rPr lang="en-US" altLang="zh-CN" sz="900" i="1" baseline="-25000" dirty="0">
                  <a:solidFill>
                    <a:srgbClr val="333399"/>
                  </a:solidFill>
                  <a:latin typeface="Times New Roman" pitchFamily="18" charset="0"/>
                  <a:cs typeface="Times New Roman" pitchFamily="18" charset="0"/>
                </a:rPr>
                <a:t>i</a:t>
              </a:r>
              <a:r>
                <a:rPr lang="en-US" altLang="zh-CN" sz="900" dirty="0">
                  <a:solidFill>
                    <a:srgbClr val="333399"/>
                  </a:solidFill>
                  <a:latin typeface="Times New Roman" pitchFamily="18" charset="0"/>
                  <a:cs typeface="Times New Roman" pitchFamily="18" charset="0"/>
                </a:rPr>
                <a:t> </a:t>
              </a:r>
              <a:r>
                <a:rPr lang="en-US" altLang="zh-CN" sz="700" dirty="0">
                  <a:solidFill>
                    <a:srgbClr val="333399"/>
                  </a:solidFill>
                  <a:latin typeface="Times New Roman" pitchFamily="18" charset="0"/>
                  <a:cs typeface="Times New Roman" pitchFamily="18" charset="0"/>
                </a:rPr>
                <a:t>∝ </a:t>
              </a:r>
              <a:r>
                <a:rPr lang="en-US" altLang="zh-CN" sz="800" i="1" dirty="0">
                  <a:solidFill>
                    <a:srgbClr val="333399"/>
                  </a:solidFill>
                  <a:latin typeface="Times New Roman" pitchFamily="18" charset="0"/>
                  <a:cs typeface="Times New Roman" pitchFamily="18" charset="0"/>
                </a:rPr>
                <a:t>Age</a:t>
              </a:r>
              <a:r>
                <a:rPr lang="en-US" altLang="zh-CN" sz="700" dirty="0">
                  <a:solidFill>
                    <a:srgbClr val="333399"/>
                  </a:solidFill>
                  <a:latin typeface="Times New Roman" pitchFamily="18" charset="0"/>
                  <a:cs typeface="Times New Roman" pitchFamily="18" charset="0"/>
                </a:rPr>
                <a:t> </a:t>
              </a:r>
              <a:r>
                <a:rPr lang="en-US" altLang="zh-CN" sz="900" dirty="0">
                  <a:solidFill>
                    <a:srgbClr val="333399"/>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a:t>
              </a:r>
              <a:r>
                <a:rPr lang="zh-CN" altLang="en-US" sz="1000" dirty="0">
                  <a:solidFill>
                    <a:srgbClr val="333399"/>
                  </a:solidFill>
                  <a:latin typeface="Times New Roman" pitchFamily="18" charset="0"/>
                  <a:cs typeface="Times New Roman" pitchFamily="18" charset="0"/>
                </a:rPr>
                <a:t>消費者的</a:t>
              </a:r>
              <a:r>
                <a:rPr lang="zh-CN" altLang="en-US" sz="1000" dirty="0">
                  <a:solidFill>
                    <a:schemeClr val="accent2"/>
                  </a:solidFill>
                  <a:latin typeface="Times New Roman" pitchFamily="18" charset="0"/>
                  <a:cs typeface="Times New Roman" pitchFamily="18" charset="0"/>
                </a:rPr>
                <a:t>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i="1" baseline="-25000" dirty="0">
                  <a:solidFill>
                    <a:schemeClr val="accent2"/>
                  </a:solidFill>
                  <a:latin typeface="Times New Roman" pitchFamily="18" charset="0"/>
                  <a:cs typeface="Times New Roman" pitchFamily="18" charset="0"/>
                </a:rPr>
                <a:t>i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、醫療服務價格</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P</a:t>
              </a:r>
              <a:r>
                <a:rPr lang="en-US" altLang="zh-CN" sz="900" i="1" baseline="-25000" dirty="0">
                  <a:solidFill>
                    <a:schemeClr val="accent2"/>
                  </a:solidFill>
                  <a:latin typeface="Times New Roman" pitchFamily="18" charset="0"/>
                  <a:cs typeface="Times New Roman" pitchFamily="18" charset="0"/>
                </a:rPr>
                <a:t>i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、消費者的教育程度</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因素變動後，對消費者最適健康資本存量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的需求與醫療服務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需求的影響：</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、在健康資本邊際生產力遞減</a:t>
              </a:r>
              <a:r>
                <a:rPr lang="en-US" altLang="zh-CN" sz="900" dirty="0">
                  <a:solidFill>
                    <a:schemeClr val="accent2"/>
                  </a:solidFill>
                  <a:latin typeface="Times New Roman" pitchFamily="18" charset="0"/>
                  <a:cs typeface="Times New Roman" pitchFamily="18" charset="0"/>
                </a:rPr>
                <a:t>( </a:t>
              </a:r>
              <a:r>
                <a:rPr lang="en-US" altLang="zh-CN" sz="900" i="1" dirty="0" err="1">
                  <a:solidFill>
                    <a:schemeClr val="accent2"/>
                  </a:solidFill>
                  <a:latin typeface="Times New Roman" pitchFamily="18" charset="0"/>
                  <a:cs typeface="Times New Roman" pitchFamily="18" charset="0"/>
                </a:rPr>
                <a:t>dG</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 / </a:t>
              </a:r>
              <a:r>
                <a:rPr lang="en-US" altLang="zh-CN" sz="900" i="1" dirty="0" err="1">
                  <a:solidFill>
                    <a:schemeClr val="accent2"/>
                  </a:solidFill>
                  <a:latin typeface="Times New Roman" pitchFamily="18" charset="0"/>
                  <a:cs typeface="Times New Roman" pitchFamily="18" charset="0"/>
                </a:rPr>
                <a:t>dH</a:t>
              </a:r>
              <a:r>
                <a:rPr lang="en-US" altLang="zh-CN" sz="900" i="1" baseline="-25000" dirty="0" err="1">
                  <a:solidFill>
                    <a:schemeClr val="accent2"/>
                  </a:solidFill>
                  <a:latin typeface="Times New Roman" pitchFamily="18" charset="0"/>
                  <a:cs typeface="Times New Roman" pitchFamily="18" charset="0"/>
                </a:rPr>
                <a:t>i</a:t>
              </a:r>
              <a:r>
                <a:rPr lang="zh-CN" altLang="en-US" sz="900" dirty="0">
                  <a:solidFill>
                    <a:schemeClr val="accent2"/>
                  </a:solidFill>
                  <a:latin typeface="Times New Roman" pitchFamily="18" charset="0"/>
                  <a:cs typeface="Times New Roman" pitchFamily="18" charset="0"/>
                </a:rPr>
                <a:t> </a:t>
              </a:r>
              <a:r>
                <a:rPr lang="en-US" altLang="zh-CN" sz="900" dirty="0">
                  <a:solidFill>
                    <a:schemeClr val="accent2"/>
                  </a:solidFill>
                  <a:latin typeface="Times New Roman" pitchFamily="18" charset="0"/>
                  <a:cs typeface="Times New Roman" pitchFamily="18" charset="0"/>
                </a:rPr>
                <a:t>&lt; 0 )</a:t>
              </a:r>
              <a:r>
                <a:rPr lang="zh-CN" altLang="en-US" sz="1000" dirty="0">
                  <a:solidFill>
                    <a:schemeClr val="accent2"/>
                  </a:solidFill>
                  <a:latin typeface="Times New Roman" pitchFamily="18" charset="0"/>
                  <a:cs typeface="Times New Roman" pitchFamily="18" charset="0"/>
                </a:rPr>
                <a:t>的條件下，健康資本折舊率</a:t>
              </a:r>
              <a:r>
                <a:rPr lang="en-US" altLang="zh-CN" sz="900" dirty="0">
                  <a:solidFill>
                    <a:schemeClr val="accent2"/>
                  </a:solidFill>
                  <a:latin typeface="Times New Roman" pitchFamily="18" charset="0"/>
                  <a:cs typeface="Times New Roman" pitchFamily="18" charset="0"/>
                </a:rPr>
                <a:t>(</a:t>
              </a:r>
              <a:r>
                <a:rPr lang="el-GR" altLang="zh-CN" sz="900" i="1" dirty="0">
                  <a:solidFill>
                    <a:schemeClr val="accent2"/>
                  </a:solidFill>
                  <a:latin typeface="Times New Roman" pitchFamily="18" charset="0"/>
                  <a:cs typeface="Times New Roman" pitchFamily="18" charset="0"/>
                </a:rPr>
                <a:t>δ</a:t>
              </a:r>
              <a:r>
                <a:rPr lang="en-US" altLang="zh-CN" sz="900" i="1" baseline="-25000" dirty="0">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提高後，消費者對最適健康資本存量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的需求會降低，但對醫療服務的需求則會增加；</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、消費者工資率提高後，消費者的最適健康資本存量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的需求與醫療服務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的需求皆會隨之增加；</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3</a:t>
              </a:r>
              <a:r>
                <a:rPr lang="zh-CN" altLang="en-US" sz="1000" dirty="0">
                  <a:solidFill>
                    <a:schemeClr val="accent2"/>
                  </a:solidFill>
                  <a:latin typeface="Times New Roman" pitchFamily="18" charset="0"/>
                  <a:cs typeface="Times New Roman" pitchFamily="18" charset="0"/>
                </a:rPr>
                <a:t>、醫療服務的價格</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P</a:t>
              </a:r>
              <a:r>
                <a:rPr lang="en-US" altLang="zh-CN" sz="900" i="1" baseline="-25000" dirty="0">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提高後，消費者的最適健康資本存量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需求與醫療服務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需求皆會隨之降低；</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4</a:t>
              </a:r>
              <a:r>
                <a:rPr lang="zh-CN" altLang="en-US" sz="1000" dirty="0">
                  <a:solidFill>
                    <a:schemeClr val="accent2"/>
                  </a:solidFill>
                  <a:latin typeface="Times New Roman" pitchFamily="18" charset="0"/>
                  <a:cs typeface="Times New Roman" pitchFamily="18" charset="0"/>
                </a:rPr>
                <a:t>、在健康資本邊際生產力遞減</a:t>
              </a:r>
              <a:r>
                <a:rPr lang="en-US" altLang="zh-CN" sz="900" dirty="0">
                  <a:solidFill>
                    <a:schemeClr val="accent2"/>
                  </a:solidFill>
                  <a:latin typeface="Times New Roman" pitchFamily="18" charset="0"/>
                  <a:cs typeface="Times New Roman" pitchFamily="18" charset="0"/>
                </a:rPr>
                <a:t>( </a:t>
              </a:r>
              <a:r>
                <a:rPr lang="en-US" altLang="zh-CN" sz="900" i="1" dirty="0" err="1">
                  <a:solidFill>
                    <a:schemeClr val="accent2"/>
                  </a:solidFill>
                  <a:latin typeface="Times New Roman" pitchFamily="18" charset="0"/>
                  <a:cs typeface="Times New Roman" pitchFamily="18" charset="0"/>
                </a:rPr>
                <a:t>dG</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 / </a:t>
              </a:r>
              <a:r>
                <a:rPr lang="en-US" altLang="zh-CN" sz="900" i="1" dirty="0" err="1">
                  <a:solidFill>
                    <a:schemeClr val="accent2"/>
                  </a:solidFill>
                  <a:latin typeface="Times New Roman" pitchFamily="18" charset="0"/>
                  <a:cs typeface="Times New Roman" pitchFamily="18" charset="0"/>
                </a:rPr>
                <a:t>dH</a:t>
              </a:r>
              <a:r>
                <a:rPr lang="en-US" altLang="zh-CN" sz="900" i="1" baseline="-25000" dirty="0" err="1">
                  <a:solidFill>
                    <a:schemeClr val="accent2"/>
                  </a:solidFill>
                  <a:latin typeface="Times New Roman" pitchFamily="18" charset="0"/>
                  <a:cs typeface="Times New Roman" pitchFamily="18" charset="0"/>
                </a:rPr>
                <a:t>i</a:t>
              </a:r>
              <a:r>
                <a:rPr lang="zh-CN" altLang="en-US" sz="900" dirty="0">
                  <a:solidFill>
                    <a:schemeClr val="accent2"/>
                  </a:solidFill>
                  <a:latin typeface="Times New Roman" pitchFamily="18" charset="0"/>
                  <a:cs typeface="Times New Roman" pitchFamily="18" charset="0"/>
                </a:rPr>
                <a:t> </a:t>
              </a:r>
              <a:r>
                <a:rPr lang="en-US" altLang="zh-CN" sz="900" dirty="0">
                  <a:solidFill>
                    <a:schemeClr val="accent2"/>
                  </a:solidFill>
                  <a:latin typeface="Times New Roman" pitchFamily="18" charset="0"/>
                  <a:cs typeface="Times New Roman" pitchFamily="18" charset="0"/>
                </a:rPr>
                <a:t>&lt; 0 )</a:t>
              </a:r>
              <a:r>
                <a:rPr lang="zh-CN" altLang="en-US" sz="1000" dirty="0">
                  <a:solidFill>
                    <a:schemeClr val="accent2"/>
                  </a:solidFill>
                  <a:latin typeface="Times New Roman" pitchFamily="18" charset="0"/>
                  <a:cs typeface="Times New Roman" pitchFamily="18" charset="0"/>
                </a:rPr>
                <a:t>的條件下，如果消費者的教育程度</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的提高會提高消費者生產健康產品的效率，也就是提高消費者對健康的家庭生產函數直接要素（醫療服務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與消</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費者投入的時間</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Th</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要素）的邊際生產力時，當消費者的教育程度</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提高後，消費者對最適健康資本存量</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H</a:t>
              </a:r>
              <a:r>
                <a:rPr lang="en-US" altLang="zh-CN" sz="900" i="1" baseline="-25000" dirty="0">
                  <a:solidFill>
                    <a:schemeClr val="accent2"/>
                  </a:solidFill>
                  <a:latin typeface="Times New Roman" pitchFamily="18" charset="0"/>
                  <a:cs typeface="Times New Roman" pitchFamily="18" charset="0"/>
                </a:rPr>
                <a:t>i</a:t>
              </a:r>
              <a:r>
                <a:rPr lang="en-US" altLang="zh-CN" sz="900" baseline="30000" dirty="0">
                  <a:solidFill>
                    <a:schemeClr val="accent2"/>
                  </a:solidFill>
                  <a:latin typeface="Times New Roman" pitchFamily="18" charset="0"/>
                  <a:cs typeface="Times New Roman" pitchFamily="18" charset="0"/>
                </a:rPr>
                <a:t>*</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的需求會增加，但對醫療服務</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M</a:t>
              </a:r>
              <a:r>
                <a:rPr lang="en-US" altLang="zh-CN" sz="900" i="1" baseline="-25000" dirty="0" err="1">
                  <a:solidFill>
                    <a:schemeClr val="accent2"/>
                  </a:solidFill>
                  <a:latin typeface="Times New Roman" pitchFamily="18" charset="0"/>
                  <a:cs typeface="Times New Roman" pitchFamily="18" charset="0"/>
                </a:rPr>
                <a:t>i</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的需求則會降低；</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26665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2" name="组合 31"/>
          <p:cNvGrpSpPr/>
          <p:nvPr/>
        </p:nvGrpSpPr>
        <p:grpSpPr>
          <a:xfrm>
            <a:off x="529821" y="543470"/>
            <a:ext cx="10855930" cy="5287905"/>
            <a:chOff x="529821" y="543470"/>
            <a:chExt cx="10855930" cy="5287905"/>
          </a:xfrm>
        </p:grpSpPr>
        <p:sp>
          <p:nvSpPr>
            <p:cNvPr id="5" name="矩形 4"/>
            <p:cNvSpPr/>
            <p:nvPr/>
          </p:nvSpPr>
          <p:spPr>
            <a:xfrm>
              <a:off x="529821" y="543470"/>
              <a:ext cx="10855930" cy="346249"/>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架構：</a:t>
              </a:r>
              <a:endParaRPr lang="en-US" altLang="zh-CN" sz="1100" dirty="0">
                <a:latin typeface="Times New Roman" pitchFamily="18" charset="0"/>
                <a:cs typeface="Times New Roman" pitchFamily="18" charset="0"/>
              </a:endParaRPr>
            </a:p>
          </p:txBody>
        </p:sp>
        <p:sp>
          <p:nvSpPr>
            <p:cNvPr id="13" name="矩形 12"/>
            <p:cNvSpPr/>
            <p:nvPr/>
          </p:nvSpPr>
          <p:spPr>
            <a:xfrm>
              <a:off x="529821" y="2935901"/>
              <a:ext cx="10682288" cy="600164"/>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sym typeface="Wingdings" pitchFamily="2" charset="2"/>
                </a:rPr>
                <a:t>令   </a:t>
              </a:r>
              <a:r>
                <a:rPr lang="en-US" altLang="zh-CN" sz="1100" i="1" dirty="0">
                  <a:solidFill>
                    <a:srgbClr val="000000"/>
                  </a:solidFill>
                  <a:latin typeface="Times New Roman" pitchFamily="18" charset="0"/>
                  <a:cs typeface="Times New Roman" pitchFamily="18" charset="0"/>
                  <a:sym typeface="Wingdings" pitchFamily="2" charset="2"/>
                </a:rPr>
                <a:t>C </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P</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表示用於投資健康的總成本，令   </a:t>
              </a:r>
              <a:r>
                <a:rPr lang="en-US" altLang="zh-CN" sz="1100" i="1" dirty="0">
                  <a:solidFill>
                    <a:srgbClr val="000000"/>
                  </a:solidFill>
                  <a:latin typeface="Times New Roman" pitchFamily="18" charset="0"/>
                  <a:cs typeface="Times New Roman" pitchFamily="18" charset="0"/>
                  <a:sym typeface="Wingdings" pitchFamily="2" charset="2"/>
                </a:rPr>
                <a:t>C </a:t>
              </a:r>
              <a:r>
                <a:rPr lang="en-US" altLang="zh-CN" sz="1100" i="1" baseline="-25000" dirty="0">
                  <a:solidFill>
                    <a:srgbClr val="000000"/>
                  </a:solidFill>
                  <a:latin typeface="Times New Roman" pitchFamily="18" charset="0"/>
                  <a:cs typeface="Times New Roman" pitchFamily="18" charset="0"/>
                  <a:sym typeface="Wingdings" pitchFamily="2" charset="2"/>
                </a:rPr>
                <a:t>l 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V</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X</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T</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表示消費者生產  </a:t>
              </a:r>
              <a:r>
                <a:rPr lang="en-US" altLang="zh-CN" sz="1100" i="1" dirty="0">
                  <a:solidFill>
                    <a:srgbClr val="000000"/>
                  </a:solidFill>
                  <a:latin typeface="Times New Roman" pitchFamily="18" charset="0"/>
                  <a:cs typeface="Times New Roman" pitchFamily="18" charset="0"/>
                  <a:sym typeface="Wingdings" pitchFamily="2" charset="2"/>
                </a:rPr>
                <a:t>Z </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消費品的總成本；</a:t>
              </a:r>
              <a:endParaRPr lang="en-US" altLang="zh-CN" sz="1100" dirty="0">
                <a:solidFill>
                  <a:srgbClr val="000000"/>
                </a:solidFill>
                <a:latin typeface="Times New Roman" pitchFamily="18" charset="0"/>
                <a:cs typeface="Times New Roman" pitchFamily="18" charset="0"/>
                <a:sym typeface="Wingdings" pitchFamily="2" charset="2"/>
              </a:endParaRPr>
            </a:p>
            <a:p>
              <a:pPr lvl="0">
                <a:lnSpc>
                  <a:spcPct val="150000"/>
                </a:lnSpc>
              </a:pPr>
              <a:r>
                <a:rPr lang="zh-CN" altLang="en-US" sz="1100" dirty="0">
                  <a:solidFill>
                    <a:srgbClr val="000000"/>
                  </a:solidFill>
                  <a:latin typeface="Times New Roman" pitchFamily="18" charset="0"/>
                  <a:cs typeface="Times New Roman" pitchFamily="18" charset="0"/>
                </a:rPr>
                <a:t>消費者選擇各期最適的毛投資水準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a:t>
              </a:r>
              <a:r>
                <a:rPr lang="en-US" altLang="zh-CN" sz="1000" i="1" baseline="-25000" dirty="0">
                  <a:solidFill>
                    <a:srgbClr val="000000"/>
                  </a:solidFill>
                  <a:latin typeface="Times New Roman" pitchFamily="18" charset="0"/>
                  <a:cs typeface="Times New Roman" pitchFamily="18" charset="0"/>
                </a:rPr>
                <a:t>i</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使其一生效用達到最大，則可導出此一最適投資決策的如下均衡條件：</a:t>
              </a:r>
              <a:endParaRPr lang="en-US" altLang="zh-CN" sz="1100" dirty="0">
                <a:solidFill>
                  <a:srgbClr val="000000"/>
                </a:solidFill>
                <a:latin typeface="Times New Roman" pitchFamily="18" charset="0"/>
                <a:cs typeface="Times New Roman" pitchFamily="18" charset="0"/>
              </a:endParaRPr>
            </a:p>
          </p:txBody>
        </p:sp>
        <p:grpSp>
          <p:nvGrpSpPr>
            <p:cNvPr id="30" name="组合 29"/>
            <p:cNvGrpSpPr/>
            <p:nvPr/>
          </p:nvGrpSpPr>
          <p:grpSpPr>
            <a:xfrm>
              <a:off x="529821" y="889719"/>
              <a:ext cx="10855930" cy="1960349"/>
              <a:chOff x="529821" y="889719"/>
              <a:chExt cx="10855930" cy="1960349"/>
            </a:xfrm>
          </p:grpSpPr>
          <p:sp>
            <p:nvSpPr>
              <p:cNvPr id="14" name="矩形 13"/>
              <p:cNvSpPr/>
              <p:nvPr/>
            </p:nvSpPr>
            <p:spPr>
              <a:xfrm>
                <a:off x="6592360" y="1433436"/>
                <a:ext cx="4793391" cy="1107996"/>
              </a:xfrm>
              <a:prstGeom prst="rect">
                <a:avLst/>
              </a:prstGeom>
            </p:spPr>
            <p:txBody>
              <a:bodyPr wrap="square">
                <a:spAutoFit/>
              </a:bodyPr>
              <a:lstStyle/>
              <a:p>
                <a:pPr lvl="0">
                  <a:lnSpc>
                    <a:spcPct val="200000"/>
                  </a:lnSpc>
                </a:pPr>
                <a:r>
                  <a:rPr lang="en-US" altLang="zh-CN" sz="1100" dirty="0">
                    <a:solidFill>
                      <a:srgbClr val="000000"/>
                    </a:solidFill>
                    <a:latin typeface="Times New Roman" pitchFamily="18" charset="0"/>
                    <a:cs typeface="Times New Roman" pitchFamily="18" charset="0"/>
                    <a:sym typeface="Wingdings" pitchFamily="2" charset="2"/>
                  </a:rPr>
                  <a:t>    ∑  [  (  </a:t>
                </a:r>
                <a:r>
                  <a:rPr lang="en-US" altLang="zh-CN" sz="1100" i="1" dirty="0">
                    <a:solidFill>
                      <a:srgbClr val="000000"/>
                    </a:solidFill>
                    <a:latin typeface="Times New Roman" pitchFamily="18" charset="0"/>
                    <a:cs typeface="Times New Roman" pitchFamily="18" charset="0"/>
                    <a:sym typeface="Wingdings" pitchFamily="2" charset="2"/>
                  </a:rPr>
                  <a:t>P</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M</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Th</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V</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X</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sym typeface="Wingdings" pitchFamily="2" charset="2"/>
                  </a:rPr>
                  <a:t>T</a:t>
                </a:r>
                <a:r>
                  <a:rPr lang="en-US" altLang="zh-CN" sz="1100" i="1" baseline="-25000" dirty="0">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Tl</a:t>
                </a:r>
                <a:r>
                  <a:rPr lang="en-US" altLang="zh-CN" sz="1100" i="1" baseline="-25000" dirty="0" err="1">
                    <a:solidFill>
                      <a:srgbClr val="000000"/>
                    </a:solidFill>
                    <a:latin typeface="Times New Roman" pitchFamily="18" charset="0"/>
                    <a:cs typeface="Times New Roman" pitchFamily="18" charset="0"/>
                    <a:sym typeface="Wingdings" pitchFamily="2" charset="2"/>
                  </a:rPr>
                  <a:t>i</a:t>
                </a:r>
                <a:r>
                  <a:rPr lang="en-US" altLang="zh-CN" sz="1100" dirty="0">
                    <a:solidFill>
                      <a:srgbClr val="000000"/>
                    </a:solidFill>
                    <a:latin typeface="Times New Roman" pitchFamily="18" charset="0"/>
                    <a:cs typeface="Times New Roman" pitchFamily="18" charset="0"/>
                    <a:sym typeface="Wingdings" pitchFamily="2" charset="2"/>
                  </a:rPr>
                  <a:t>  )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sym typeface="Wingdings" pitchFamily="2" charset="2"/>
                  </a:rPr>
                  <a:t> ] </a:t>
                </a:r>
              </a:p>
              <a:p>
                <a:pPr lvl="0">
                  <a:lnSpc>
                    <a:spcPct val="200000"/>
                  </a:lnSpc>
                </a:pP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a:solidFill>
                      <a:srgbClr val="000000"/>
                    </a:solidFill>
                    <a:latin typeface="Times New Roman" pitchFamily="18" charset="0"/>
                    <a:cs typeface="Times New Roman" pitchFamily="18" charset="0"/>
                    <a:sym typeface="Wingdings" pitchFamily="2" charset="2"/>
                  </a:rPr>
                  <a:t>W</a:t>
                </a:r>
                <a:r>
                  <a:rPr lang="en-US" altLang="zh-CN" sz="1100" i="1" baseline="-25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rPr>
                  <a:t>· </a:t>
                </a:r>
                <a:r>
                  <a:rPr lang="el-GR" altLang="zh-CN" sz="1100" dirty="0">
                    <a:solidFill>
                      <a:srgbClr val="000000"/>
                    </a:solidFill>
                    <a:latin typeface="Times New Roman" pitchFamily="18" charset="0"/>
                    <a:cs typeface="Times New Roman" pitchFamily="18" charset="0"/>
                  </a:rPr>
                  <a:t>Ω</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900" dirty="0">
                    <a:solidFill>
                      <a:srgbClr val="000000"/>
                    </a:solidFill>
                    <a:latin typeface="Times New Roman" pitchFamily="18" charset="0"/>
                    <a:cs typeface="Times New Roman" pitchFamily="18" charset="0"/>
                    <a:sym typeface="Wingdings" pitchFamily="2" charset="2"/>
                  </a:rPr>
                  <a:t>1</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baseline="30000" dirty="0">
                    <a:solidFill>
                      <a:srgbClr val="000000"/>
                    </a:solidFill>
                    <a:latin typeface="Times New Roman" pitchFamily="18" charset="0"/>
                    <a:cs typeface="Times New Roman" pitchFamily="18" charset="0"/>
                    <a:sym typeface="Wingdings" pitchFamily="2" charset="2"/>
                  </a:rPr>
                  <a:t>i </a:t>
                </a:r>
                <a:r>
                  <a:rPr lang="en-US" altLang="zh-CN" sz="1100" dirty="0">
                    <a:solidFill>
                      <a:srgbClr val="000000"/>
                    </a:solidFill>
                    <a:latin typeface="Times New Roman" pitchFamily="18" charset="0"/>
                    <a:cs typeface="Times New Roman" pitchFamily="18" charset="0"/>
                    <a:sym typeface="Wingdings" pitchFamily="2" charset="2"/>
                  </a:rPr>
                  <a:t> ]  +  </a:t>
                </a:r>
                <a:r>
                  <a:rPr lang="en-US" altLang="zh-CN" sz="1100" i="1" dirty="0">
                    <a:solidFill>
                      <a:srgbClr val="000000"/>
                    </a:solidFill>
                    <a:latin typeface="Times New Roman" pitchFamily="18" charset="0"/>
                    <a:cs typeface="Times New Roman" pitchFamily="18" charset="0"/>
                    <a:sym typeface="Wingdings" pitchFamily="2" charset="2"/>
                  </a:rPr>
                  <a:t>A</a:t>
                </a:r>
                <a:r>
                  <a:rPr lang="en-US" altLang="zh-CN" sz="1100" baseline="-25000" dirty="0">
                    <a:solidFill>
                      <a:srgbClr val="000000"/>
                    </a:solidFill>
                    <a:latin typeface="Times New Roman" pitchFamily="18" charset="0"/>
                    <a:cs typeface="Times New Roman" pitchFamily="18" charset="0"/>
                    <a:sym typeface="Wingdings" pitchFamily="2" charset="2"/>
                  </a:rPr>
                  <a:t>0</a:t>
                </a:r>
                <a:r>
                  <a:rPr lang="en-US" altLang="zh-CN" sz="1100" dirty="0">
                    <a:solidFill>
                      <a:srgbClr val="000000"/>
                    </a:solidFill>
                    <a:latin typeface="Times New Roman" pitchFamily="18" charset="0"/>
                    <a:cs typeface="Times New Roman" pitchFamily="18" charset="0"/>
                    <a:sym typeface="Wingdings" pitchFamily="2" charset="2"/>
                  </a:rPr>
                  <a:t>  </a:t>
                </a:r>
              </a:p>
              <a:p>
                <a:pPr lvl="0">
                  <a:lnSpc>
                    <a:spcPct val="200000"/>
                  </a:lnSpc>
                </a:pP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R </a:t>
                </a:r>
                <a:endParaRPr lang="en-US" altLang="zh-CN" sz="1100" dirty="0">
                  <a:latin typeface="Times New Roman" pitchFamily="18" charset="0"/>
                  <a:cs typeface="Times New Roman" pitchFamily="18" charset="0"/>
                </a:endParaRPr>
              </a:p>
            </p:txBody>
          </p:sp>
          <p:sp>
            <p:nvSpPr>
              <p:cNvPr id="6" name="矩形 5"/>
              <p:cNvSpPr/>
              <p:nvPr/>
            </p:nvSpPr>
            <p:spPr>
              <a:xfrm>
                <a:off x="529821" y="889719"/>
                <a:ext cx="4440935" cy="1138773"/>
              </a:xfrm>
              <a:prstGeom prst="rect">
                <a:avLst/>
              </a:prstGeom>
            </p:spPr>
            <p:txBody>
              <a:bodyPr wrap="square">
                <a:spAutoFit/>
              </a:bodyPr>
              <a:lstStyle/>
              <a:p>
                <a:pPr>
                  <a:lnSpc>
                    <a:spcPct val="200000"/>
                  </a:lnSpc>
                </a:pP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baseline="-25000" dirty="0">
                    <a:latin typeface="Times New Roman" pitchFamily="18" charset="0"/>
                    <a:cs typeface="Times New Roman" pitchFamily="18" charset="0"/>
                  </a:rPr>
                  <a:t>0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 </a:t>
                </a:r>
                <a:r>
                  <a:rPr lang="en-US" altLang="zh-CN" sz="1100" dirty="0">
                    <a:latin typeface="宋体" pitchFamily="2" charset="-122"/>
                    <a:cs typeface="Times New Roman" pitchFamily="18" charset="0"/>
                  </a:rPr>
                  <a:t>…</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φ</a:t>
                </a:r>
                <a:r>
                  <a:rPr lang="en-US" altLang="zh-CN" sz="1100" i="1" baseline="-25000" dirty="0">
                    <a:latin typeface="Times New Roman" pitchFamily="18" charset="0"/>
                    <a:cs typeface="Times New Roman" pitchFamily="18" charset="0"/>
                  </a:rPr>
                  <a:t>n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H</a:t>
                </a:r>
                <a:r>
                  <a:rPr lang="en-US" altLang="zh-CN" sz="1100" baseline="-25000" dirty="0" err="1">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baseline="-25000" dirty="0">
                    <a:latin typeface="Times New Roman" pitchFamily="18" charset="0"/>
                    <a:cs typeface="Times New Roman" pitchFamily="18" charset="0"/>
                  </a:rPr>
                  <a:t>0</a:t>
                </a:r>
                <a:r>
                  <a:rPr lang="en-US" altLang="zh-CN" sz="1100" dirty="0">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宋体" pitchFamily="2" charset="-122"/>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lvl="0">
                  <a:lnSpc>
                    <a:spcPct val="200000"/>
                  </a:lnSpc>
                </a:pPr>
                <a:r>
                  <a:rPr lang="zh-CN" altLang="en-US" sz="1100" dirty="0">
                    <a:solidFill>
                      <a:srgbClr val="000000"/>
                    </a:solidFill>
                    <a:latin typeface="Times New Roman" pitchFamily="18" charset="0"/>
                    <a:cs typeface="Times New Roman" pitchFamily="18" charset="0"/>
                  </a:rPr>
                  <a:t>由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移項整理得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900" i="1" baseline="-25000" dirty="0">
                    <a:solidFill>
                      <a:srgbClr val="000000"/>
                    </a:solidFill>
                    <a:latin typeface="Times New Roman" pitchFamily="18" charset="0"/>
                    <a:cs typeface="Times New Roman" pitchFamily="18" charset="0"/>
                  </a:rPr>
                  <a:t> </a:t>
                </a:r>
                <a:r>
                  <a:rPr lang="en-US" altLang="zh-CN" sz="900" baseline="-25000" dirty="0">
                    <a:solidFill>
                      <a:srgbClr val="000000"/>
                    </a:solidFill>
                    <a:latin typeface="Times New Roman" pitchFamily="18" charset="0"/>
                    <a:cs typeface="Times New Roman" pitchFamily="18" charset="0"/>
                  </a:rPr>
                  <a:t>+ 1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l-GR" altLang="zh-CN" sz="1100" i="1" dirty="0">
                    <a:solidFill>
                      <a:srgbClr val="000000"/>
                    </a:solidFill>
                    <a:latin typeface="Times New Roman" pitchFamily="18" charset="0"/>
                    <a:cs typeface="Times New Roman" pitchFamily="18" charset="0"/>
                  </a:rPr>
                  <a:t>δ</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en-US" altLang="zh-CN" sz="12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a:p>
                <a:pPr lvl="0">
                  <a:lnSpc>
                    <a:spcPct val="200000"/>
                  </a:lnSpc>
                </a:pP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I</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M</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Th</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   </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Z</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i="1" baseline="-25000"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E</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p:txBody>
          </p:sp>
          <p:sp>
            <p:nvSpPr>
              <p:cNvPr id="12" name="矩形 11"/>
              <p:cNvSpPr/>
              <p:nvPr/>
            </p:nvSpPr>
            <p:spPr>
              <a:xfrm>
                <a:off x="529821" y="2080627"/>
                <a:ext cx="4899307" cy="769441"/>
              </a:xfrm>
              <a:prstGeom prst="rect">
                <a:avLst/>
              </a:prstGeom>
            </p:spPr>
            <p:txBody>
              <a:bodyPr wrap="square">
                <a:spAutoFit/>
              </a:bodyPr>
              <a:lstStyle/>
              <a:p>
                <a:pPr>
                  <a:lnSpc>
                    <a:spcPct val="200000"/>
                  </a:lnSpc>
                </a:pPr>
                <a:r>
                  <a:rPr lang="en-US" altLang="zh-CN" sz="1100" dirty="0">
                    <a:latin typeface="Times New Roman" pitchFamily="18" charset="0"/>
                    <a:cs typeface="Times New Roman" pitchFamily="18" charset="0"/>
                    <a:sym typeface="Wingdings" pitchFamily="2" charset="2"/>
                  </a:rPr>
                  <a:t>∑  [  (  </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i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M</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V</a:t>
                </a:r>
                <a:r>
                  <a:rPr lang="en-US" altLang="zh-CN" sz="1100" i="1" baseline="-25000" dirty="0">
                    <a:latin typeface="Times New Roman" pitchFamily="18" charset="0"/>
                    <a:cs typeface="Times New Roman" pitchFamily="18" charset="0"/>
                    <a:sym typeface="Wingdings" pitchFamily="2" charset="2"/>
                  </a:rPr>
                  <a:t>i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  [  </a:t>
                </a:r>
                <a:r>
                  <a:rPr lang="en-US" altLang="zh-CN" sz="1100" i="1" dirty="0">
                    <a:latin typeface="Times New Roman" pitchFamily="18" charset="0"/>
                    <a:cs typeface="Times New Roman" pitchFamily="18" charset="0"/>
                    <a:sym typeface="Wingdings" pitchFamily="2" charset="2"/>
                  </a:rPr>
                  <a:t>W</a:t>
                </a:r>
                <a:r>
                  <a:rPr lang="en-US" altLang="zh-CN" sz="1100" i="1" baseline="-25000" dirty="0">
                    <a:latin typeface="Times New Roman" pitchFamily="18" charset="0"/>
                    <a:cs typeface="Times New Roman" pitchFamily="18" charset="0"/>
                    <a:sym typeface="Wingdings" pitchFamily="2" charset="2"/>
                  </a:rPr>
                  <a:t>i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9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 </a:t>
                </a:r>
                <a:r>
                  <a:rPr lang="en-US" altLang="zh-CN" sz="1100" i="1" baseline="30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  </a:t>
                </a:r>
                <a:r>
                  <a:rPr lang="en-US" altLang="zh-CN" sz="1100" i="1" dirty="0">
                    <a:latin typeface="Times New Roman" pitchFamily="18" charset="0"/>
                    <a:cs typeface="Times New Roman" pitchFamily="18" charset="0"/>
                    <a:sym typeface="Wingdings" pitchFamily="2" charset="2"/>
                  </a:rPr>
                  <a:t>A</a:t>
                </a:r>
                <a:r>
                  <a:rPr lang="en-US" altLang="zh-CN" sz="1100" baseline="-25000" dirty="0">
                    <a:latin typeface="Times New Roman" pitchFamily="18" charset="0"/>
                    <a:cs typeface="Times New Roman" pitchFamily="18" charset="0"/>
                    <a:sym typeface="Wingdings" pitchFamily="2" charset="2"/>
                  </a:rPr>
                  <a:t>0</a:t>
                </a:r>
                <a:r>
                  <a:rPr lang="en-US" altLang="zh-CN" sz="1100" dirty="0">
                    <a:latin typeface="Times New Roman" pitchFamily="18" charset="0"/>
                    <a:cs typeface="Times New Roman" pitchFamily="18" charset="0"/>
                    <a:sym typeface="Wingdings" pitchFamily="2" charset="2"/>
                  </a:rPr>
                  <a:t>  </a:t>
                </a:r>
              </a:p>
              <a:p>
                <a:pPr>
                  <a:lnSpc>
                    <a:spcPct val="200000"/>
                  </a:lnSpc>
                </a:pPr>
                <a:r>
                  <a:rPr lang="en-US" altLang="zh-CN" sz="1100" i="1" dirty="0" err="1">
                    <a:latin typeface="Times New Roman" pitchFamily="18" charset="0"/>
                    <a:cs typeface="Times New Roman" pitchFamily="18" charset="0"/>
                    <a:sym typeface="Wingdings" pitchFamily="2" charset="2"/>
                  </a:rPr>
                  <a:t>Tw</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Tl</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err="1">
                    <a:latin typeface="Times New Roman" pitchFamily="18" charset="0"/>
                    <a:cs typeface="Times New Roman" pitchFamily="18" charset="0"/>
                    <a:sym typeface="Wingdings" pitchFamily="2" charset="2"/>
                  </a:rPr>
                  <a:t>Th</a:t>
                </a:r>
                <a:r>
                  <a:rPr lang="en-US" altLang="zh-CN" sz="1100" i="1" baseline="-25000" dirty="0" err="1">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a:t>
                </a:r>
                <a:r>
                  <a:rPr lang="en-US" altLang="zh-CN" sz="1100" i="1" baseline="-25000" dirty="0">
                    <a:latin typeface="Times New Roman" pitchFamily="18" charset="0"/>
                    <a:cs typeface="Times New Roman" pitchFamily="18" charset="0"/>
                    <a:sym typeface="Wingdings" pitchFamily="2" charset="2"/>
                  </a:rPr>
                  <a:t>i</a:t>
                </a:r>
                <a:r>
                  <a:rPr lang="en-US" altLang="zh-CN" sz="1100" dirty="0">
                    <a:latin typeface="Times New Roman" pitchFamily="18" charset="0"/>
                    <a:cs typeface="Times New Roman" pitchFamily="18" charset="0"/>
                    <a:sym typeface="Wingdings" pitchFamily="2" charset="2"/>
                  </a:rPr>
                  <a:t>   =   Ω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p:txBody>
          </p:sp>
          <p:sp>
            <p:nvSpPr>
              <p:cNvPr id="2" name="右大括号 1"/>
              <p:cNvSpPr/>
              <p:nvPr/>
            </p:nvSpPr>
            <p:spPr>
              <a:xfrm>
                <a:off x="4970756" y="1043735"/>
                <a:ext cx="53163" cy="914400"/>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大括号 14"/>
              <p:cNvSpPr/>
              <p:nvPr/>
            </p:nvSpPr>
            <p:spPr>
              <a:xfrm>
                <a:off x="5429128" y="2243000"/>
                <a:ext cx="53163" cy="512142"/>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p:cNvSpPr/>
              <p:nvPr/>
            </p:nvSpPr>
            <p:spPr>
              <a:xfrm>
                <a:off x="5773991" y="1500935"/>
                <a:ext cx="53163" cy="998136"/>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右箭头 16"/>
              <p:cNvSpPr/>
              <p:nvPr/>
            </p:nvSpPr>
            <p:spPr>
              <a:xfrm>
                <a:off x="6027602" y="1920489"/>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大括号 17"/>
              <p:cNvSpPr/>
              <p:nvPr/>
            </p:nvSpPr>
            <p:spPr>
              <a:xfrm flipH="1">
                <a:off x="6464621" y="1572775"/>
                <a:ext cx="54000" cy="854453"/>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8" name="组合 27"/>
            <p:cNvGrpSpPr/>
            <p:nvPr/>
          </p:nvGrpSpPr>
          <p:grpSpPr>
            <a:xfrm>
              <a:off x="529821" y="4723379"/>
              <a:ext cx="10638044" cy="1107996"/>
              <a:chOff x="529821" y="4649639"/>
              <a:chExt cx="10638044" cy="1107996"/>
            </a:xfrm>
          </p:grpSpPr>
          <p:sp>
            <p:nvSpPr>
              <p:cNvPr id="21" name="矩形 20"/>
              <p:cNvSpPr/>
              <p:nvPr/>
            </p:nvSpPr>
            <p:spPr>
              <a:xfrm>
                <a:off x="529821" y="4649639"/>
                <a:ext cx="10638044"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此均衡條件式等號左側代表的是消費者投資健康所獲得的邊際報酬率，而此一邊際報酬率包含兩項</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貨幣報酬率</a:t>
                </a:r>
                <a:r>
                  <a:rPr lang="en-US" altLang="zh-CN" sz="1000" dirty="0">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rPr>
                  <a:t>γ</a:t>
                </a:r>
                <a:r>
                  <a:rPr lang="en-US" altLang="zh-CN" sz="1000" i="1" baseline="-25000" dirty="0" err="1">
                    <a:solidFill>
                      <a:srgbClr val="000000"/>
                    </a:solidFill>
                    <a:latin typeface="Times New Roman" pitchFamily="18" charset="0"/>
                    <a:cs typeface="Times New Roman" pitchFamily="18" charset="0"/>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精神報酬率</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a:t>
                </a:r>
                <a:r>
                  <a:rPr lang="en-US" altLang="zh-CN" sz="1000" i="1" baseline="-25000" dirty="0" err="1">
                    <a:latin typeface="Times New Roman" pitchFamily="18" charset="0"/>
                    <a:cs typeface="Times New Roman" pitchFamily="18" charset="0"/>
                    <a:sym typeface="Wingdings" pitchFamily="2" charset="2"/>
                  </a:rPr>
                  <a:t>i</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，正如前所述，消費者需要健康的兩個理由一是消費上得到滿足的效用，二是投資上的收益，因此上述兩種報酬率正反映消費者從事健康資本投資在消費面上所獲得的效益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consumption benefit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與在投資面上所獲得的效益</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investment benefit</a:t>
                </a:r>
                <a:r>
                  <a:rPr lang="en-US" altLang="zh-CN" sz="10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lvl="0">
                  <a:lnSpc>
                    <a:spcPct val="150000"/>
                  </a:lnSpc>
                </a:pPr>
                <a:r>
                  <a:rPr lang="zh-CN" altLang="en-US" sz="1100" dirty="0">
                    <a:solidFill>
                      <a:srgbClr val="000000"/>
                    </a:solidFill>
                    <a:latin typeface="Times New Roman" pitchFamily="18" charset="0"/>
                    <a:cs typeface="Times New Roman" pitchFamily="18" charset="0"/>
                  </a:rPr>
                  <a:t>均衡條件式等號右邊代表消費者從事健康投資的資本使用成本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user cost of capital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，而此一成本包括三個項目</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利率</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投資邊際成本的變化率</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(3) </a:t>
                </a:r>
                <a:r>
                  <a:rPr lang="zh-CN" altLang="en-US" sz="1100" dirty="0">
                    <a:solidFill>
                      <a:srgbClr val="000000"/>
                    </a:solidFill>
                    <a:latin typeface="Times New Roman" pitchFamily="18" charset="0"/>
                    <a:cs typeface="Times New Roman" pitchFamily="18" charset="0"/>
                    <a:sym typeface="Wingdings" pitchFamily="2" charset="2"/>
                  </a:rPr>
                  <a:t>折舊率</a:t>
                </a:r>
                <a:r>
                  <a:rPr lang="en-US" altLang="zh-CN" sz="1000" dirty="0">
                    <a:solidFill>
                      <a:srgbClr val="000000"/>
                    </a:solidFill>
                    <a:latin typeface="Times New Roman" pitchFamily="18" charset="0"/>
                    <a:cs typeface="Times New Roman" pitchFamily="18" charset="0"/>
                    <a:sym typeface="Wingdings" pitchFamily="2" charset="2"/>
                  </a:rPr>
                  <a:t>(</a:t>
                </a:r>
                <a:r>
                  <a:rPr lang="el-GR" altLang="zh-CN" sz="1000" i="1" dirty="0">
                    <a:solidFill>
                      <a:srgbClr val="000000"/>
                    </a:solidFill>
                    <a:latin typeface="Times New Roman" pitchFamily="18" charset="0"/>
                    <a:cs typeface="Times New Roman" pitchFamily="18" charset="0"/>
                    <a:sym typeface="Wingdings" pitchFamily="2" charset="2"/>
                  </a:rPr>
                  <a:t>δ</a:t>
                </a:r>
                <a:r>
                  <a:rPr lang="en-US" altLang="zh-CN" sz="1000" i="1" baseline="-25000" dirty="0">
                    <a:solidFill>
                      <a:srgbClr val="000000"/>
                    </a:solidFill>
                    <a:latin typeface="Times New Roman" pitchFamily="18" charset="0"/>
                    <a:cs typeface="Times New Roman" pitchFamily="18" charset="0"/>
                    <a:sym typeface="Wingdings" pitchFamily="2" charset="2"/>
                  </a:rPr>
                  <a:t>i</a:t>
                </a:r>
                <a:r>
                  <a:rPr lang="en-US" altLang="zh-CN" sz="10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2292579178"/>
                  </p:ext>
                </p:extLst>
              </p:nvPr>
            </p:nvGraphicFramePr>
            <p:xfrm>
              <a:off x="9602036" y="5472796"/>
              <a:ext cx="249237" cy="200025"/>
            </p:xfrm>
            <a:graphic>
              <a:graphicData uri="http://schemas.openxmlformats.org/presentationml/2006/ole">
                <mc:AlternateContent xmlns:mc="http://schemas.openxmlformats.org/markup-compatibility/2006">
                  <mc:Choice xmlns:v="urn:schemas-microsoft-com:vml" Requires="v">
                    <p:oleObj name="Equation" r:id="rId3" imgW="266353" imgH="215619" progId="">
                      <p:embed/>
                    </p:oleObj>
                  </mc:Choice>
                  <mc:Fallback>
                    <p:oleObj name="Equation" r:id="rId3" imgW="266353" imgH="215619" progId="">
                      <p:embed/>
                      <p:pic>
                        <p:nvPicPr>
                          <p:cNvPr id="0" name="Picture 25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2036" y="5472796"/>
                            <a:ext cx="249237"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 name="组合 28"/>
            <p:cNvGrpSpPr/>
            <p:nvPr/>
          </p:nvGrpSpPr>
          <p:grpSpPr>
            <a:xfrm>
              <a:off x="613825" y="3703721"/>
              <a:ext cx="9208973" cy="889000"/>
              <a:chOff x="613825" y="3600485"/>
              <a:chExt cx="9208973" cy="889000"/>
            </a:xfrm>
          </p:grpSpPr>
          <p:graphicFrame>
            <p:nvGraphicFramePr>
              <p:cNvPr id="19" name="对象 18"/>
              <p:cNvGraphicFramePr>
                <a:graphicFrameLocks noChangeAspect="1"/>
              </p:cNvGraphicFramePr>
              <p:nvPr>
                <p:extLst>
                  <p:ext uri="{D42A27DB-BD31-4B8C-83A1-F6EECF244321}">
                    <p14:modId xmlns:p14="http://schemas.microsoft.com/office/powerpoint/2010/main" val="1829820125"/>
                  </p:ext>
                </p:extLst>
              </p:nvPr>
            </p:nvGraphicFramePr>
            <p:xfrm>
              <a:off x="613825" y="3600485"/>
              <a:ext cx="6870700" cy="889000"/>
            </p:xfrm>
            <a:graphic>
              <a:graphicData uri="http://schemas.openxmlformats.org/presentationml/2006/ole">
                <mc:AlternateContent xmlns:mc="http://schemas.openxmlformats.org/markup-compatibility/2006">
                  <mc:Choice xmlns:v="urn:schemas-microsoft-com:vml" Requires="v">
                    <p:oleObj name="Equation" r:id="rId5" imgW="6870700" imgH="889000" progId="">
                      <p:embed/>
                    </p:oleObj>
                  </mc:Choice>
                  <mc:Fallback>
                    <p:oleObj name="Equation" r:id="rId5" imgW="6870700" imgH="889000" progId="">
                      <p:embed/>
                      <p:pic>
                        <p:nvPicPr>
                          <p:cNvPr id="0" name="Picture 25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825" y="3600485"/>
                            <a:ext cx="68707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814039033"/>
                  </p:ext>
                </p:extLst>
              </p:nvPr>
            </p:nvGraphicFramePr>
            <p:xfrm>
              <a:off x="8590898" y="3909207"/>
              <a:ext cx="1231900" cy="228600"/>
            </p:xfrm>
            <a:graphic>
              <a:graphicData uri="http://schemas.openxmlformats.org/presentationml/2006/ole">
                <mc:AlternateContent xmlns:mc="http://schemas.openxmlformats.org/markup-compatibility/2006">
                  <mc:Choice xmlns:v="urn:schemas-microsoft-com:vml" Requires="v">
                    <p:oleObj name="公式" r:id="rId7" imgW="1231366" imgH="228501" progId="Equation.3">
                      <p:embed/>
                    </p:oleObj>
                  </mc:Choice>
                  <mc:Fallback>
                    <p:oleObj name="公式" r:id="rId7" imgW="1231366" imgH="228501" progId="Equation.3">
                      <p:embed/>
                      <p:pic>
                        <p:nvPicPr>
                          <p:cNvPr id="0" name="Picture 25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0898" y="3909207"/>
                            <a:ext cx="12319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右箭头 26"/>
              <p:cNvSpPr/>
              <p:nvPr/>
            </p:nvSpPr>
            <p:spPr>
              <a:xfrm>
                <a:off x="7913407" y="3956323"/>
                <a:ext cx="238539" cy="159027"/>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2561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23727"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36811" y="200066"/>
            <a:ext cx="114669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健康需求與醫療服務需求</a:t>
            </a:r>
            <a:r>
              <a:rPr lang="en-US" altLang="zh-CN" sz="900" dirty="0">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健康需求模型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Grossman</a:t>
            </a:r>
            <a:r>
              <a:rPr lang="en-US" altLang="zh-CN" sz="900" dirty="0">
                <a:solidFill>
                  <a:srgbClr val="000000"/>
                </a:solidFill>
                <a:latin typeface="Times New Roman" pitchFamily="18" charset="0"/>
                <a:cs typeface="Times New Roman" pitchFamily="18" charset="0"/>
              </a:rPr>
              <a:t> 1972)</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520566" y="627878"/>
            <a:ext cx="10289654" cy="5164989"/>
            <a:chOff x="520566" y="627878"/>
            <a:chExt cx="10289654" cy="5164989"/>
          </a:xfrm>
        </p:grpSpPr>
        <p:pic>
          <p:nvPicPr>
            <p:cNvPr id="7219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6" y="1074749"/>
              <a:ext cx="6033816" cy="471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78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649" y="3814549"/>
              <a:ext cx="3818571" cy="192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4533" y="722342"/>
              <a:ext cx="3559131" cy="293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67452" y="627878"/>
              <a:ext cx="9824007" cy="346249"/>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簡化</a:t>
              </a:r>
              <a:r>
                <a:rPr lang="zh-CN" altLang="en-US" sz="1100" dirty="0">
                  <a:solidFill>
                    <a:srgbClr val="000000"/>
                  </a:solidFill>
                  <a:latin typeface="Times New Roman" pitchFamily="18" charset="0"/>
                  <a:cs typeface="Times New Roman" pitchFamily="18" charset="0"/>
                </a:rPr>
                <a:t>健康需求模型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（純投資模型）：</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703398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4147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endParaRPr lang="zh-TW" altLang="en-US" sz="900" dirty="0">
              <a:latin typeface="Times New Roman" pitchFamily="18" charset="0"/>
              <a:cs typeface="Times New Roman" pitchFamily="18" charset="0"/>
            </a:endParaRPr>
          </a:p>
        </p:txBody>
      </p:sp>
      <p:grpSp>
        <p:nvGrpSpPr>
          <p:cNvPr id="2" name="组合 1"/>
          <p:cNvGrpSpPr/>
          <p:nvPr/>
        </p:nvGrpSpPr>
        <p:grpSpPr>
          <a:xfrm>
            <a:off x="850392" y="763085"/>
            <a:ext cx="9930385" cy="4754504"/>
            <a:chOff x="850392" y="763085"/>
            <a:chExt cx="9930385" cy="4754504"/>
          </a:xfrm>
        </p:grpSpPr>
        <p:sp>
          <p:nvSpPr>
            <p:cNvPr id="10" name="矩形 9"/>
            <p:cNvSpPr/>
            <p:nvPr/>
          </p:nvSpPr>
          <p:spPr>
            <a:xfrm>
              <a:off x="850393" y="763085"/>
              <a:ext cx="9930384" cy="1869743"/>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在有醫療保險的情形下，消費者通常只需自己負擔就醫費用的一小部分（或全部免費），其餘大部分（或是全部）的醫療費用則由第三者（保險公司）來支付，消費者自己負擔的醫療費用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of</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pocket</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payment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佔全部醫療費用的百分比，經濟學文獻上稱之為部分負擔率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coinsurance rate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，就醫完全免費時部分負擔率為零，醫療保險對消費者醫療服務需求的影響主要為三方面：</a:t>
              </a:r>
              <a:endParaRPr lang="en-US" altLang="zh-CN" sz="1100" dirty="0">
                <a:latin typeface="Times New Roman" pitchFamily="18" charset="0"/>
                <a:cs typeface="Times New Roman" pitchFamily="18" charset="0"/>
              </a:endParaRPr>
            </a:p>
            <a:p>
              <a:pPr marL="228600" lvl="0" indent="-228600">
                <a:lnSpc>
                  <a:spcPct val="150000"/>
                </a:lnSpc>
                <a:buAutoNum type="arabicParenBoth"/>
              </a:pPr>
              <a:r>
                <a:rPr lang="zh-CN" altLang="en-US" sz="1100" dirty="0">
                  <a:latin typeface="Times New Roman" pitchFamily="18" charset="0"/>
                  <a:cs typeface="Times New Roman" pitchFamily="18" charset="0"/>
                </a:rPr>
                <a:t>醫療保險的介入，使消費者就醫時所面對的貨幣價格降低了，因此消費者的醫療服務需求將增加；</a:t>
              </a:r>
              <a:endParaRPr lang="en-US" altLang="zh-CN" sz="1100" dirty="0">
                <a:latin typeface="Times New Roman" pitchFamily="18" charset="0"/>
                <a:cs typeface="Times New Roman" pitchFamily="18" charset="0"/>
              </a:endParaRPr>
            </a:p>
            <a:p>
              <a:pPr marL="228600" lvl="0" indent="-228600">
                <a:lnSpc>
                  <a:spcPct val="150000"/>
                </a:lnSpc>
                <a:buAutoNum type="arabicParenBoth"/>
              </a:pPr>
              <a:r>
                <a:rPr lang="zh-CN" altLang="en-US" sz="1100" dirty="0">
                  <a:latin typeface="Times New Roman" pitchFamily="18" charset="0"/>
                  <a:cs typeface="Times New Roman" pitchFamily="18" charset="0"/>
                </a:rPr>
                <a:t>在有醫療保險的情形下，消費者的醫療服務需求曲線會變得較陡，也就是較沒有價格彈性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，極端情況下（部分負擔率為零）醫療服務的需求曲線變成一垂直線，此時價格彈性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為零；</a:t>
              </a:r>
              <a:endParaRPr lang="en-US" altLang="zh-CN" sz="1100" dirty="0">
                <a:latin typeface="Times New Roman" pitchFamily="18" charset="0"/>
                <a:cs typeface="Times New Roman" pitchFamily="18" charset="0"/>
              </a:endParaRPr>
            </a:p>
            <a:p>
              <a:pPr marL="228600" lvl="0" indent="-228600">
                <a:lnSpc>
                  <a:spcPct val="150000"/>
                </a:lnSpc>
                <a:buAutoNum type="arabicParenBoth"/>
              </a:pPr>
              <a:r>
                <a:rPr lang="zh-CN" altLang="en-US" sz="1100" dirty="0">
                  <a:latin typeface="Times New Roman" pitchFamily="18" charset="0"/>
                  <a:cs typeface="Times New Roman" pitchFamily="18" charset="0"/>
                </a:rPr>
                <a:t>在有醫療保險的制度下，消費者就醫的「時間成本」的重要性將大幅增加，成為影響醫療服務市場「價格機能」的主要因素；</a:t>
              </a:r>
              <a:endParaRPr lang="en-US" altLang="zh-CN" sz="1100" dirty="0">
                <a:latin typeface="Times New Roman" pitchFamily="18" charset="0"/>
                <a:cs typeface="Times New Roman" pitchFamily="18" charset="0"/>
              </a:endParaRPr>
            </a:p>
          </p:txBody>
        </p:sp>
        <p:sp>
          <p:nvSpPr>
            <p:cNvPr id="13" name="矩形 12"/>
            <p:cNvSpPr/>
            <p:nvPr/>
          </p:nvSpPr>
          <p:spPr>
            <a:xfrm>
              <a:off x="850392" y="2632184"/>
              <a:ext cx="9930384" cy="2885405"/>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綜合彙總前述，求解</a:t>
              </a:r>
              <a:r>
                <a:rPr lang="zh-CN" altLang="en-US" sz="1100" dirty="0">
                  <a:solidFill>
                    <a:srgbClr val="000000"/>
                  </a:solidFill>
                  <a:latin typeface="Times New Roman" pitchFamily="18" charset="0"/>
                  <a:cs typeface="Times New Roman" pitchFamily="18" charset="0"/>
                </a:rPr>
                <a:t>健康需求純投資模型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Grossman</a:t>
              </a:r>
              <a:r>
                <a:rPr lang="en-US" altLang="zh-CN" sz="1000" dirty="0">
                  <a:solidFill>
                    <a:srgbClr val="000000"/>
                  </a:solidFill>
                  <a:latin typeface="Times New Roman" pitchFamily="18" charset="0"/>
                  <a:cs typeface="Times New Roman" pitchFamily="18" charset="0"/>
                </a:rPr>
                <a:t> 1972)</a:t>
              </a:r>
              <a:r>
                <a:rPr lang="zh-CN" altLang="en-US" sz="1100" dirty="0">
                  <a:latin typeface="Times New Roman" pitchFamily="18" charset="0"/>
                  <a:cs typeface="Times New Roman" pitchFamily="18" charset="0"/>
                </a:rPr>
                <a:t>與</a:t>
              </a:r>
              <a:r>
                <a:rPr lang="zh-CN" altLang="en-US" sz="1100" dirty="0">
                  <a:solidFill>
                    <a:srgbClr val="000000"/>
                  </a:solidFill>
                  <a:latin typeface="Times New Roman" pitchFamily="18" charset="0"/>
                  <a:cs typeface="Times New Roman" pitchFamily="18" charset="0"/>
                </a:rPr>
                <a:t>家庭生產函數模型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Becker</a:t>
              </a:r>
              <a:r>
                <a:rPr lang="en-US" altLang="zh-CN" sz="1000" dirty="0">
                  <a:solidFill>
                    <a:srgbClr val="000000"/>
                  </a:solidFill>
                  <a:latin typeface="Times New Roman" pitchFamily="18" charset="0"/>
                  <a:cs typeface="Times New Roman" pitchFamily="18" charset="0"/>
                </a:rPr>
                <a:t> 1965)</a:t>
              </a:r>
              <a:r>
                <a:rPr lang="zh-CN" altLang="en-US" sz="1100" dirty="0">
                  <a:latin typeface="Times New Roman" pitchFamily="18" charset="0"/>
                  <a:cs typeface="Times New Roman" pitchFamily="18" charset="0"/>
                </a:rPr>
                <a:t>，可導出六項對於</a:t>
              </a:r>
              <a:r>
                <a:rPr lang="zh-TW" altLang="en-US" sz="1100" dirty="0">
                  <a:latin typeface="Times New Roman" pitchFamily="18" charset="0"/>
                  <a:cs typeface="Times New Roman" pitchFamily="18" charset="0"/>
                </a:rPr>
                <a:t>健康與醫療服務</a:t>
              </a:r>
              <a:r>
                <a:rPr lang="zh-CN" altLang="en-US" sz="1100" dirty="0">
                  <a:latin typeface="Times New Roman" pitchFamily="18" charset="0"/>
                  <a:cs typeface="Times New Roman" pitchFamily="18" charset="0"/>
                </a:rPr>
                <a:t>市場</a:t>
              </a:r>
              <a:r>
                <a:rPr lang="zh-TW" altLang="en-US" sz="1100" dirty="0">
                  <a:latin typeface="Times New Roman" pitchFamily="18" charset="0"/>
                  <a:cs typeface="Times New Roman" pitchFamily="18" charset="0"/>
                </a:rPr>
                <a:t>需求</a:t>
              </a:r>
              <a:r>
                <a:rPr lang="zh-CN" altLang="en-US" sz="1100" dirty="0">
                  <a:latin typeface="Times New Roman" pitchFamily="18" charset="0"/>
                  <a:cs typeface="Times New Roman" pitchFamily="18" charset="0"/>
                </a:rPr>
                <a:t>的預測，如下：</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一、醫療服務的價格上升，消費者的健康需求與醫療服務需求皆隨之減少；</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二、影響時間成本的因素有兩項：工資率、就醫時間，對於工資率的影響，簡化版的健康需求純投資模型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Grossman</a:t>
              </a:r>
              <a:r>
                <a:rPr lang="en-US" altLang="zh-CN" sz="1000" dirty="0">
                  <a:latin typeface="Times New Roman" pitchFamily="18" charset="0"/>
                  <a:cs typeface="Times New Roman" pitchFamily="18" charset="0"/>
                </a:rPr>
                <a:t> 1972)</a:t>
              </a:r>
              <a:r>
                <a:rPr lang="zh-CN" altLang="en-US" sz="1100" dirty="0">
                  <a:latin typeface="Times New Roman" pitchFamily="18" charset="0"/>
                  <a:cs typeface="Times New Roman" pitchFamily="18" charset="0"/>
                </a:rPr>
                <a:t>中工資率提高消費者的健康需求與醫療服務需求皆會隨之增加，在家庭生產函數模型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a:t>
              </a:r>
              <a:r>
                <a:rPr lang="en-US" altLang="zh-CN" sz="1000" dirty="0">
                  <a:latin typeface="Times New Roman" pitchFamily="18" charset="0"/>
                  <a:cs typeface="Times New Roman" pitchFamily="18" charset="0"/>
                </a:rPr>
                <a:t> 1965)</a:t>
              </a:r>
              <a:r>
                <a:rPr lang="zh-CN" altLang="en-US" sz="1100" dirty="0">
                  <a:latin typeface="Times New Roman" pitchFamily="18" charset="0"/>
                  <a:cs typeface="Times New Roman" pitchFamily="18" charset="0"/>
                </a:rPr>
                <a:t>中，在健康是屬於更加時間密集消費品的條件下，工資率提高後，如果負的替代效果大過正的收入效果，則消費者的健康需求與醫療服務需求會減少，延長就醫時間醫療服務的全價格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shadow price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會上升，消費者的健康需求與醫療服務需求皆會隨之減少；</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三、在有醫療保險的制度下，將使消費者就醫時所必須支付的貨幣價格降低，因此，消費者將增加醫療服務的需求量；</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四、非薪資收入提高後，對健康需求與醫療服務需求的影響方向，視健康是「正常財」或是「劣等財」而定，如果健康是正常財，則非薪資所得提高後，消費者的健康需求與醫療服務需求皆會隨之增加；</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五、消費者的教育水準增加後，健康需求會增加，但醫療需求則隨之減少；</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六、健康資本的折舊率會隨著年齡的增加而是增加，不考慮健康的消費品特性，單從投資財角度分析，健康資本折舊率提高後，消費者的健康需求會降低，但醫療服務需求會增加，由此可以預期，成人的醫療服務需求會隨著其年齡的增加而增加；</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31038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production function</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6" name="组合 5"/>
          <p:cNvGrpSpPr/>
          <p:nvPr/>
        </p:nvGrpSpPr>
        <p:grpSpPr>
          <a:xfrm>
            <a:off x="542273" y="586310"/>
            <a:ext cx="10313583" cy="5032147"/>
            <a:chOff x="542273" y="586310"/>
            <a:chExt cx="10313583" cy="5032147"/>
          </a:xfrm>
        </p:grpSpPr>
        <p:sp>
          <p:nvSpPr>
            <p:cNvPr id="10" name="矩形 9"/>
            <p:cNvSpPr/>
            <p:nvPr/>
          </p:nvSpPr>
          <p:spPr>
            <a:xfrm>
              <a:off x="542274" y="586310"/>
              <a:ext cx="10313582"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廠商的</a:t>
              </a:r>
              <a:r>
                <a:rPr lang="zh-CN" altLang="en-US" sz="1100" dirty="0">
                  <a:solidFill>
                    <a:srgbClr val="000000"/>
                  </a:solidFill>
                  <a:latin typeface="Times New Roman" pitchFamily="18" charset="0"/>
                  <a:cs typeface="Times New Roman" pitchFamily="18" charset="0"/>
                  <a:sym typeface="Wingdings" pitchFamily="2" charset="2"/>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rPr>
                <a:t>生產函</a:t>
              </a:r>
              <a:r>
                <a:rPr lang="zh-CN" altLang="en-US" sz="1100" dirty="0">
                  <a:solidFill>
                    <a:srgbClr val="000000"/>
                  </a:solidFill>
                  <a:latin typeface="Times New Roman" pitchFamily="18" charset="0"/>
                  <a:cs typeface="Times New Roman" pitchFamily="18" charset="0"/>
                </a:rPr>
                <a:t>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production function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sp>
          <p:nvSpPr>
            <p:cNvPr id="5" name="矩形 4"/>
            <p:cNvSpPr/>
            <p:nvPr/>
          </p:nvSpPr>
          <p:spPr>
            <a:xfrm>
              <a:off x="542273" y="932559"/>
              <a:ext cx="10313582" cy="2123658"/>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在經濟學上，廠商</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firm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是指從事生產活動的基本決策單位，廠商在市場上購買各種生產要素</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production input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從事生產活動，經過生產的過程，產生各種不同形式的產品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，並在市場上銷售其所生產的產品；</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在經濟生產過程中，生產要素可概括為四種</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 </a:t>
              </a:r>
              <a:r>
                <a:rPr lang="zh-CN" altLang="en-US" sz="1100" dirty="0">
                  <a:latin typeface="Times New Roman" pitchFamily="18" charset="0"/>
                  <a:cs typeface="Times New Roman" pitchFamily="18" charset="0"/>
                  <a:sym typeface="Wingdings" pitchFamily="2" charset="2"/>
                </a:rPr>
                <a:t>勞動</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labor</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 </a:t>
              </a:r>
              <a:r>
                <a:rPr lang="zh-CN" altLang="en-US" sz="1100" dirty="0">
                  <a:latin typeface="Times New Roman" pitchFamily="18" charset="0"/>
                  <a:cs typeface="Times New Roman" pitchFamily="18" charset="0"/>
                  <a:sym typeface="Wingdings" pitchFamily="2" charset="2"/>
                </a:rPr>
                <a:t>資本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capital</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(3) </a:t>
              </a:r>
              <a:r>
                <a:rPr lang="zh-CN" altLang="en-US" sz="1100" dirty="0">
                  <a:latin typeface="Times New Roman" pitchFamily="18" charset="0"/>
                  <a:cs typeface="Times New Roman" pitchFamily="18" charset="0"/>
                  <a:sym typeface="Wingdings" pitchFamily="2" charset="2"/>
                </a:rPr>
                <a:t>土地</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land</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(4) </a:t>
              </a:r>
              <a:r>
                <a:rPr lang="zh-CN" altLang="en-US" sz="1100" dirty="0">
                  <a:latin typeface="Times New Roman" pitchFamily="18" charset="0"/>
                  <a:cs typeface="Times New Roman" pitchFamily="18" charset="0"/>
                  <a:sym typeface="Wingdings" pitchFamily="2" charset="2"/>
                </a:rPr>
                <a:t>企業家精神</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entrepreneurship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，通常為了簡化分析只對勞動與資本兩種要素進行分析，在此一簡化架構下，廠商的生產函數可以表示為：</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F</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L</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K</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，式中，</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表示生產量，</a:t>
              </a:r>
              <a:r>
                <a:rPr lang="en-US" altLang="zh-CN" sz="1100" i="1" dirty="0">
                  <a:latin typeface="Times New Roman" pitchFamily="18" charset="0"/>
                  <a:cs typeface="Times New Roman" pitchFamily="18" charset="0"/>
                  <a:sym typeface="Wingdings" pitchFamily="2" charset="2"/>
                </a:rPr>
                <a:t>L</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表示勞動生產要素，</a:t>
              </a:r>
              <a:r>
                <a:rPr lang="en-US" altLang="zh-CN" sz="1100" i="1" dirty="0">
                  <a:latin typeface="Times New Roman" pitchFamily="18" charset="0"/>
                  <a:cs typeface="Times New Roman" pitchFamily="18" charset="0"/>
                  <a:sym typeface="Wingdings" pitchFamily="2" charset="2"/>
                </a:rPr>
                <a:t>K</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表示資本生產要素（例如廠商的廠房與設備），該函數表示，在技術固定</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fixed technology</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的假說下，各種不同生產要素組合所能獲得的最大可能產出</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maximum sustainable output</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；在經濟學上廠商的生產函數可依生產期間的不同區分為短期函數和長期函數，此處的短期</a:t>
              </a:r>
              <a:r>
                <a:rPr lang="en-US" altLang="zh-CN" sz="1000" dirty="0">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shotr</a:t>
              </a:r>
              <a:r>
                <a:rPr lang="en-US" altLang="zh-CN" sz="1000" i="1" dirty="0">
                  <a:latin typeface="Times New Roman" pitchFamily="18" charset="0"/>
                  <a:cs typeface="Times New Roman" pitchFamily="18" charset="0"/>
                  <a:sym typeface="Wingdings" pitchFamily="2" charset="2"/>
                </a:rPr>
                <a:t> run</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與長期</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long run</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的區分是以生產要素的數量是否固定不變來決定，經濟學上所謂的</a:t>
              </a:r>
              <a:r>
                <a:rPr lang="zh-CN" altLang="en-US" sz="1100" dirty="0">
                  <a:solidFill>
                    <a:srgbClr val="000000"/>
                  </a:solidFill>
                  <a:latin typeface="Times New Roman" pitchFamily="18" charset="0"/>
                  <a:cs typeface="Times New Roman" pitchFamily="18" charset="0"/>
                  <a:sym typeface="Wingdings" pitchFamily="2" charset="2"/>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是指至少有一種生產要素的數量固定不變的生產期間，</a:t>
              </a:r>
              <a:r>
                <a:rPr lang="zh-CN" altLang="en-US" sz="1100" dirty="0">
                  <a:solidFill>
                    <a:srgbClr val="000000"/>
                  </a:solidFill>
                  <a:latin typeface="Times New Roman" pitchFamily="18" charset="0"/>
                  <a:cs typeface="Times New Roman" pitchFamily="18" charset="0"/>
                  <a:sym typeface="Wingdings" pitchFamily="2" charset="2"/>
                </a:rPr>
                <a:t>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指所有生產要素皆可變動的生產期間，因此在上述生產函數所列的勞動與資本兩種要素之中，在「短期」的時間裡經濟學將資本生產要素視為固定生產要素，將勞動視為可變生產要素，而在「長期」的時間資本與勞動兩種要素皆是可變生產要素；</a:t>
              </a:r>
              <a:endParaRPr lang="en-US" altLang="zh-CN" sz="1100" dirty="0">
                <a:latin typeface="Times New Roman" pitchFamily="18" charset="0"/>
                <a:cs typeface="Times New Roman" pitchFamily="18" charset="0"/>
              </a:endParaRPr>
            </a:p>
          </p:txBody>
        </p:sp>
        <p:grpSp>
          <p:nvGrpSpPr>
            <p:cNvPr id="3" name="组合 2"/>
            <p:cNvGrpSpPr/>
            <p:nvPr/>
          </p:nvGrpSpPr>
          <p:grpSpPr>
            <a:xfrm>
              <a:off x="542274" y="3056217"/>
              <a:ext cx="10313581" cy="387816"/>
              <a:chOff x="542274" y="3056217"/>
              <a:chExt cx="10313581" cy="387816"/>
            </a:xfrm>
          </p:grpSpPr>
          <p:sp>
            <p:nvSpPr>
              <p:cNvPr id="13" name="矩形 12"/>
              <p:cNvSpPr/>
              <p:nvPr/>
            </p:nvSpPr>
            <p:spPr>
              <a:xfrm>
                <a:off x="542274" y="3056217"/>
                <a:ext cx="10313581"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那麼廠商的短期生產函數可以定義如下：                       ，                                        ，                                                                          ；</a:t>
                </a:r>
                <a:endParaRPr lang="en-US" altLang="zh-CN" sz="1100" dirty="0">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62666454"/>
                  </p:ext>
                </p:extLst>
              </p:nvPr>
            </p:nvGraphicFramePr>
            <p:xfrm>
              <a:off x="3113419" y="3156106"/>
              <a:ext cx="767501" cy="206194"/>
            </p:xfrm>
            <a:graphic>
              <a:graphicData uri="http://schemas.openxmlformats.org/presentationml/2006/ole">
                <mc:AlternateContent xmlns:mc="http://schemas.openxmlformats.org/markup-compatibility/2006">
                  <mc:Choice xmlns:v="urn:schemas-microsoft-com:vml" Requires="v">
                    <p:oleObj name="公式" r:id="rId3" imgW="850900" imgH="228600" progId="Equation.3">
                      <p:embed/>
                    </p:oleObj>
                  </mc:Choice>
                  <mc:Fallback>
                    <p:oleObj name="公式" r:id="rId3" imgW="850900" imgH="228600" progId="Equation.3">
                      <p:embed/>
                      <p:pic>
                        <p:nvPicPr>
                          <p:cNvPr id="0" name="Picture 47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3419" y="3156106"/>
                            <a:ext cx="767501" cy="206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87349545"/>
                  </p:ext>
                </p:extLst>
              </p:nvPr>
            </p:nvGraphicFramePr>
            <p:xfrm>
              <a:off x="4026022" y="3156695"/>
              <a:ext cx="1411288" cy="206375"/>
            </p:xfrm>
            <a:graphic>
              <a:graphicData uri="http://schemas.openxmlformats.org/presentationml/2006/ole">
                <mc:AlternateContent xmlns:mc="http://schemas.openxmlformats.org/markup-compatibility/2006">
                  <mc:Choice xmlns:v="urn:schemas-microsoft-com:vml" Requires="v">
                    <p:oleObj name="公式" r:id="rId5" imgW="1562100" imgH="228600" progId="Equation.3">
                      <p:embed/>
                    </p:oleObj>
                  </mc:Choice>
                  <mc:Fallback>
                    <p:oleObj name="公式" r:id="rId5" imgW="1562100" imgH="228600" progId="Equation.3">
                      <p:embed/>
                      <p:pic>
                        <p:nvPicPr>
                          <p:cNvPr id="0" name="Picture 47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6022" y="3156695"/>
                            <a:ext cx="1411288"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6627987"/>
                  </p:ext>
                </p:extLst>
              </p:nvPr>
            </p:nvGraphicFramePr>
            <p:xfrm>
              <a:off x="5557862" y="3075733"/>
              <a:ext cx="2559050" cy="368300"/>
            </p:xfrm>
            <a:graphic>
              <a:graphicData uri="http://schemas.openxmlformats.org/presentationml/2006/ole">
                <mc:AlternateContent xmlns:mc="http://schemas.openxmlformats.org/markup-compatibility/2006">
                  <mc:Choice xmlns:v="urn:schemas-microsoft-com:vml" Requires="v">
                    <p:oleObj name="公式" r:id="rId7" imgW="2832100" imgH="406400" progId="Equation.3">
                      <p:embed/>
                    </p:oleObj>
                  </mc:Choice>
                  <mc:Fallback>
                    <p:oleObj name="公式" r:id="rId7" imgW="2832100" imgH="406400" progId="Equation.3">
                      <p:embed/>
                      <p:pic>
                        <p:nvPicPr>
                          <p:cNvPr id="0" name="Picture 47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7862" y="3075733"/>
                            <a:ext cx="255905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3"/>
            <p:cNvGrpSpPr/>
            <p:nvPr/>
          </p:nvGrpSpPr>
          <p:grpSpPr>
            <a:xfrm>
              <a:off x="542273" y="3402466"/>
              <a:ext cx="10313581" cy="854080"/>
              <a:chOff x="542273" y="3402466"/>
              <a:chExt cx="10313581" cy="854080"/>
            </a:xfrm>
          </p:grpSpPr>
          <p:sp>
            <p:nvSpPr>
              <p:cNvPr id="14" name="矩形 13"/>
              <p:cNvSpPr/>
              <p:nvPr/>
            </p:nvSpPr>
            <p:spPr>
              <a:xfrm>
                <a:off x="542273" y="3402466"/>
                <a:ext cx="10313581"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上式表示在資本要素固定在     的水準下，廠商雇用勞動生產要素的數量與總產量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total </a:t>
                </a:r>
                <a:r>
                  <a:rPr lang="en-US" altLang="zh-CN" sz="1000" i="1" dirty="0" err="1">
                    <a:latin typeface="Times New Roman" pitchFamily="18" charset="0"/>
                    <a:cs typeface="Times New Roman" pitchFamily="18" charset="0"/>
                    <a:sym typeface="Wingdings" pitchFamily="2" charset="2"/>
                  </a:rPr>
                  <a:t>product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之間的關係，</a:t>
                </a:r>
                <a:r>
                  <a:rPr lang="en-US" altLang="zh-CN" sz="1100" i="1" dirty="0">
                    <a:latin typeface="Times New Roman" pitchFamily="18" charset="0"/>
                    <a:cs typeface="Times New Roman" pitchFamily="18" charset="0"/>
                    <a:sym typeface="Wingdings" pitchFamily="2" charset="2"/>
                  </a:rPr>
                  <a:t>AP</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表示平均產量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a:t>
                </a:r>
                <a:r>
                  <a:rPr lang="en-US" altLang="zh-CN" sz="1000" i="1" dirty="0" err="1">
                    <a:latin typeface="Times New Roman" pitchFamily="18" charset="0"/>
                    <a:cs typeface="Times New Roman" pitchFamily="18" charset="0"/>
                    <a:sym typeface="Wingdings" pitchFamily="2" charset="2"/>
                  </a:rPr>
                  <a:t>product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MP</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表示邊際產量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marginal </a:t>
                </a:r>
                <a:r>
                  <a:rPr lang="en-US" altLang="zh-CN" sz="1000" i="1" dirty="0" err="1">
                    <a:latin typeface="Times New Roman" pitchFamily="18" charset="0"/>
                    <a:cs typeface="Times New Roman" pitchFamily="18" charset="0"/>
                    <a:sym typeface="Wingdings" pitchFamily="2" charset="2"/>
                  </a:rPr>
                  <a:t>product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MP</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，總產量除以廠商所雇用的勞動人數即可得平均每一勞動人口的生產量</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AP</a:t>
                </a:r>
                <a:r>
                  <a:rPr lang="en-US" altLang="zh-CN" sz="1000" i="1" baseline="-25000" dirty="0">
                    <a:latin typeface="Times New Roman" pitchFamily="18" charset="0"/>
                    <a:cs typeface="Times New Roman" pitchFamily="18" charset="0"/>
                    <a:sym typeface="Wingdings" pitchFamily="2" charset="2"/>
                  </a:rPr>
                  <a:t>L</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，勞動邊際生產力</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MP</a:t>
                </a:r>
                <a:r>
                  <a:rPr lang="en-US" altLang="zh-CN" sz="1000" i="1" baseline="-25000" dirty="0">
                    <a:latin typeface="Times New Roman" pitchFamily="18" charset="0"/>
                    <a:cs typeface="Times New Roman" pitchFamily="18" charset="0"/>
                    <a:sym typeface="Wingdings" pitchFamily="2" charset="2"/>
                  </a:rPr>
                  <a:t>L</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是指在資本要素固定不變的情況下，多增加一單位勞動生產要素所多增加的產量；</a:t>
                </a:r>
                <a:endParaRPr lang="en-US" altLang="zh-CN" sz="1100" dirty="0">
                  <a:latin typeface="Times New Roman" pitchFamily="18" charset="0"/>
                  <a:cs typeface="Times New Roman"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735887745"/>
                  </p:ext>
                </p:extLst>
              </p:nvPr>
            </p:nvGraphicFramePr>
            <p:xfrm>
              <a:off x="2321307" y="3495047"/>
              <a:ext cx="160338" cy="171450"/>
            </p:xfrm>
            <a:graphic>
              <a:graphicData uri="http://schemas.openxmlformats.org/presentationml/2006/ole">
                <mc:AlternateContent xmlns:mc="http://schemas.openxmlformats.org/markup-compatibility/2006">
                  <mc:Choice xmlns:v="urn:schemas-microsoft-com:vml" Requires="v">
                    <p:oleObj name="公式" r:id="rId9" imgW="177646" imgH="190335" progId="Equation.3">
                      <p:embed/>
                    </p:oleObj>
                  </mc:Choice>
                  <mc:Fallback>
                    <p:oleObj name="公式" r:id="rId9" imgW="177646" imgH="190335" progId="Equation.3">
                      <p:embed/>
                      <p:pic>
                        <p:nvPicPr>
                          <p:cNvPr id="0" name="Picture 47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1307" y="3495047"/>
                            <a:ext cx="160338" cy="171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矩形 15"/>
            <p:cNvSpPr/>
            <p:nvPr/>
          </p:nvSpPr>
          <p:spPr>
            <a:xfrm>
              <a:off x="542275" y="4256546"/>
              <a:ext cx="10313581"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sym typeface="Wingdings" pitchFamily="2" charset="2"/>
                </a:rPr>
                <a:t>綜合上述可總結出如下兩項經濟學觀念：</a:t>
              </a:r>
              <a:endParaRPr lang="en-US" altLang="zh-CN" sz="1100" dirty="0">
                <a:latin typeface="Times New Roman" pitchFamily="18" charset="0"/>
                <a:cs typeface="Times New Roman" pitchFamily="18" charset="0"/>
                <a:sym typeface="Wingdings" pitchFamily="2" charset="2"/>
              </a:endParaRPr>
            </a:p>
            <a:p>
              <a:pPr lvl="0">
                <a:lnSpc>
                  <a:spcPct val="150000"/>
                </a:lnSpc>
              </a:pPr>
              <a:r>
                <a:rPr lang="en-US" altLang="zh-CN" sz="1100" dirty="0">
                  <a:latin typeface="Times New Roman" pitchFamily="18" charset="0"/>
                  <a:cs typeface="Times New Roman" pitchFamily="18" charset="0"/>
                  <a:sym typeface="Wingdings" pitchFamily="2" charset="2"/>
                </a:rPr>
                <a:t>1</a:t>
              </a:r>
              <a:r>
                <a:rPr lang="zh-CN" altLang="en-US" sz="1100" dirty="0">
                  <a:latin typeface="Times New Roman" pitchFamily="18" charset="0"/>
                  <a:cs typeface="Times New Roman" pitchFamily="18" charset="0"/>
                  <a:sym typeface="Wingdings" pitchFamily="2" charset="2"/>
                </a:rPr>
                <a:t>、在資本生產要素固定不變的情形下，勞動生產要素的使用在達到一定程度後，會出現勞動邊際生產量遞減的現象，此種現象在經濟學上稱為報酬遞減法則</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law of diminishing returns</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sym typeface="Wingdings" pitchFamily="2" charset="2"/>
              </a:endParaRPr>
            </a:p>
            <a:p>
              <a:pPr lvl="0">
                <a:lnSpc>
                  <a:spcPct val="150000"/>
                </a:lnSpc>
              </a:pPr>
              <a:r>
                <a:rPr lang="en-US" altLang="zh-CN" sz="1100" dirty="0">
                  <a:latin typeface="Times New Roman" pitchFamily="18" charset="0"/>
                  <a:cs typeface="Times New Roman" pitchFamily="18" charset="0"/>
                  <a:sym typeface="Wingdings" pitchFamily="2" charset="2"/>
                </a:rPr>
                <a:t>2</a:t>
              </a:r>
              <a:r>
                <a:rPr lang="zh-CN" altLang="en-US" sz="1100" dirty="0">
                  <a:latin typeface="Times New Roman" pitchFamily="18" charset="0"/>
                  <a:cs typeface="Times New Roman" pitchFamily="18" charset="0"/>
                  <a:sym typeface="Wingdings" pitchFamily="2" charset="2"/>
                </a:rPr>
                <a:t>、勞動的邊際產量與平均產量是兩個完全不同的觀念，從數學上可以證明：當邊際產量大於平均產量時，平均產量是處於遞增的階段，當邊際產量小於平均產量時，則平均產量開始呈遞減趨勢，一般而言，邊際產量才應該是廠商決策時所關心的重點；</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80858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612648" y="629614"/>
            <a:ext cx="10387584" cy="5101396"/>
            <a:chOff x="612648" y="666190"/>
            <a:chExt cx="10387584" cy="5101396"/>
          </a:xfrm>
        </p:grpSpPr>
        <p:sp>
          <p:nvSpPr>
            <p:cNvPr id="12" name="矩形 11"/>
            <p:cNvSpPr/>
            <p:nvPr/>
          </p:nvSpPr>
          <p:spPr>
            <a:xfrm>
              <a:off x="612648" y="666190"/>
              <a:ext cx="10387584" cy="2885405"/>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健康經濟學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Health Economics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是將經濟學的假說、方法和手段應用到衛生領域，揭示衛生系統經濟活動和經濟關係的規律，以便最優地籌集、開發、分配和使用衛生資源，是經濟學研究領域之中的一個小分支，美國經濟學會所出版的經濟文獻期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Journal of Economic Literature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的分類碼為 </a:t>
              </a:r>
              <a:r>
                <a:rPr lang="en-US" altLang="zh-CN" sz="1100" dirty="0">
                  <a:latin typeface="Times New Roman" pitchFamily="18" charset="0"/>
                  <a:cs typeface="Times New Roman" pitchFamily="18" charset="0"/>
                </a:rPr>
                <a:t>I1</a:t>
              </a:r>
              <a:r>
                <a:rPr lang="zh-CN" altLang="en-US" sz="1100" dirty="0">
                  <a:latin typeface="Times New Roman" pitchFamily="18" charset="0"/>
                  <a:cs typeface="Times New Roman" pitchFamily="18" charset="0"/>
                </a:rPr>
                <a:t>；衛生系統由公立醫療機構、公共衛生機構、醫療保險機構、計劃生育機構、醫藥和醫療器械生產營銷機構、以及衛生行政機關等，健康經濟學研究的主要任務包括：研究衛生資源的籌集和開發、研究衛生資源的合理分配、研究衛生資源的使用效率、研究衛生服務產出的評價；衛生資源的使用過程就是衛生服務過程，但是衛生服務本身並不是使用衛生資源的最終目的，衛生服務的最終目的是爲了提高健康水準和生活質量，衛生服務是健康投資，其效益要由健康水準的提高生活質量的滿足程度來衡量和評價，因此不能簡單地根據衛生服務的數量和質量來評價衛生工作的效益；衛生服務公平性的含義可以理解為三個方面的公平性，即：衛生籌資公平、衛生服務利用領域的公平、將抗狀況的公平，衛生籌資公平體現為可支付能力原則，指社會成員按支付能力支付衛生費用，籌資的公平性包括水準和垂直的公平兩個方面，水準公平是指無論社會地位如何，實際支付能力相同的人要承擔相同的責任，分擔相同的衛生費用，垂直公平是指支付能力高的人應該承擔更多的責任分擔更多的衛生費用，衛生服務利用領域的公平性體現為按需分配原則，相同點衛生服務需要應該獲得同樣的衛生服務，不同的衛生服務需要應該獲得不同的衛生服務，健康狀況公平指不同社會人群的健康水準應相似，健康狀況分佈均衡；健康經濟學的分析方法，基本上屬於計量經濟學的應用，因為不管主觀上認為醫療保健服務是多麼重要，畢竟在社會中它並不是可以予取予求的自由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free good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，因此醫療保健服務與其他經濟財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economic good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一樣皆必需面臨資源稀少性與選擇的基本問題；</a:t>
              </a:r>
              <a:endParaRPr lang="en-US" altLang="zh-CN" sz="1100" dirty="0">
                <a:latin typeface="Times New Roman" pitchFamily="18" charset="0"/>
                <a:cs typeface="Times New Roman" pitchFamily="18" charset="0"/>
              </a:endParaRPr>
            </a:p>
          </p:txBody>
        </p:sp>
        <p:sp>
          <p:nvSpPr>
            <p:cNvPr id="14" name="矩形 13"/>
            <p:cNvSpPr/>
            <p:nvPr/>
          </p:nvSpPr>
          <p:spPr>
            <a:xfrm>
              <a:off x="612648" y="5167422"/>
              <a:ext cx="1038758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醫療保健服務市場的六個特性：不確定性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Uncertainty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、保險的介入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Insurance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、資訊的不對稱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、外部性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Externality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、政府幹預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Government Intervention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、非營利性機構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nonprofit firms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扮演的角色；</a:t>
              </a:r>
              <a:endParaRPr lang="en-US" altLang="zh-CN" sz="1100" dirty="0">
                <a:latin typeface="Times New Roman" pitchFamily="18" charset="0"/>
                <a:cs typeface="Times New Roman" pitchFamily="18" charset="0"/>
              </a:endParaRPr>
            </a:p>
          </p:txBody>
        </p:sp>
        <p:sp>
          <p:nvSpPr>
            <p:cNvPr id="6" name="矩形 5"/>
            <p:cNvSpPr/>
            <p:nvPr/>
          </p:nvSpPr>
          <p:spPr>
            <a:xfrm>
              <a:off x="612648" y="3551595"/>
              <a:ext cx="10387584"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        健康經濟學</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Health Economics</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起源於西元</a:t>
              </a:r>
              <a:r>
                <a:rPr lang="en-US" altLang="zh-CN" sz="1100" dirty="0">
                  <a:latin typeface="Times New Roman" pitchFamily="18" charset="0"/>
                  <a:cs typeface="Times New Roman" pitchFamily="18" charset="0"/>
                </a:rPr>
                <a:t>20</a:t>
              </a:r>
              <a:r>
                <a:rPr lang="zh-CN" altLang="en-US" sz="1100" dirty="0">
                  <a:latin typeface="Times New Roman" pitchFamily="18" charset="0"/>
                  <a:cs typeface="Times New Roman" pitchFamily="18" charset="0"/>
                </a:rPr>
                <a:t>世紀</a:t>
              </a:r>
              <a:r>
                <a:rPr lang="en-US" altLang="zh-CN" sz="1100" dirty="0">
                  <a:latin typeface="Times New Roman" pitchFamily="18" charset="0"/>
                  <a:cs typeface="Times New Roman" pitchFamily="18" charset="0"/>
                </a:rPr>
                <a:t>60</a:t>
              </a:r>
              <a:r>
                <a:rPr lang="zh-CN" altLang="en-US" sz="1100" dirty="0">
                  <a:latin typeface="Times New Roman" pitchFamily="18" charset="0"/>
                  <a:cs typeface="Times New Roman" pitchFamily="18" charset="0"/>
                </a:rPr>
                <a:t>年代，主要的理論奠基者是兩位諾貝爾經濟學獎得主：約瑟夫</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阿羅</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肯尼斯</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Kenneth Arrow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與斯坦利</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貝克爾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Gary Becker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約瑟夫</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阿羅</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肯尼斯</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Kenneth Arrow</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於</a:t>
              </a:r>
              <a:r>
                <a:rPr lang="en-US" altLang="zh-CN" sz="1100" dirty="0">
                  <a:latin typeface="Times New Roman" pitchFamily="18" charset="0"/>
                  <a:cs typeface="Times New Roman" pitchFamily="18" charset="0"/>
                </a:rPr>
                <a:t>1963</a:t>
              </a:r>
              <a:r>
                <a:rPr lang="zh-CN" altLang="en-US" sz="1100" dirty="0">
                  <a:latin typeface="Times New Roman" pitchFamily="18" charset="0"/>
                  <a:cs typeface="Times New Roman" pitchFamily="18" charset="0"/>
                </a:rPr>
                <a:t>年在美國經濟評論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American Economic Review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發表「醫療保健的不確定性與福利經濟學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Uncertainty and the Welfare Economics of Medical Care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」一文首先指出不確定性是醫療保健服務市場的主要特性，斯坦利</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貝克爾</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Gary Becker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則於西元</a:t>
              </a:r>
              <a:r>
                <a:rPr lang="en-US" altLang="zh-CN" sz="1100" dirty="0">
                  <a:latin typeface="Times New Roman" pitchFamily="18" charset="0"/>
                  <a:cs typeface="Times New Roman" pitchFamily="18" charset="0"/>
                </a:rPr>
                <a:t>1962</a:t>
              </a:r>
              <a:r>
                <a:rPr lang="zh-CN" altLang="en-US" sz="1100" dirty="0">
                  <a:latin typeface="Times New Roman" pitchFamily="18" charset="0"/>
                  <a:cs typeface="Times New Roman" pitchFamily="18" charset="0"/>
                </a:rPr>
                <a:t>年和</a:t>
              </a:r>
              <a:r>
                <a:rPr lang="en-US" altLang="zh-CN" sz="1100" dirty="0">
                  <a:latin typeface="Times New Roman" pitchFamily="18" charset="0"/>
                  <a:cs typeface="Times New Roman" pitchFamily="18" charset="0"/>
                </a:rPr>
                <a:t>1965</a:t>
              </a:r>
              <a:r>
                <a:rPr lang="zh-CN" altLang="en-US" sz="1100" dirty="0">
                  <a:latin typeface="Times New Roman" pitchFamily="18" charset="0"/>
                  <a:cs typeface="Times New Roman" pitchFamily="18" charset="0"/>
                </a:rPr>
                <a:t>年相繼提出人力資本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human capital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household production function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觀念，成為日後許多經濟學者分析健康需求與醫療需求的理論基礎，當經濟體系中有愈來愈多的資源投注到醫療保健部門時，這些資源的使用是否有「效率」是否符合「公平」原則即成為高度關切的問題，以美國各大學的博士論文研究題材為例，在</a:t>
              </a:r>
              <a:r>
                <a:rPr lang="en-US" altLang="zh-CN" sz="1100" dirty="0">
                  <a:latin typeface="Times New Roman" pitchFamily="18" charset="0"/>
                  <a:cs typeface="Times New Roman" pitchFamily="18" charset="0"/>
                </a:rPr>
                <a:t>1960</a:t>
              </a:r>
              <a:r>
                <a:rPr lang="zh-CN" altLang="en-US" sz="1100" dirty="0">
                  <a:latin typeface="Times New Roman" pitchFamily="18" charset="0"/>
                  <a:cs typeface="Times New Roman" pitchFamily="18" charset="0"/>
                </a:rPr>
                <a:t>年到</a:t>
              </a:r>
              <a:r>
                <a:rPr lang="en-US" altLang="zh-CN" sz="1100" dirty="0">
                  <a:latin typeface="Times New Roman" pitchFamily="18" charset="0"/>
                  <a:cs typeface="Times New Roman" pitchFamily="18" charset="0"/>
                </a:rPr>
                <a:t>1964</a:t>
              </a:r>
              <a:r>
                <a:rPr lang="zh-CN" altLang="en-US" sz="1100" dirty="0">
                  <a:latin typeface="Times New Roman" pitchFamily="18" charset="0"/>
                  <a:cs typeface="Times New Roman" pitchFamily="18" charset="0"/>
                </a:rPr>
                <a:t>年之間，以健康經濟學研究為主題的博士論文只有</a:t>
              </a:r>
              <a:r>
                <a:rPr lang="en-US" altLang="zh-CN" sz="1100" dirty="0">
                  <a:latin typeface="Times New Roman" pitchFamily="18" charset="0"/>
                  <a:cs typeface="Times New Roman" pitchFamily="18" charset="0"/>
                </a:rPr>
                <a:t>12</a:t>
              </a:r>
              <a:r>
                <a:rPr lang="zh-CN" altLang="en-US" sz="1100" dirty="0">
                  <a:latin typeface="Times New Roman" pitchFamily="18" charset="0"/>
                  <a:cs typeface="Times New Roman" pitchFamily="18" charset="0"/>
                </a:rPr>
                <a:t>篇，而到了</a:t>
              </a:r>
              <a:r>
                <a:rPr lang="en-US" altLang="zh-CN" sz="1100" dirty="0">
                  <a:latin typeface="Times New Roman" pitchFamily="18" charset="0"/>
                  <a:cs typeface="Times New Roman" pitchFamily="18" charset="0"/>
                </a:rPr>
                <a:t>1990</a:t>
              </a:r>
              <a:r>
                <a:rPr lang="zh-CN" altLang="en-US" sz="1100" dirty="0">
                  <a:latin typeface="Times New Roman" pitchFamily="18" charset="0"/>
                  <a:cs typeface="Times New Roman" pitchFamily="18" charset="0"/>
                </a:rPr>
                <a:t>年至</a:t>
              </a:r>
              <a:r>
                <a:rPr lang="en-US" altLang="zh-CN" sz="1100" dirty="0">
                  <a:latin typeface="Times New Roman" pitchFamily="18" charset="0"/>
                  <a:cs typeface="Times New Roman" pitchFamily="18" charset="0"/>
                </a:rPr>
                <a:t>1994</a:t>
              </a:r>
              <a:r>
                <a:rPr lang="zh-CN" altLang="en-US" sz="1100" dirty="0">
                  <a:latin typeface="Times New Roman" pitchFamily="18" charset="0"/>
                  <a:cs typeface="Times New Roman" pitchFamily="18" charset="0"/>
                </a:rPr>
                <a:t>年間這一數字增加為</a:t>
              </a:r>
              <a:r>
                <a:rPr lang="en-US" altLang="zh-CN" sz="1100" dirty="0">
                  <a:latin typeface="Times New Roman" pitchFamily="18" charset="0"/>
                  <a:cs typeface="Times New Roman" pitchFamily="18" charset="0"/>
                </a:rPr>
                <a:t>132</a:t>
              </a:r>
              <a:r>
                <a:rPr lang="zh-CN" altLang="en-US" sz="1100" dirty="0">
                  <a:latin typeface="Times New Roman" pitchFamily="18" charset="0"/>
                  <a:cs typeface="Times New Roman" pitchFamily="18" charset="0"/>
                </a:rPr>
                <a:t>篇，三十年間成長了</a:t>
              </a:r>
              <a:r>
                <a:rPr lang="en-US" altLang="zh-CN" sz="1100" dirty="0">
                  <a:latin typeface="Times New Roman" pitchFamily="18" charset="0"/>
                  <a:cs typeface="Times New Roman" pitchFamily="18" charset="0"/>
                </a:rPr>
                <a:t>11</a:t>
              </a:r>
              <a:r>
                <a:rPr lang="zh-CN" altLang="en-US" sz="1100" dirty="0">
                  <a:latin typeface="Times New Roman" pitchFamily="18" charset="0"/>
                  <a:cs typeface="Times New Roman" pitchFamily="18" charset="0"/>
                </a:rPr>
                <a:t>倍；</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060890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production function</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15" name="组合 14"/>
          <p:cNvGrpSpPr/>
          <p:nvPr/>
        </p:nvGrpSpPr>
        <p:grpSpPr>
          <a:xfrm>
            <a:off x="1108320" y="460037"/>
            <a:ext cx="9450814" cy="5478810"/>
            <a:chOff x="1108320" y="460037"/>
            <a:chExt cx="9450814" cy="5478810"/>
          </a:xfrm>
        </p:grpSpPr>
        <p:grpSp>
          <p:nvGrpSpPr>
            <p:cNvPr id="11" name="组合 10"/>
            <p:cNvGrpSpPr/>
            <p:nvPr/>
          </p:nvGrpSpPr>
          <p:grpSpPr>
            <a:xfrm>
              <a:off x="5988033" y="460037"/>
              <a:ext cx="4571101" cy="5478810"/>
              <a:chOff x="5988033" y="460037"/>
              <a:chExt cx="4571101" cy="5478810"/>
            </a:xfrm>
          </p:grpSpPr>
          <p:cxnSp>
            <p:nvCxnSpPr>
              <p:cNvPr id="3" name="直接连接符 2"/>
              <p:cNvCxnSpPr/>
              <p:nvPr/>
            </p:nvCxnSpPr>
            <p:spPr>
              <a:xfrm flipV="1">
                <a:off x="8132195" y="1846824"/>
                <a:ext cx="0" cy="3780000"/>
              </a:xfrm>
              <a:prstGeom prst="line">
                <a:avLst/>
              </a:prstGeom>
              <a:ln w="6350">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762411" y="1169100"/>
                <a:ext cx="0" cy="4464000"/>
              </a:xfrm>
              <a:prstGeom prst="line">
                <a:avLst/>
              </a:prstGeom>
              <a:ln w="6350">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9197629" y="967896"/>
                <a:ext cx="0" cy="4670490"/>
              </a:xfrm>
              <a:prstGeom prst="line">
                <a:avLst/>
              </a:prstGeom>
              <a:ln w="6350">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229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6659" y="3071822"/>
                <a:ext cx="45624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8033" y="460037"/>
                <a:ext cx="456247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矩形 9"/>
            <p:cNvSpPr/>
            <p:nvPr/>
          </p:nvSpPr>
          <p:spPr>
            <a:xfrm>
              <a:off x="1108320" y="557282"/>
              <a:ext cx="4479892" cy="314125"/>
            </a:xfrm>
            <a:prstGeom prst="rect">
              <a:avLst/>
            </a:prstGeom>
          </p:spPr>
          <p:txBody>
            <a:bodyPr wrap="square">
              <a:spAutoFit/>
            </a:bodyPr>
            <a:lstStyle/>
            <a:p>
              <a:pPr lvl="0">
                <a:lnSpc>
                  <a:spcPct val="150000"/>
                </a:lnSpc>
              </a:pPr>
              <a:r>
                <a:rPr lang="zh-CN" altLang="en-US" sz="1100" dirty="0">
                  <a:solidFill>
                    <a:schemeClr val="accent2"/>
                  </a:solidFill>
                  <a:latin typeface="Times New Roman" pitchFamily="18" charset="0"/>
                  <a:cs typeface="Times New Roman" pitchFamily="18" charset="0"/>
                </a:rPr>
                <a:t>廠商的</a:t>
              </a:r>
              <a:r>
                <a:rPr lang="zh-CN" altLang="en-US" sz="1100" dirty="0">
                  <a:solidFill>
                    <a:schemeClr val="accent2"/>
                  </a:solidFill>
                  <a:latin typeface="Times New Roman" pitchFamily="18" charset="0"/>
                  <a:cs typeface="Times New Roman" pitchFamily="18" charset="0"/>
                  <a:sym typeface="Wingdings" pitchFamily="2" charset="2"/>
                </a:rPr>
                <a:t>短期</a:t>
              </a:r>
              <a:r>
                <a:rPr lang="en-US" altLang="zh-CN" sz="1000" dirty="0">
                  <a:solidFill>
                    <a:schemeClr val="accent2"/>
                  </a:solidFill>
                  <a:latin typeface="Times New Roman" pitchFamily="18" charset="0"/>
                  <a:cs typeface="Times New Roman" pitchFamily="18" charset="0"/>
                  <a:sym typeface="Wingdings" pitchFamily="2" charset="2"/>
                </a:rPr>
                <a:t>(</a:t>
              </a:r>
              <a:r>
                <a:rPr lang="en-US" altLang="zh-CN" sz="1000" i="1" dirty="0" err="1">
                  <a:solidFill>
                    <a:schemeClr val="accent2"/>
                  </a:solidFill>
                  <a:latin typeface="Times New Roman" pitchFamily="18" charset="0"/>
                  <a:cs typeface="Times New Roman" pitchFamily="18" charset="0"/>
                  <a:sym typeface="Wingdings" pitchFamily="2" charset="2"/>
                </a:rPr>
                <a:t>shotr</a:t>
              </a:r>
              <a:r>
                <a:rPr lang="en-US" altLang="zh-CN" sz="1000" i="1" dirty="0">
                  <a:solidFill>
                    <a:schemeClr val="accent2"/>
                  </a:solidFill>
                  <a:latin typeface="Times New Roman" pitchFamily="18" charset="0"/>
                  <a:cs typeface="Times New Roman" pitchFamily="18" charset="0"/>
                  <a:sym typeface="Wingdings" pitchFamily="2" charset="2"/>
                </a:rPr>
                <a:t> run</a:t>
              </a:r>
              <a:r>
                <a:rPr lang="en-US" altLang="zh-CN" sz="1000" dirty="0">
                  <a:solidFill>
                    <a:schemeClr val="accent2"/>
                  </a:solidFill>
                  <a:latin typeface="Times New Roman" pitchFamily="18" charset="0"/>
                  <a:cs typeface="Times New Roman" pitchFamily="18" charset="0"/>
                  <a:sym typeface="Wingdings" pitchFamily="2" charset="2"/>
                </a:rPr>
                <a:t>)</a:t>
              </a:r>
              <a:r>
                <a:rPr lang="zh-CN" altLang="en-US" sz="1100" dirty="0">
                  <a:solidFill>
                    <a:schemeClr val="accent2"/>
                  </a:solidFill>
                  <a:latin typeface="Times New Roman" pitchFamily="18" charset="0"/>
                  <a:cs typeface="Times New Roman" pitchFamily="18" charset="0"/>
                </a:rPr>
                <a:t>生產函數</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production function</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 ：</a:t>
              </a:r>
              <a:endParaRPr lang="en-US" altLang="zh-CN" sz="1100" dirty="0">
                <a:solidFill>
                  <a:schemeClr val="accent2"/>
                </a:solidFill>
                <a:latin typeface="Times New Roman" pitchFamily="18" charset="0"/>
                <a:cs typeface="Times New Roman" pitchFamily="18" charset="0"/>
              </a:endParaRPr>
            </a:p>
          </p:txBody>
        </p:sp>
        <p:sp>
          <p:nvSpPr>
            <p:cNvPr id="14" name="矩形 13"/>
            <p:cNvSpPr/>
            <p:nvPr/>
          </p:nvSpPr>
          <p:spPr>
            <a:xfrm>
              <a:off x="1108320" y="903531"/>
              <a:ext cx="4479892" cy="4916731"/>
            </a:xfrm>
            <a:prstGeom prst="rect">
              <a:avLst/>
            </a:prstGeom>
          </p:spPr>
          <p:txBody>
            <a:bodyPr wrap="square">
              <a:spAutoFit/>
            </a:bodyPr>
            <a:lstStyle/>
            <a:p>
              <a:pPr lvl="0">
                <a:lnSpc>
                  <a:spcPct val="150000"/>
                </a:lnSpc>
              </a:pPr>
              <a:r>
                <a:rPr lang="en-US" altLang="zh-CN" sz="1100" i="1" dirty="0">
                  <a:solidFill>
                    <a:schemeClr val="accent2"/>
                  </a:solidFill>
                  <a:latin typeface="Times New Roman" pitchFamily="18" charset="0"/>
                  <a:cs typeface="Times New Roman" pitchFamily="18" charset="0"/>
                  <a:sym typeface="Wingdings" pitchFamily="2" charset="2"/>
                </a:rPr>
                <a:t>        TP</a:t>
              </a:r>
              <a:r>
                <a:rPr lang="en-US" altLang="zh-CN" sz="1100" dirty="0">
                  <a:solidFill>
                    <a:schemeClr val="accent2"/>
                  </a:solidFill>
                  <a:latin typeface="Times New Roman" pitchFamily="18" charset="0"/>
                  <a:cs typeface="Times New Roman" pitchFamily="18" charset="0"/>
                  <a:sym typeface="Wingdings" pitchFamily="2" charset="2"/>
                </a:rPr>
                <a:t> </a:t>
              </a:r>
              <a:r>
                <a:rPr lang="zh-CN" altLang="en-US" sz="1100" dirty="0">
                  <a:solidFill>
                    <a:schemeClr val="accent2"/>
                  </a:solidFill>
                  <a:latin typeface="Times New Roman" pitchFamily="18" charset="0"/>
                  <a:cs typeface="Times New Roman" pitchFamily="18" charset="0"/>
                  <a:sym typeface="Wingdings" pitchFamily="2" charset="2"/>
                </a:rPr>
                <a:t>曲線代表在各種不同的勞動生產要素水準之下，廠商可獲得的</a:t>
              </a:r>
              <a:r>
                <a:rPr lang="zh-CN" altLang="en-US" sz="1100" dirty="0">
                  <a:solidFill>
                    <a:schemeClr val="accent2"/>
                  </a:solidFill>
                  <a:latin typeface="Times New Roman" pitchFamily="18" charset="0"/>
                  <a:cs typeface="Times New Roman" pitchFamily="18" charset="0"/>
                </a:rPr>
                <a:t>總</a:t>
              </a:r>
              <a:r>
                <a:rPr lang="zh-CN" altLang="en-US" sz="1100" dirty="0">
                  <a:solidFill>
                    <a:schemeClr val="accent2"/>
                  </a:solidFill>
                  <a:latin typeface="Times New Roman" pitchFamily="18" charset="0"/>
                  <a:cs typeface="Times New Roman" pitchFamily="18" charset="0"/>
                  <a:sym typeface="Wingdings" pitchFamily="2" charset="2"/>
                </a:rPr>
                <a:t>產出水準，</a:t>
              </a:r>
              <a:r>
                <a:rPr lang="en-US" altLang="zh-CN" sz="1100" i="1" dirty="0">
                  <a:solidFill>
                    <a:schemeClr val="accent2"/>
                  </a:solidFill>
                  <a:latin typeface="Times New Roman" pitchFamily="18" charset="0"/>
                  <a:cs typeface="Times New Roman" pitchFamily="18" charset="0"/>
                  <a:sym typeface="Wingdings" pitchFamily="2" charset="2"/>
                </a:rPr>
                <a:t>TP</a:t>
              </a:r>
              <a:r>
                <a:rPr lang="en-US" altLang="zh-CN" sz="1100" dirty="0">
                  <a:solidFill>
                    <a:schemeClr val="accent2"/>
                  </a:solidFill>
                  <a:latin typeface="Times New Roman" pitchFamily="18" charset="0"/>
                  <a:cs typeface="Times New Roman" pitchFamily="18" charset="0"/>
                  <a:sym typeface="Wingdings" pitchFamily="2" charset="2"/>
                </a:rPr>
                <a:t> </a:t>
              </a:r>
              <a:r>
                <a:rPr lang="zh-CN" altLang="en-US" sz="1100" dirty="0">
                  <a:solidFill>
                    <a:schemeClr val="accent2"/>
                  </a:solidFill>
                  <a:latin typeface="Times New Roman" pitchFamily="18" charset="0"/>
                  <a:cs typeface="Times New Roman" pitchFamily="18" charset="0"/>
                  <a:sym typeface="Wingdings" pitchFamily="2" charset="2"/>
                </a:rPr>
                <a:t>曲線的斜率即代表勞動的邊際生產量</a:t>
              </a:r>
              <a:r>
                <a:rPr lang="en-US" altLang="zh-CN" sz="1000" dirty="0">
                  <a:solidFill>
                    <a:schemeClr val="accent2"/>
                  </a:solidFill>
                  <a:latin typeface="Times New Roman" pitchFamily="18" charset="0"/>
                  <a:cs typeface="Times New Roman" pitchFamily="18" charset="0"/>
                  <a:sym typeface="Wingdings" pitchFamily="2" charset="2"/>
                </a:rPr>
                <a:t>(</a:t>
              </a:r>
              <a:r>
                <a:rPr lang="en-US" altLang="zh-CN" sz="1000" i="1" dirty="0">
                  <a:solidFill>
                    <a:schemeClr val="accent2"/>
                  </a:solidFill>
                  <a:latin typeface="Times New Roman" pitchFamily="18" charset="0"/>
                  <a:cs typeface="Times New Roman" pitchFamily="18" charset="0"/>
                  <a:sym typeface="Wingdings" pitchFamily="2" charset="2"/>
                </a:rPr>
                <a:t>MP</a:t>
              </a:r>
              <a:r>
                <a:rPr lang="en-US" altLang="zh-CN" sz="1000" i="1" baseline="-25000"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a:t>
              </a:r>
              <a:r>
                <a:rPr lang="zh-CN" altLang="en-US" sz="1100" dirty="0">
                  <a:solidFill>
                    <a:schemeClr val="accent2"/>
                  </a:solidFill>
                  <a:latin typeface="Times New Roman" pitchFamily="18" charset="0"/>
                  <a:cs typeface="Times New Roman" pitchFamily="18" charset="0"/>
                  <a:sym typeface="Wingdings" pitchFamily="2" charset="2"/>
                </a:rPr>
                <a:t>，而 </a:t>
              </a:r>
              <a:r>
                <a:rPr lang="en-US" altLang="zh-CN" sz="1100" i="1" dirty="0">
                  <a:solidFill>
                    <a:schemeClr val="accent2"/>
                  </a:solidFill>
                  <a:latin typeface="Times New Roman" pitchFamily="18" charset="0"/>
                  <a:cs typeface="Times New Roman" pitchFamily="18" charset="0"/>
                  <a:sym typeface="Wingdings" pitchFamily="2" charset="2"/>
                </a:rPr>
                <a:t>TP</a:t>
              </a:r>
              <a:r>
                <a:rPr lang="en-US" altLang="zh-CN" sz="1100" dirty="0">
                  <a:solidFill>
                    <a:schemeClr val="accent2"/>
                  </a:solidFill>
                  <a:latin typeface="Times New Roman" pitchFamily="18" charset="0"/>
                  <a:cs typeface="Times New Roman" pitchFamily="18" charset="0"/>
                  <a:sym typeface="Wingdings" pitchFamily="2" charset="2"/>
                </a:rPr>
                <a:t> </a:t>
              </a:r>
              <a:r>
                <a:rPr lang="zh-CN" altLang="en-US" sz="1100" dirty="0">
                  <a:solidFill>
                    <a:schemeClr val="accent2"/>
                  </a:solidFill>
                  <a:latin typeface="Times New Roman" pitchFamily="18" charset="0"/>
                  <a:cs typeface="Times New Roman" pitchFamily="18" charset="0"/>
                  <a:sym typeface="Wingdings" pitchFamily="2" charset="2"/>
                </a:rPr>
                <a:t>曲線任一點與原點相連接直線的斜率即代表在該點所對應的勞動數量的平均產量</a:t>
              </a:r>
              <a:r>
                <a:rPr lang="en-US" altLang="zh-CN" sz="1000" dirty="0">
                  <a:solidFill>
                    <a:schemeClr val="accent2"/>
                  </a:solidFill>
                  <a:latin typeface="Times New Roman" pitchFamily="18" charset="0"/>
                  <a:cs typeface="Times New Roman" pitchFamily="18" charset="0"/>
                  <a:sym typeface="Wingdings" pitchFamily="2" charset="2"/>
                </a:rPr>
                <a:t>(</a:t>
              </a:r>
              <a:r>
                <a:rPr lang="en-US" altLang="zh-CN" sz="1000" i="1" dirty="0">
                  <a:solidFill>
                    <a:schemeClr val="accent2"/>
                  </a:solidFill>
                  <a:latin typeface="Times New Roman" pitchFamily="18" charset="0"/>
                  <a:cs typeface="Times New Roman" pitchFamily="18" charset="0"/>
                  <a:sym typeface="Wingdings" pitchFamily="2" charset="2"/>
                </a:rPr>
                <a:t>AP</a:t>
              </a:r>
              <a:r>
                <a:rPr lang="en-US" altLang="zh-CN" sz="1000" i="1" baseline="-25000"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a:t>
              </a:r>
              <a:r>
                <a:rPr lang="zh-CN" altLang="en-US" sz="1100" dirty="0">
                  <a:solidFill>
                    <a:schemeClr val="accent2"/>
                  </a:solidFill>
                  <a:latin typeface="Times New Roman" pitchFamily="18" charset="0"/>
                  <a:cs typeface="Times New Roman" pitchFamily="18" charset="0"/>
                  <a:sym typeface="Wingdings" pitchFamily="2" charset="2"/>
                </a:rPr>
                <a:t>；</a:t>
              </a:r>
              <a:endParaRPr lang="en-US" altLang="zh-CN" sz="1100" dirty="0">
                <a:solidFill>
                  <a:schemeClr val="accent2"/>
                </a:solidFill>
                <a:latin typeface="Times New Roman" pitchFamily="18" charset="0"/>
                <a:cs typeface="Times New Roman" pitchFamily="18" charset="0"/>
                <a:sym typeface="Wingdings" pitchFamily="2" charset="2"/>
              </a:endParaRPr>
            </a:p>
            <a:p>
              <a:pPr lvl="0">
                <a:lnSpc>
                  <a:spcPct val="150000"/>
                </a:lnSpc>
              </a:pPr>
              <a:r>
                <a:rPr lang="zh-CN" altLang="en-US" sz="1100" dirty="0">
                  <a:solidFill>
                    <a:schemeClr val="accent2"/>
                  </a:solidFill>
                  <a:latin typeface="Times New Roman" pitchFamily="18" charset="0"/>
                  <a:cs typeface="Times New Roman" pitchFamily="18" charset="0"/>
                </a:rPr>
                <a:t>        從總產量曲線分析顯示，當廠商所雇用的勞動生產要素的數量小於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1</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時此時總產量隨著勞動的增加而增加，而且產量的增加率也隨著勞動的增加而增加</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increasing at increasing rate</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，因此勞動邊際產量曲線</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亦呈上升的趨勢，當廠商雇用的勞動量大於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1</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之後，此時總產量雖然仍隨勞動量的增加而增加，但產量的增加率則隨著勞動的增加而減少</a:t>
              </a:r>
              <a:r>
                <a:rPr lang="en-US" altLang="zh-CN" sz="11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increasing at decreasing rate</a:t>
              </a:r>
              <a:r>
                <a:rPr lang="en-US" altLang="zh-CN" sz="11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，因此所對應的勞動邊際生產量曲線開始呈下降的趨勢，故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1</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所對應的點稱為轉折點</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inflection point</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a:t>
              </a:r>
              <a:endParaRPr lang="en-US" altLang="zh-CN" sz="1100" dirty="0">
                <a:solidFill>
                  <a:schemeClr val="accent2"/>
                </a:solidFill>
                <a:latin typeface="Times New Roman" pitchFamily="18" charset="0"/>
                <a:cs typeface="Times New Roman" pitchFamily="18" charset="0"/>
              </a:endParaRPr>
            </a:p>
            <a:p>
              <a:pPr lvl="0">
                <a:lnSpc>
                  <a:spcPct val="150000"/>
                </a:lnSpc>
              </a:pPr>
              <a:r>
                <a:rPr lang="zh-CN" altLang="en-US" sz="1100" dirty="0">
                  <a:solidFill>
                    <a:schemeClr val="accent2"/>
                  </a:solidFill>
                  <a:latin typeface="Times New Roman" pitchFamily="18" charset="0"/>
                  <a:cs typeface="Times New Roman" pitchFamily="18" charset="0"/>
                </a:rPr>
                <a:t>        如果廠商使用的勞動數量超過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3</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之後，此時增加勞動要素的使用反而會使總產量減少，這意謂著勞動的邊際產量已變成負的，因此 </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3</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點的勞動量使廠商的總產量達到最大，此時 </a:t>
              </a:r>
              <a:r>
                <a:rPr lang="en-US" altLang="zh-CN" sz="1100" i="1" dirty="0">
                  <a:solidFill>
                    <a:schemeClr val="accent2"/>
                  </a:solidFill>
                  <a:latin typeface="Times New Roman" pitchFamily="18" charset="0"/>
                  <a:cs typeface="Times New Roman" pitchFamily="18" charset="0"/>
                </a:rPr>
                <a:t>TP </a:t>
              </a:r>
              <a:r>
                <a:rPr lang="zh-CN" altLang="en-US" sz="1100" dirty="0">
                  <a:solidFill>
                    <a:schemeClr val="accent2"/>
                  </a:solidFill>
                  <a:latin typeface="Times New Roman" pitchFamily="18" charset="0"/>
                  <a:cs typeface="Times New Roman" pitchFamily="18" charset="0"/>
                </a:rPr>
                <a:t>曲線的切線斜率為零，表示勞動的邊際產量為零；</a:t>
              </a:r>
              <a:endParaRPr lang="en-US" altLang="zh-CN" sz="1100" dirty="0">
                <a:solidFill>
                  <a:schemeClr val="accent2"/>
                </a:solidFill>
                <a:latin typeface="Times New Roman" pitchFamily="18" charset="0"/>
                <a:cs typeface="Times New Roman" pitchFamily="18" charset="0"/>
              </a:endParaRPr>
            </a:p>
            <a:p>
              <a:pPr lvl="0">
                <a:lnSpc>
                  <a:spcPct val="150000"/>
                </a:lnSpc>
              </a:pPr>
              <a:r>
                <a:rPr lang="zh-CN" altLang="en-US" sz="1100" dirty="0">
                  <a:solidFill>
                    <a:schemeClr val="accent2"/>
                  </a:solidFill>
                  <a:latin typeface="Times New Roman" pitchFamily="18" charset="0"/>
                  <a:cs typeface="Times New Roman" pitchFamily="18" charset="0"/>
                </a:rPr>
                <a:t>        至於平均產量，則是呈現先升後降的趨勢，而且只要總產量是正的平均產量就會是正的，當平均產量達到最大時，此時平均產量等於邊際產量（</a:t>
              </a:r>
              <a:r>
                <a:rPr lang="en-US" altLang="zh-CN" sz="1100" i="1" dirty="0">
                  <a:solidFill>
                    <a:schemeClr val="accent2"/>
                  </a:solidFill>
                  <a:latin typeface="Times New Roman" pitchFamily="18" charset="0"/>
                  <a:cs typeface="Times New Roman" pitchFamily="18" charset="0"/>
                </a:rPr>
                <a:t>L</a:t>
              </a:r>
              <a:r>
                <a:rPr lang="en-US" altLang="zh-CN" sz="1100" baseline="-25000" dirty="0">
                  <a:solidFill>
                    <a:schemeClr val="accent2"/>
                  </a:solidFill>
                  <a:latin typeface="Times New Roman" pitchFamily="18" charset="0"/>
                  <a:cs typeface="Times New Roman" pitchFamily="18" charset="0"/>
                </a:rPr>
                <a:t>2</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點），此時 </a:t>
              </a:r>
              <a:r>
                <a:rPr lang="en-US" altLang="zh-CN" sz="1100" i="1" dirty="0">
                  <a:solidFill>
                    <a:schemeClr val="accent2"/>
                  </a:solidFill>
                  <a:latin typeface="Times New Roman" pitchFamily="18" charset="0"/>
                  <a:cs typeface="Times New Roman" pitchFamily="18" charset="0"/>
                </a:rPr>
                <a:t>TP </a:t>
              </a:r>
              <a:r>
                <a:rPr lang="zh-CN" altLang="en-US" sz="1100" dirty="0">
                  <a:solidFill>
                    <a:schemeClr val="accent2"/>
                  </a:solidFill>
                  <a:latin typeface="Times New Roman" pitchFamily="18" charset="0"/>
                  <a:cs typeface="Times New Roman" pitchFamily="18" charset="0"/>
                </a:rPr>
                <a:t>曲線上與原點連接的直線的斜率等於 </a:t>
              </a:r>
              <a:r>
                <a:rPr lang="en-US" altLang="zh-CN" sz="1100" i="1" dirty="0">
                  <a:solidFill>
                    <a:schemeClr val="accent2"/>
                  </a:solidFill>
                  <a:latin typeface="Times New Roman" pitchFamily="18" charset="0"/>
                  <a:cs typeface="Times New Roman" pitchFamily="18" charset="0"/>
                </a:rPr>
                <a:t>TP</a:t>
              </a:r>
              <a:r>
                <a:rPr lang="en-US" altLang="zh-CN" sz="1100" dirty="0">
                  <a:solidFill>
                    <a:schemeClr val="accent2"/>
                  </a:solidFill>
                  <a:latin typeface="Times New Roman" pitchFamily="18" charset="0"/>
                  <a:cs typeface="Times New Roman" pitchFamily="18" charset="0"/>
                </a:rPr>
                <a:t> </a:t>
              </a:r>
              <a:r>
                <a:rPr lang="zh-CN" altLang="en-US" sz="1100" dirty="0">
                  <a:solidFill>
                    <a:schemeClr val="accent2"/>
                  </a:solidFill>
                  <a:latin typeface="Times New Roman" pitchFamily="18" charset="0"/>
                  <a:cs typeface="Times New Roman" pitchFamily="18" charset="0"/>
                </a:rPr>
                <a:t>曲線的斜率；</a:t>
              </a:r>
              <a:endParaRPr lang="en-US" altLang="zh-CN" sz="11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27236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production function</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522567" y="526981"/>
            <a:ext cx="10615623" cy="5426430"/>
            <a:chOff x="522567" y="526981"/>
            <a:chExt cx="10615623" cy="5426430"/>
          </a:xfrm>
        </p:grpSpPr>
        <p:pic>
          <p:nvPicPr>
            <p:cNvPr id="6973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0698" y="526981"/>
              <a:ext cx="5395503" cy="293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40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97118" y="3593656"/>
              <a:ext cx="2641072" cy="2359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22567" y="545923"/>
              <a:ext cx="5086666" cy="293991"/>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廠商的</a:t>
              </a:r>
              <a:r>
                <a:rPr lang="zh-CN" altLang="en-US" sz="1000" dirty="0">
                  <a:solidFill>
                    <a:schemeClr val="accent2"/>
                  </a:solidFill>
                  <a:latin typeface="Times New Roman" pitchFamily="18" charset="0"/>
                  <a:cs typeface="Times New Roman" pitchFamily="18" charset="0"/>
                  <a:sym typeface="Wingdings" pitchFamily="2" charset="2"/>
                </a:rPr>
                <a:t>長期</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long run</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rPr>
                <a:t>生產函數</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production function</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 ：</a:t>
              </a:r>
              <a:endParaRPr lang="en-US" altLang="zh-CN" sz="1000" dirty="0">
                <a:solidFill>
                  <a:schemeClr val="accent2"/>
                </a:solidFill>
                <a:latin typeface="Times New Roman" pitchFamily="18" charset="0"/>
                <a:cs typeface="Times New Roman" pitchFamily="18" charset="0"/>
              </a:endParaRPr>
            </a:p>
          </p:txBody>
        </p:sp>
        <p:sp>
          <p:nvSpPr>
            <p:cNvPr id="14" name="矩形 13"/>
            <p:cNvSpPr/>
            <p:nvPr/>
          </p:nvSpPr>
          <p:spPr>
            <a:xfrm>
              <a:off x="522567" y="869088"/>
              <a:ext cx="5086664" cy="1246495"/>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sym typeface="Wingdings" pitchFamily="2" charset="2"/>
                </a:rPr>
                <a:t>        長期生產函數是描述在「長期」時，廠商所雇用各種不同生產要素的組合與生產量的關係，「長期」的生產時間所有生產要素的數量皆可以調整，此時廠商可以選擇各種不同的生產要素組合以達到相同的產量，描繪由不同生產要素組合但達到相同產量的曲線，在經濟學上稱為等產量曲線</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isoquant curve</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，其意義與消費者效用無異曲線類似，不同的等產量曲線代表不同的產量水準，愈往右的等產量曲線表示產量水準愈高；</a:t>
              </a:r>
              <a:endParaRPr lang="en-US" altLang="zh-CN" sz="1000" dirty="0">
                <a:solidFill>
                  <a:schemeClr val="accent2"/>
                </a:solidFill>
                <a:latin typeface="Times New Roman" pitchFamily="18" charset="0"/>
                <a:cs typeface="Times New Roman" pitchFamily="18" charset="0"/>
              </a:endParaRPr>
            </a:p>
          </p:txBody>
        </p:sp>
        <p:sp>
          <p:nvSpPr>
            <p:cNvPr id="7" name="矩形 6"/>
            <p:cNvSpPr/>
            <p:nvPr/>
          </p:nvSpPr>
          <p:spPr>
            <a:xfrm>
              <a:off x="522567" y="2115583"/>
              <a:ext cx="5086664" cy="1708160"/>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sym typeface="Wingdings" pitchFamily="2" charset="2"/>
                </a:rPr>
                <a:t>        等產量曲線的一個重要意涵，即是不同的生產要素之間可以有替代性，而在一定的產量之下，不同要素之間的替代程度則可用邊際技術替代率</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marginal rate of technical </a:t>
              </a:r>
              <a:r>
                <a:rPr lang="en-US" altLang="zh-CN" sz="900" i="1" dirty="0" err="1">
                  <a:solidFill>
                    <a:schemeClr val="accent2"/>
                  </a:solidFill>
                  <a:latin typeface="Times New Roman" pitchFamily="18" charset="0"/>
                  <a:cs typeface="Times New Roman" pitchFamily="18" charset="0"/>
                  <a:sym typeface="Wingdings" pitchFamily="2" charset="2"/>
                </a:rPr>
                <a:t>substitution</a:t>
              </a:r>
              <a:r>
                <a:rPr lang="en-US" altLang="zh-CN" sz="900" dirty="0" err="1">
                  <a:solidFill>
                    <a:schemeClr val="accent2"/>
                  </a:solidFill>
                  <a:latin typeface="Times New Roman" pitchFamily="18" charset="0"/>
                  <a:cs typeface="Times New Roman" pitchFamily="18" charset="0"/>
                  <a:sym typeface="Wingdings" pitchFamily="2" charset="2"/>
                </a:rPr>
                <a:t>,</a:t>
              </a:r>
              <a:r>
                <a:rPr lang="en-US" altLang="zh-CN" sz="900" i="1" dirty="0" err="1">
                  <a:solidFill>
                    <a:schemeClr val="accent2"/>
                  </a:solidFill>
                  <a:latin typeface="Times New Roman" pitchFamily="18" charset="0"/>
                  <a:cs typeface="Times New Roman" pitchFamily="18" charset="0"/>
                  <a:sym typeface="Wingdings" pitchFamily="2" charset="2"/>
                </a:rPr>
                <a:t>MRTS</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來衡量，邊際技術替代率表示兩種生產要素為了要維持相同的產量，在生產技術上可以替代的比率，此一比率在數學上即是等產量曲線</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isoquant curve</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的斜率；將廠商的生產函數：</a:t>
              </a:r>
              <a:r>
                <a:rPr lang="en-US" altLang="zh-CN" sz="1000" i="1" dirty="0">
                  <a:solidFill>
                    <a:schemeClr val="accent2"/>
                  </a:solidFill>
                  <a:latin typeface="Times New Roman" pitchFamily="18" charset="0"/>
                  <a:cs typeface="Times New Roman" pitchFamily="18" charset="0"/>
                  <a:sym typeface="Wingdings" pitchFamily="2" charset="2"/>
                </a:rPr>
                <a:t>Q</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 </a:t>
              </a:r>
              <a:r>
                <a:rPr lang="zh-CN" altLang="en-US" sz="1000" dirty="0">
                  <a:solidFill>
                    <a:schemeClr val="accent2"/>
                  </a:solidFill>
                  <a:latin typeface="Times New Roman" pitchFamily="18" charset="0"/>
                  <a:cs typeface="Times New Roman" pitchFamily="18" charset="0"/>
                  <a:sym typeface="Wingdings" pitchFamily="2" charset="2"/>
                </a:rPr>
                <a:t>式限制在一固定產量下，對其全微分可得下列關係：</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L </a:t>
              </a:r>
              <a:r>
                <a:rPr lang="en-US" altLang="zh-CN" sz="1000" i="1" dirty="0" err="1">
                  <a:solidFill>
                    <a:schemeClr val="accent2"/>
                  </a:solidFill>
                  <a:latin typeface="Times New Roman" pitchFamily="18" charset="0"/>
                  <a:cs typeface="Times New Roman" pitchFamily="18" charset="0"/>
                  <a:sym typeface="Wingdings" pitchFamily="2" charset="2"/>
                </a:rPr>
                <a:t>dL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K </a:t>
              </a:r>
              <a:r>
                <a:rPr lang="en-US" altLang="zh-CN" sz="1000" i="1" dirty="0" err="1">
                  <a:solidFill>
                    <a:schemeClr val="accent2"/>
                  </a:solidFill>
                  <a:latin typeface="Times New Roman" pitchFamily="18" charset="0"/>
                  <a:cs typeface="Times New Roman" pitchFamily="18" charset="0"/>
                  <a:sym typeface="Wingdings" pitchFamily="2" charset="2"/>
                </a:rPr>
                <a:t>dK</a:t>
              </a:r>
              <a:r>
                <a:rPr lang="en-US" altLang="zh-CN" sz="1000" dirty="0">
                  <a:solidFill>
                    <a:schemeClr val="accent2"/>
                  </a:solidFill>
                  <a:latin typeface="Times New Roman" pitchFamily="18" charset="0"/>
                  <a:cs typeface="Times New Roman" pitchFamily="18" charset="0"/>
                  <a:sym typeface="Wingdings" pitchFamily="2" charset="2"/>
                </a:rPr>
                <a:t> = 0 </a:t>
              </a:r>
              <a:r>
                <a:rPr lang="zh-CN" altLang="en-US" sz="1000" dirty="0">
                  <a:solidFill>
                    <a:schemeClr val="accent2"/>
                  </a:solidFill>
                  <a:latin typeface="Times New Roman" pitchFamily="18" charset="0"/>
                  <a:cs typeface="Times New Roman" pitchFamily="18" charset="0"/>
                  <a:sym typeface="Wingdings" pitchFamily="2" charset="2"/>
                </a:rPr>
                <a:t>，式中，</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F</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 / </a:t>
              </a:r>
              <a:r>
                <a:rPr lang="zh-CN" altLang="en-US"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sym typeface="Wingdings" pitchFamily="2" charset="2"/>
                </a:rPr>
                <a:t>F</a:t>
              </a:r>
              <a:r>
                <a:rPr lang="en-US" altLang="zh-CN" sz="1000" i="1" baseline="-25000"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F</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 / </a:t>
              </a:r>
              <a:r>
                <a:rPr lang="zh-CN" altLang="en-US"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，分別代表勞動的邊際產量</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與資本的邊際產量</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，因此可推出：</a:t>
              </a:r>
              <a:r>
                <a:rPr lang="en-US" altLang="zh-CN" sz="1000" dirty="0">
                  <a:solidFill>
                    <a:schemeClr val="accent2"/>
                  </a:solidFill>
                  <a:latin typeface="Times New Roman" pitchFamily="18" charset="0"/>
                  <a:cs typeface="Times New Roman" pitchFamily="18" charset="0"/>
                </a:rPr>
                <a:t>- </a:t>
              </a:r>
              <a:r>
                <a:rPr lang="en-US" altLang="zh-CN" sz="1000" i="1" dirty="0" err="1">
                  <a:solidFill>
                    <a:schemeClr val="accent2"/>
                  </a:solidFill>
                  <a:latin typeface="Times New Roman" pitchFamily="18" charset="0"/>
                  <a:cs typeface="Times New Roman" pitchFamily="18" charset="0"/>
                </a:rPr>
                <a:t>dK</a:t>
              </a:r>
              <a:r>
                <a:rPr lang="en-US" altLang="zh-CN" sz="1000" dirty="0">
                  <a:solidFill>
                    <a:schemeClr val="accent2"/>
                  </a:solidFill>
                  <a:latin typeface="Times New Roman" pitchFamily="18" charset="0"/>
                  <a:cs typeface="Times New Roman" pitchFamily="18" charset="0"/>
                </a:rPr>
                <a:t> / </a:t>
              </a:r>
              <a:r>
                <a:rPr lang="en-US" altLang="zh-CN" sz="1000" i="1" dirty="0" err="1">
                  <a:solidFill>
                    <a:schemeClr val="accent2"/>
                  </a:solidFill>
                  <a:latin typeface="Times New Roman" pitchFamily="18" charset="0"/>
                  <a:cs typeface="Times New Roman" pitchFamily="18" charset="0"/>
                </a:rPr>
                <a:t>dL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MRTS</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a:t>
              </a:r>
              <a:endParaRPr lang="en-US" altLang="zh-CN" sz="1000" dirty="0">
                <a:solidFill>
                  <a:schemeClr val="accent2"/>
                </a:solidFill>
                <a:latin typeface="Times New Roman" pitchFamily="18" charset="0"/>
                <a:cs typeface="Times New Roman" pitchFamily="18" charset="0"/>
              </a:endParaRPr>
            </a:p>
          </p:txBody>
        </p:sp>
        <p:sp>
          <p:nvSpPr>
            <p:cNvPr id="11" name="矩形 10"/>
            <p:cNvSpPr/>
            <p:nvPr/>
          </p:nvSpPr>
          <p:spPr>
            <a:xfrm>
              <a:off x="522567" y="3823743"/>
              <a:ext cx="5086662" cy="1938992"/>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sym typeface="Wingdings" pitchFamily="2" charset="2"/>
                </a:rPr>
                <a:t>        在一般的生產函數關係中，邊際技術替代率</a:t>
              </a:r>
              <a:r>
                <a:rPr lang="en-US" altLang="zh-CN" sz="900" dirty="0">
                  <a:solidFill>
                    <a:schemeClr val="accent2"/>
                  </a:solidFill>
                  <a:latin typeface="Times New Roman" pitchFamily="18" charset="0"/>
                  <a:cs typeface="Times New Roman" pitchFamily="18" charset="0"/>
                  <a:sym typeface="Wingdings" pitchFamily="2" charset="2"/>
                </a:rPr>
                <a:t>(</a:t>
              </a:r>
              <a:r>
                <a:rPr lang="en-US" altLang="zh-CN" sz="900" i="1" dirty="0">
                  <a:solidFill>
                    <a:schemeClr val="accent2"/>
                  </a:solidFill>
                  <a:latin typeface="Times New Roman" pitchFamily="18" charset="0"/>
                  <a:cs typeface="Times New Roman" pitchFamily="18" charset="0"/>
                  <a:sym typeface="Wingdings" pitchFamily="2" charset="2"/>
                </a:rPr>
                <a:t>MRTS</a:t>
              </a:r>
              <a:r>
                <a:rPr lang="en-US" altLang="zh-CN" sz="900" dirty="0">
                  <a:solidFill>
                    <a:schemeClr val="accent2"/>
                  </a:solidFill>
                  <a:latin typeface="Times New Roman" pitchFamily="18" charset="0"/>
                  <a:cs typeface="Times New Roman" pitchFamily="18" charset="0"/>
                  <a:sym typeface="Wingdings" pitchFamily="2" charset="2"/>
                </a:rPr>
                <a:t>)</a:t>
              </a:r>
              <a:r>
                <a:rPr lang="zh-CN" altLang="en-US" sz="1000" dirty="0">
                  <a:solidFill>
                    <a:schemeClr val="accent2"/>
                  </a:solidFill>
                  <a:latin typeface="Times New Roman" pitchFamily="18" charset="0"/>
                  <a:cs typeface="Times New Roman" pitchFamily="18" charset="0"/>
                  <a:sym typeface="Wingdings" pitchFamily="2" charset="2"/>
                </a:rPr>
                <a:t>通常呈現遞減的趨勢，即當某種生產要素（如勞動）使用量逐漸增加後，用這種生產要素去替代另一種生產要素（如資本）的可能性會愈來愈小，在某些特殊情況下，等產量曲線可能是一條直線，此時邊際技術替代率是固定的常數，表示兩種生產要素之間在生產上可以完全替代，另外一種極端的情況，是兩種生產要素在生產過程中，所使用的比率是固定的，此時等產量曲線形狀呈直角曲線，在此情況下，資本與勞動兩種要素完全不能替代，此時的生產函數在數學上可表示為：</a:t>
              </a:r>
              <a:r>
                <a:rPr lang="en-US" altLang="zh-CN" sz="1000" i="1" dirty="0">
                  <a:solidFill>
                    <a:schemeClr val="accent2"/>
                  </a:solidFill>
                  <a:latin typeface="Times New Roman" pitchFamily="18" charset="0"/>
                  <a:cs typeface="Times New Roman" pitchFamily="18" charset="0"/>
                  <a:sym typeface="Wingdings" pitchFamily="2" charset="2"/>
                </a:rPr>
                <a:t>Q</a:t>
              </a:r>
              <a:r>
                <a:rPr lang="en-US" altLang="zh-CN" sz="1000" dirty="0">
                  <a:solidFill>
                    <a:schemeClr val="accent2"/>
                  </a:solidFill>
                  <a:latin typeface="Times New Roman" pitchFamily="18" charset="0"/>
                  <a:cs typeface="Times New Roman" pitchFamily="18" charset="0"/>
                  <a:sym typeface="Wingdings" pitchFamily="2" charset="2"/>
                </a:rPr>
                <a:t> = ( </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a:t>
              </a:r>
              <a:r>
                <a:rPr lang="en-US" altLang="zh-CN" sz="1000" i="1" dirty="0">
                  <a:solidFill>
                    <a:schemeClr val="accent2"/>
                  </a:solidFill>
                  <a:latin typeface="Times New Roman" pitchFamily="18" charset="0"/>
                  <a:cs typeface="Times New Roman" pitchFamily="18" charset="0"/>
                  <a:sym typeface="Wingdings" pitchFamily="2" charset="2"/>
                </a:rPr>
                <a:t>l</a:t>
              </a:r>
              <a:r>
                <a:rPr lang="en-US" altLang="zh-CN" sz="1000"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與 </a:t>
              </a:r>
              <a:r>
                <a:rPr lang="en-US" altLang="zh-CN" sz="1000" i="1" dirty="0">
                  <a:solidFill>
                    <a:schemeClr val="accent2"/>
                  </a:solidFill>
                  <a:latin typeface="Times New Roman" pitchFamily="18" charset="0"/>
                  <a:cs typeface="Times New Roman" pitchFamily="18" charset="0"/>
                  <a:sym typeface="Wingdings" pitchFamily="2" charset="2"/>
                </a:rPr>
                <a:t>k</a:t>
              </a:r>
              <a:r>
                <a:rPr lang="en-US" altLang="zh-CN" sz="1000"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表示生產一單位產品所需投入的勞動與資本的數量，經濟學文獻一般將此種特殊形式的生產函數稱為 </a:t>
              </a:r>
              <a:r>
                <a:rPr lang="en-US" altLang="zh-CN" sz="1000" i="1" dirty="0" err="1">
                  <a:solidFill>
                    <a:schemeClr val="accent2"/>
                  </a:solidFill>
                  <a:latin typeface="Times New Roman" pitchFamily="18" charset="0"/>
                  <a:cs typeface="Times New Roman" pitchFamily="18" charset="0"/>
                  <a:sym typeface="Wingdings" pitchFamily="2" charset="2"/>
                </a:rPr>
                <a:t>Leontiff</a:t>
              </a:r>
              <a:r>
                <a:rPr lang="en-US" altLang="zh-CN" sz="1000" i="1" dirty="0">
                  <a:solidFill>
                    <a:schemeClr val="accent2"/>
                  </a:solidFill>
                  <a:latin typeface="Times New Roman" pitchFamily="18" charset="0"/>
                  <a:cs typeface="Times New Roman" pitchFamily="18" charset="0"/>
                  <a:sym typeface="Wingdings" pitchFamily="2" charset="2"/>
                </a:rPr>
                <a:t>  </a:t>
              </a:r>
              <a:r>
                <a:rPr lang="zh-CN" altLang="en-US" sz="1000" dirty="0">
                  <a:solidFill>
                    <a:schemeClr val="accent2"/>
                  </a:solidFill>
                  <a:latin typeface="Times New Roman" pitchFamily="18" charset="0"/>
                  <a:cs typeface="Times New Roman" pitchFamily="18" charset="0"/>
                  <a:sym typeface="Wingdings" pitchFamily="2" charset="2"/>
                </a:rPr>
                <a:t>固定係數的生產函數；</a:t>
              </a:r>
              <a:endParaRPr lang="en-US" altLang="zh-CN" sz="1000" dirty="0">
                <a:solidFill>
                  <a:schemeClr val="accent2"/>
                </a:solidFill>
                <a:latin typeface="Times New Roman" pitchFamily="18" charset="0"/>
                <a:cs typeface="Times New Roman" pitchFamily="18" charset="0"/>
              </a:endParaRPr>
            </a:p>
          </p:txBody>
        </p:sp>
        <p:pic>
          <p:nvPicPr>
            <p:cNvPr id="68199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4455" y="3598173"/>
              <a:ext cx="2607927" cy="23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0473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2891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6" name="组合 5"/>
          <p:cNvGrpSpPr/>
          <p:nvPr/>
        </p:nvGrpSpPr>
        <p:grpSpPr>
          <a:xfrm>
            <a:off x="563540" y="557848"/>
            <a:ext cx="10504955" cy="5253939"/>
            <a:chOff x="563540" y="612440"/>
            <a:chExt cx="10504955" cy="5253939"/>
          </a:xfrm>
        </p:grpSpPr>
        <p:grpSp>
          <p:nvGrpSpPr>
            <p:cNvPr id="3" name="组合 2"/>
            <p:cNvGrpSpPr/>
            <p:nvPr/>
          </p:nvGrpSpPr>
          <p:grpSpPr>
            <a:xfrm>
              <a:off x="563540" y="926565"/>
              <a:ext cx="10504954" cy="1361911"/>
              <a:chOff x="542274" y="586309"/>
              <a:chExt cx="10504954" cy="1361911"/>
            </a:xfrm>
          </p:grpSpPr>
          <p:sp>
            <p:nvSpPr>
              <p:cNvPr id="10" name="矩形 9"/>
              <p:cNvSpPr/>
              <p:nvPr/>
            </p:nvSpPr>
            <p:spPr>
              <a:xfrm>
                <a:off x="542274" y="586309"/>
                <a:ext cx="10504954"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廠商在生產過程中，雇用各種生產要素所付出的總費用稱為總成本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total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，依據生產期間的不同可將廠商的生產成本分成</a:t>
                </a:r>
                <a:r>
                  <a:rPr lang="zh-CN" altLang="en-US" sz="1100" dirty="0">
                    <a:solidFill>
                      <a:srgbClr val="000000"/>
                    </a:solidFill>
                    <a:latin typeface="Times New Roman" pitchFamily="18" charset="0"/>
                    <a:cs typeface="Times New Roman" pitchFamily="18" charset="0"/>
                    <a:sym typeface="Wingdings" pitchFamily="2" charset="2"/>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rPr>
                  <a:t>成本</a:t>
                </a:r>
                <a:r>
                  <a:rPr lang="zh-CN" altLang="en-US" sz="1100" dirty="0">
                    <a:solidFill>
                      <a:srgbClr val="000000"/>
                    </a:solidFill>
                    <a:latin typeface="Times New Roman" pitchFamily="18" charset="0"/>
                    <a:cs typeface="Times New Roman" pitchFamily="18" charset="0"/>
                    <a:sym typeface="Wingdings" pitchFamily="2" charset="2"/>
                  </a:rPr>
                  <a:t>與長期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rPr>
                  <a:t>成本兩種，廠商的短期總成本又可分解為兩個部分</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支付固定生產要素（資本）的費用，稱為總固定成本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total fixed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TFC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支付可變生產要素（勞動）的費用，稱為總變動成本</a:t>
                </a:r>
                <a:r>
                  <a:rPr lang="en-US" altLang="zh-CN"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total variable </a:t>
                </a:r>
                <a:r>
                  <a:rPr lang="en-US" altLang="zh-CN" sz="1100" i="1" dirty="0" err="1">
                    <a:latin typeface="Times New Roman" pitchFamily="18" charset="0"/>
                    <a:cs typeface="Times New Roman" pitchFamily="18" charset="0"/>
                    <a:sym typeface="Wingdings" pitchFamily="2" charset="2"/>
                  </a:rPr>
                  <a:t>cost</a:t>
                </a:r>
                <a:r>
                  <a:rPr lang="en-US" altLang="zh-CN" sz="1100" dirty="0" err="1">
                    <a:latin typeface="Times New Roman" pitchFamily="18" charset="0"/>
                    <a:cs typeface="Times New Roman" pitchFamily="18" charset="0"/>
                    <a:sym typeface="Wingdings" pitchFamily="2" charset="2"/>
                  </a:rPr>
                  <a:t>,</a:t>
                </a:r>
                <a:r>
                  <a:rPr lang="en-US" altLang="zh-CN" sz="1100" i="1" dirty="0" err="1">
                    <a:latin typeface="Times New Roman" pitchFamily="18" charset="0"/>
                    <a:cs typeface="Times New Roman" pitchFamily="18" charset="0"/>
                    <a:sym typeface="Wingdings" pitchFamily="2" charset="2"/>
                  </a:rPr>
                  <a:t>TVC</a:t>
                </a:r>
                <a:r>
                  <a:rPr lang="en-US" altLang="zh-CN" sz="11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，因此：                                                 ，式中，</a:t>
                </a:r>
                <a:r>
                  <a:rPr lang="en-US" altLang="zh-CN" sz="1100" i="1" dirty="0">
                    <a:latin typeface="Times New Roman" pitchFamily="18" charset="0"/>
                    <a:cs typeface="Times New Roman" pitchFamily="18" charset="0"/>
                    <a:sym typeface="Wingdings" pitchFamily="2" charset="2"/>
                  </a:rPr>
                  <a:t>r</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代表支付資本生產要素的報酬，</a:t>
                </a:r>
                <a:r>
                  <a:rPr lang="en-US" altLang="zh-CN" sz="1100" i="1" dirty="0">
                    <a:latin typeface="Times New Roman" pitchFamily="18" charset="0"/>
                    <a:cs typeface="Times New Roman" pitchFamily="18" charset="0"/>
                    <a:sym typeface="Wingdings" pitchFamily="2" charset="2"/>
                  </a:rPr>
                  <a:t>w</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則代表勞動生產要素的報酬（工資），由於資本要素在短期不變（固定在     的水準下），不隨產量變動而變動，因此廠商在短期的總固定成本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TFC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是一條水準線，總變動成本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TVC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則隨產量的增加而增加，一般而言，廠商的總變動成本在產量較少時，其增加率通常呈遞減狀態，但達到一定產量水準後，總變動成本的增加率就會呈現遞增的狀態；</a:t>
                </a:r>
                <a:endParaRPr lang="en-US" altLang="zh-CN" sz="1100" dirty="0">
                  <a:latin typeface="Times New Roman" pitchFamily="18" charset="0"/>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0356282"/>
                  </p:ext>
                </p:extLst>
              </p:nvPr>
            </p:nvGraphicFramePr>
            <p:xfrm>
              <a:off x="3100686" y="1178405"/>
              <a:ext cx="1728787" cy="182562"/>
            </p:xfrm>
            <a:graphic>
              <a:graphicData uri="http://schemas.openxmlformats.org/presentationml/2006/ole">
                <mc:AlternateContent xmlns:mc="http://schemas.openxmlformats.org/markup-compatibility/2006">
                  <mc:Choice xmlns:v="urn:schemas-microsoft-com:vml" Requires="v">
                    <p:oleObj name="公式" r:id="rId3" imgW="1916868" imgH="203112" progId="Equation.3">
                      <p:embed/>
                    </p:oleObj>
                  </mc:Choice>
                  <mc:Fallback>
                    <p:oleObj name="公式" r:id="rId3" imgW="1916868" imgH="203112" progId="Equation.3">
                      <p:embed/>
                      <p:pic>
                        <p:nvPicPr>
                          <p:cNvPr id="0" name="Picture 23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686" y="1178405"/>
                            <a:ext cx="1728787" cy="18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426926414"/>
                  </p:ext>
                </p:extLst>
              </p:nvPr>
            </p:nvGraphicFramePr>
            <p:xfrm>
              <a:off x="1772403" y="1430817"/>
              <a:ext cx="160338" cy="171450"/>
            </p:xfrm>
            <a:graphic>
              <a:graphicData uri="http://schemas.openxmlformats.org/presentationml/2006/ole">
                <mc:AlternateContent xmlns:mc="http://schemas.openxmlformats.org/markup-compatibility/2006">
                  <mc:Choice xmlns:v="urn:schemas-microsoft-com:vml" Requires="v">
                    <p:oleObj name="公式" r:id="rId5" imgW="177646" imgH="190335" progId="Equation.3">
                      <p:embed/>
                    </p:oleObj>
                  </mc:Choice>
                  <mc:Fallback>
                    <p:oleObj name="公式" r:id="rId5" imgW="177646" imgH="190335" progId="Equation.3">
                      <p:embed/>
                      <p:pic>
                        <p:nvPicPr>
                          <p:cNvPr id="0" name="Picture 23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403" y="1430817"/>
                            <a:ext cx="160338" cy="171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矩形 10"/>
            <p:cNvSpPr/>
            <p:nvPr/>
          </p:nvSpPr>
          <p:spPr>
            <a:xfrm>
              <a:off x="563541" y="2288476"/>
              <a:ext cx="10504954"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根據上述三種總成本的觀念，可進一步定義三種對應的平均成本觀：</a:t>
              </a:r>
              <a:r>
                <a:rPr lang="en-US" altLang="zh-CN" sz="1000" dirty="0">
                  <a:latin typeface="Times New Roman" pitchFamily="18" charset="0"/>
                  <a:cs typeface="Times New Roman" pitchFamily="18" charset="0"/>
                  <a:sym typeface="Wingdings" pitchFamily="2" charset="2"/>
                </a:rPr>
                <a:t>(1)</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平均成本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AC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(2)</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平均固定成本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fixed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AFC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AFC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TFC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(3)</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平均變動成本</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average variable </a:t>
              </a:r>
              <a:r>
                <a:rPr lang="en-US" altLang="zh-CN" sz="1000" i="1" dirty="0" err="1">
                  <a:latin typeface="Times New Roman" pitchFamily="18" charset="0"/>
                  <a:cs typeface="Times New Roman" pitchFamily="18" charset="0"/>
                  <a:sym typeface="Wingdings" pitchFamily="2" charset="2"/>
                </a:rPr>
                <a:t>cost</a:t>
              </a:r>
              <a:r>
                <a:rPr lang="en-US" altLang="zh-CN" sz="1000" dirty="0" err="1">
                  <a:latin typeface="Times New Roman" pitchFamily="18" charset="0"/>
                  <a:cs typeface="Times New Roman" pitchFamily="18" charset="0"/>
                  <a:sym typeface="Wingdings" pitchFamily="2" charset="2"/>
                </a:rPr>
                <a:t>,</a:t>
              </a:r>
              <a:r>
                <a:rPr lang="en-US" altLang="zh-CN" sz="1000" i="1" dirty="0" err="1">
                  <a:latin typeface="Times New Roman" pitchFamily="18" charset="0"/>
                  <a:cs typeface="Times New Roman" pitchFamily="18" charset="0"/>
                  <a:sym typeface="Wingdings" pitchFamily="2" charset="2"/>
                </a:rPr>
                <a:t>AVC</a:t>
              </a:r>
              <a:r>
                <a:rPr lang="en-US" altLang="zh-CN" sz="1000" dirty="0">
                  <a:latin typeface="Times New Roman" pitchFamily="18" charset="0"/>
                  <a:cs typeface="Times New Roman" pitchFamily="18" charset="0"/>
                  <a:sym typeface="Wingdings" pitchFamily="2" charset="2"/>
                </a:rPr>
                <a:t>)</a:t>
              </a:r>
              <a:r>
                <a:rPr lang="zh-CN" altLang="en-US" sz="1100" dirty="0">
                  <a:latin typeface="Times New Roman" pitchFamily="18" charset="0"/>
                  <a:cs typeface="Times New Roman" pitchFamily="18" charset="0"/>
                  <a:sym typeface="Wingdings" pitchFamily="2" charset="2"/>
                </a:rPr>
                <a:t>，</a:t>
              </a:r>
              <a:r>
                <a:rPr lang="en-US" altLang="zh-CN" sz="1100" i="1" dirty="0">
                  <a:latin typeface="Times New Roman" pitchFamily="18" charset="0"/>
                  <a:cs typeface="Times New Roman" pitchFamily="18" charset="0"/>
                  <a:sym typeface="Wingdings" pitchFamily="2" charset="2"/>
                </a:rPr>
                <a:t>AVC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TVC</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Q</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其中平均變動成本可由每一產量所對應總變動成本曲線上的點與原點所連成直線的斜率求得，平均變動成本呈現先降後升的趨勢，表示在產量較低時，廠商的短期平均變動成本會隨著產量的增加而降低，但在超過一定產量水準之後，平均變動成本就開始隨產量的增加而上升；</a:t>
              </a:r>
              <a:endParaRPr lang="en-US" altLang="zh-CN" sz="1100" dirty="0">
                <a:latin typeface="Times New Roman" pitchFamily="18" charset="0"/>
                <a:cs typeface="Times New Roman" pitchFamily="18" charset="0"/>
              </a:endParaRPr>
            </a:p>
          </p:txBody>
        </p:sp>
        <p:sp>
          <p:nvSpPr>
            <p:cNvPr id="12" name="矩形 11"/>
            <p:cNvSpPr/>
            <p:nvPr/>
          </p:nvSpPr>
          <p:spPr>
            <a:xfrm>
              <a:off x="563540" y="3142556"/>
              <a:ext cx="10504954" cy="1615827"/>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亦可根據總成本進一步計算邊際成本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TVC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邊際成本是指當每多增加一單位產量時，總成本變動的金額，由於在短期固定成本不隨產量而變動，因此增加產量所導致的總成本變動完全來自總變動成本的變化，根據上式的定義，可由總成本曲線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的斜率獲得邊際成本曲線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，與勞動邊際產量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曲線呈先升後降的趨勢相對應，廠商的短期邊際成本曲線呈現先降後升，這可由下列數學關係或的證明：</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TVC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MP</a:t>
              </a:r>
              <a:r>
                <a:rPr lang="en-US" altLang="zh-CN" sz="1100" i="1" baseline="-25000"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；因此在工資不受產量影響的情況下，邊際成本與邊際產量互為倒數，當勞動生產因素受到報酬遞減法則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law of diminishing returns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的作用出現邊際產量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遞減的趨勢時就意謂著廠商的短期邊際成本曲線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開始呈現遞增的趨勢，除此之外邊際成本曲線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分別通過平均變動成本曲線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AVC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與平均成本曲線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的最低點；</a:t>
              </a:r>
              <a:endParaRPr lang="en-US" altLang="zh-CN" sz="1100" dirty="0">
                <a:solidFill>
                  <a:srgbClr val="000000"/>
                </a:solidFill>
                <a:latin typeface="Times New Roman" pitchFamily="18" charset="0"/>
                <a:cs typeface="Times New Roman" pitchFamily="18" charset="0"/>
              </a:endParaRPr>
            </a:p>
          </p:txBody>
        </p:sp>
        <p:sp>
          <p:nvSpPr>
            <p:cNvPr id="13" name="矩形 12"/>
            <p:cNvSpPr/>
            <p:nvPr/>
          </p:nvSpPr>
          <p:spPr>
            <a:xfrm>
              <a:off x="563540" y="4758383"/>
              <a:ext cx="10504954"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由此可得到兩項重要的經濟觀念：</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、當邊際成本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小於平均成本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時，平均成本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曲線處於遞減的階段，當邊際成本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大於平均成本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時，則平均成本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曲線呈現遞增的趨勢；</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當邊際成本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小於平均可變成本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時，平均可變成本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曲線處於遞減的階段，當邊際成本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大於平均可變成本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時，則平均可變成本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AVC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曲線呈現遞增</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的趨勢；</a:t>
              </a:r>
              <a:endParaRPr lang="en-US" altLang="zh-CN" sz="1100" dirty="0">
                <a:solidFill>
                  <a:srgbClr val="000000"/>
                </a:solidFill>
                <a:latin typeface="Times New Roman" pitchFamily="18" charset="0"/>
                <a:cs typeface="Times New Roman" pitchFamily="18" charset="0"/>
              </a:endParaRPr>
            </a:p>
          </p:txBody>
        </p:sp>
        <p:sp>
          <p:nvSpPr>
            <p:cNvPr id="14" name="矩形 13"/>
            <p:cNvSpPr/>
            <p:nvPr/>
          </p:nvSpPr>
          <p:spPr>
            <a:xfrm>
              <a:off x="563541" y="612440"/>
              <a:ext cx="10504954"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46661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8" y="200066"/>
            <a:ext cx="1126060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sp>
        <p:nvSpPr>
          <p:cNvPr id="11" name="矩形 10"/>
          <p:cNvSpPr/>
          <p:nvPr/>
        </p:nvSpPr>
        <p:spPr>
          <a:xfrm>
            <a:off x="1289239" y="1137735"/>
            <a:ext cx="8928804" cy="4154984"/>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在長期時，資本與勞動皆是可以變動的生產要素，此時廠商的生產成本取決於所選擇的生產要素組合，在經濟學上，廠商選擇最適生產要素組合所依據的原則是成本極小化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cost minimization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，廠商等成本線</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isocost</a:t>
            </a:r>
            <a:r>
              <a:rPr lang="en-US" altLang="zh-CN" sz="1000" i="1" dirty="0">
                <a:latin typeface="Times New Roman" pitchFamily="18" charset="0"/>
                <a:cs typeface="Times New Roman" pitchFamily="18" charset="0"/>
              </a:rPr>
              <a:t> curve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的定義如下：</a:t>
            </a:r>
            <a:r>
              <a:rPr lang="en-US" altLang="zh-CN" sz="1100" i="1" dirty="0">
                <a:latin typeface="Times New Roman" pitchFamily="18" charset="0"/>
                <a:cs typeface="Times New Roman" pitchFamily="18" charset="0"/>
              </a:rPr>
              <a:t>w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，表示廠商雇用勞動生產要素所支付的費用</a:t>
            </a:r>
            <a:r>
              <a:rPr lang="en-US" altLang="zh-CN" sz="1000" dirty="0">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w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L </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加上雇用資本生產要素支付的費用</a:t>
            </a:r>
            <a:r>
              <a:rPr lang="en-US" altLang="zh-CN" sz="1000" dirty="0">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r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K </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，即等於廠商在長期生產的總成本，在勞動與資本兩個座標軸所構成的平面上，每一條等成本線分別代表一個特定的成本水準，愈外側的等成本線所代表的成本水準愈高；在一定的成本支出下（例如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baseline="-250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），為了一特定量的產量水準（例如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baseline="-250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），廠商的等產量線與等成本線的相切點代表廠商生產成本最小的要素組合，從數學關係來看，等產量線與等成本線的切點隱含等成本線的斜率</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w</a:t>
            </a:r>
            <a:r>
              <a:rPr lang="en-US" altLang="zh-CN" sz="1000" dirty="0">
                <a:latin typeface="Times New Roman" pitchFamily="18" charset="0"/>
                <a:cs typeface="Times New Roman" pitchFamily="18" charset="0"/>
              </a:rPr>
              <a:t> / </a:t>
            </a:r>
            <a:r>
              <a:rPr lang="en-US" altLang="zh-CN" sz="1000" i="1" dirty="0">
                <a:latin typeface="Times New Roman" pitchFamily="18" charset="0"/>
                <a:cs typeface="Times New Roman" pitchFamily="18" charset="0"/>
              </a:rPr>
              <a:t>r</a:t>
            </a:r>
            <a:r>
              <a:rPr lang="en-US" altLang="zh-CN" sz="10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等於等產量線的斜率</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 / </a:t>
            </a:r>
            <a:r>
              <a:rPr lang="en-US" altLang="zh-CN" sz="1000" i="1" dirty="0">
                <a:latin typeface="Times New Roman" pitchFamily="18" charset="0"/>
                <a:cs typeface="Times New Roman" pitchFamily="18" charset="0"/>
              </a:rPr>
              <a:t>MP</a:t>
            </a:r>
            <a:r>
              <a:rPr lang="en-US" altLang="zh-CN" sz="1000" i="1" baseline="-25000" dirty="0">
                <a:latin typeface="Times New Roman" pitchFamily="18" charset="0"/>
                <a:cs typeface="Times New Roman" pitchFamily="18" charset="0"/>
              </a:rPr>
              <a:t>K</a:t>
            </a:r>
            <a:r>
              <a:rPr lang="en-US" altLang="zh-CN" sz="10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，因此廠商最低成本的生產要素組合必須滿足如下條件：</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MP</a:t>
            </a:r>
            <a:r>
              <a:rPr lang="en-US" altLang="zh-CN" sz="1100" i="1" baseline="-25000"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MP</a:t>
            </a:r>
            <a:r>
              <a:rPr lang="en-US" altLang="zh-CN" sz="1100" i="1" baseline="-25000" dirty="0">
                <a:latin typeface="Times New Roman" pitchFamily="18" charset="0"/>
                <a:cs typeface="Times New Roman" pitchFamily="18" charset="0"/>
              </a:rPr>
              <a:t>K</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，表示當生產要素的相對價格比率等於邊際技術替代率時，廠商的生產成本達到最小，將各種不同產量下的最低成本生產組合點連接起來，即為廠商的擴張曲線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Expansion path</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，擴張曲線代表廠商在各種不同的產量下達到最低生產成本的最適生產要素組合，根據廠商的擴張曲線可進一步導出廠商的長期總成本曲線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long</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run</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total cost </a:t>
            </a:r>
            <a:r>
              <a:rPr lang="en-US" altLang="zh-CN" sz="1000" i="1" dirty="0" err="1">
                <a:latin typeface="Times New Roman" pitchFamily="18" charset="0"/>
                <a:cs typeface="Times New Roman" pitchFamily="18" charset="0"/>
              </a:rPr>
              <a:t>curve</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，長期總成本曲線上的各點，皆代表在各個產量之下用最低成本方式進行生產所對應的總成本，根據廠商的長期總成本可定義廠商在長期的平均成本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long</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run average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與長期的邊際成本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long</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run 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如下：</a:t>
            </a:r>
            <a:r>
              <a:rPr lang="en-US" altLang="zh-CN" sz="1100" i="1" dirty="0">
                <a:latin typeface="Times New Roman" pitchFamily="18" charset="0"/>
                <a:cs typeface="Times New Roman" pitchFamily="18" charset="0"/>
              </a:rPr>
              <a:t>LAC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LMC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，長期的平均成本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代表每一單位產量所分攤的長期總成本，可由長期總成本線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LTC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上任一點與原點連線的斜率求得，長期的邊際成本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代表多增加一單位產量所引起的長期總成本變動的金額，在數學上長期的邊際成本線即可由長期總成本線上各點的切線斜率求得，與短期生產成本的分析相同，長期的邊際成本線與長期的平均成本線相交於長期的平均成本線的最低點，此一關係意謂著當長期邊際成本小於長期平均成本時，長期的平均成本會隨著產量的增加而遞減，相反地，若長期邊際成本大於長期平均成本時，長期平均成本會隨著產量增加而增加，在經濟學上，將長期平均成本隨產量增加而遞減的現象，稱為規模經濟</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economies of scale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，而長期平均成本隨產量增加而遞增的現象則稱為規模不經濟</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diseconomies of scale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，若長期平均成本不受產量變動的影響，則稱為規模報酬不變；</a:t>
            </a:r>
            <a:endParaRPr lang="en-US" altLang="zh-CN" sz="1100" dirty="0">
              <a:latin typeface="Times New Roman" pitchFamily="18" charset="0"/>
              <a:cs typeface="Times New Roman" pitchFamily="18" charset="0"/>
            </a:endParaRPr>
          </a:p>
        </p:txBody>
      </p:sp>
      <p:sp>
        <p:nvSpPr>
          <p:cNvPr id="6" name="矩形 5"/>
          <p:cNvSpPr/>
          <p:nvPr/>
        </p:nvSpPr>
        <p:spPr>
          <a:xfrm>
            <a:off x="1289241" y="791486"/>
            <a:ext cx="8928801"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407360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2716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35427" y="653323"/>
            <a:ext cx="10651046" cy="5039554"/>
            <a:chOff x="435427" y="653323"/>
            <a:chExt cx="10651046" cy="5039554"/>
          </a:xfrm>
        </p:grpSpPr>
        <p:pic>
          <p:nvPicPr>
            <p:cNvPr id="7198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9852" y="653323"/>
              <a:ext cx="7866621" cy="5039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35427" y="733843"/>
              <a:ext cx="2772000" cy="4708981"/>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在長期時資本與勞動皆為可變生產要素，此時廠商的生產成本取決於所選擇的生產要素組合，經濟學上廠商選擇最適生產要素組合依據的原則是成本極小化</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cost minimization</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，廠商等成本線</a:t>
              </a:r>
              <a:r>
                <a:rPr lang="en-US" altLang="zh-CN" sz="900" dirty="0">
                  <a:solidFill>
                    <a:schemeClr val="accent2"/>
                  </a:solidFill>
                  <a:latin typeface="Times New Roman" pitchFamily="18" charset="0"/>
                  <a:cs typeface="Times New Roman" pitchFamily="18" charset="0"/>
                </a:rPr>
                <a:t>(</a:t>
              </a:r>
              <a:r>
                <a:rPr lang="en-US" altLang="zh-CN" sz="900" i="1" dirty="0" err="1">
                  <a:solidFill>
                    <a:schemeClr val="accent2"/>
                  </a:solidFill>
                  <a:latin typeface="Times New Roman" pitchFamily="18" charset="0"/>
                  <a:cs typeface="Times New Roman" pitchFamily="18" charset="0"/>
                </a:rPr>
                <a:t>isocost</a:t>
              </a:r>
              <a:r>
                <a:rPr lang="en-US" altLang="zh-CN" sz="900" i="1" dirty="0">
                  <a:solidFill>
                    <a:schemeClr val="accent2"/>
                  </a:solidFill>
                  <a:latin typeface="Times New Roman" pitchFamily="18" charset="0"/>
                  <a:cs typeface="Times New Roman" pitchFamily="18" charset="0"/>
                </a:rPr>
                <a:t> curve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的定義為：</a:t>
              </a:r>
              <a:r>
                <a:rPr lang="en-US" altLang="zh-CN" sz="1000" i="1" dirty="0">
                  <a:solidFill>
                    <a:schemeClr val="accent2"/>
                  </a:solidFill>
                  <a:latin typeface="Times New Roman" pitchFamily="18" charset="0"/>
                  <a:cs typeface="Times New Roman" pitchFamily="18" charset="0"/>
                </a:rPr>
                <a:t>w </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r </a:t>
              </a:r>
              <a:r>
                <a:rPr lang="en-US" altLang="zh-CN" sz="1000" dirty="0">
                  <a:solidFill>
                    <a:schemeClr val="accent2"/>
                  </a:solidFill>
                  <a:latin typeface="Times New Roman" pitchFamily="18" charset="0"/>
                  <a:cs typeface="Times New Roman" pitchFamily="18" charset="0"/>
                </a:rPr>
                <a:t>· </a:t>
              </a:r>
              <a:r>
                <a:rPr lang="en-US" altLang="zh-CN" sz="1000" i="1"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C</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，表示廠商雇用勞動生產要素所支付的費用</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w </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L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加上雇用資本生產要素支付的費用</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r </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K </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等於廠商在長期生產的總成本，在勞動與資本兩個座標軸所構成的平面上每一等成本線分別代表一個特定的成本水準，廠商的等產量線與等成本線的切點代表廠商生產成本最小的要素組合，等產量線與等成本線的切點隱含等成本線的斜率</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 / </a:t>
              </a:r>
              <a:r>
                <a:rPr lang="en-US" altLang="zh-CN" sz="900" i="1" dirty="0">
                  <a:solidFill>
                    <a:schemeClr val="accent2"/>
                  </a:solidFill>
                  <a:latin typeface="Times New Roman" pitchFamily="18" charset="0"/>
                  <a:cs typeface="Times New Roman" pitchFamily="18" charset="0"/>
                </a:rPr>
                <a:t>r</a:t>
              </a:r>
              <a:r>
                <a:rPr lang="en-US" altLang="zh-CN" sz="9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等於等產量線的斜率</a:t>
              </a:r>
              <a:r>
                <a:rPr lang="en-US" altLang="zh-CN" sz="900" dirty="0">
                  <a:solidFill>
                    <a:schemeClr val="accent2"/>
                  </a:solidFill>
                  <a:latin typeface="Times New Roman" pitchFamily="18" charset="0"/>
                  <a:cs typeface="Times New Roman" pitchFamily="18" charset="0"/>
                </a:rPr>
                <a:t>( </a:t>
              </a:r>
              <a:r>
                <a:rPr lang="en-US" altLang="zh-CN" sz="900" i="1" dirty="0">
                  <a:solidFill>
                    <a:schemeClr val="accent2"/>
                  </a:solidFill>
                  <a:latin typeface="Times New Roman" pitchFamily="18" charset="0"/>
                  <a:cs typeface="Times New Roman" pitchFamily="18" charset="0"/>
                </a:rPr>
                <a:t>MP</a:t>
              </a:r>
              <a:r>
                <a:rPr lang="en-US" altLang="zh-CN" sz="900" i="1" baseline="-25000" dirty="0">
                  <a:solidFill>
                    <a:schemeClr val="accent2"/>
                  </a:solidFill>
                  <a:latin typeface="Times New Roman" pitchFamily="18" charset="0"/>
                  <a:cs typeface="Times New Roman" pitchFamily="18" charset="0"/>
                </a:rPr>
                <a:t>L</a:t>
              </a:r>
              <a:r>
                <a:rPr lang="en-US" altLang="zh-CN" sz="900" dirty="0">
                  <a:solidFill>
                    <a:schemeClr val="accent2"/>
                  </a:solidFill>
                  <a:latin typeface="Times New Roman" pitchFamily="18" charset="0"/>
                  <a:cs typeface="Times New Roman" pitchFamily="18" charset="0"/>
                </a:rPr>
                <a:t> / </a:t>
              </a:r>
              <a:r>
                <a:rPr lang="en-US" altLang="zh-CN" sz="900" i="1" dirty="0">
                  <a:solidFill>
                    <a:schemeClr val="accent2"/>
                  </a:solidFill>
                  <a:latin typeface="Times New Roman" pitchFamily="18" charset="0"/>
                  <a:cs typeface="Times New Roman" pitchFamily="18" charset="0"/>
                </a:rPr>
                <a:t>MP</a:t>
              </a:r>
              <a:r>
                <a:rPr lang="en-US" altLang="zh-CN" sz="900" i="1" baseline="-25000" dirty="0">
                  <a:solidFill>
                    <a:schemeClr val="accent2"/>
                  </a:solidFill>
                  <a:latin typeface="Times New Roman" pitchFamily="18" charset="0"/>
                  <a:cs typeface="Times New Roman" pitchFamily="18" charset="0"/>
                </a:rPr>
                <a:t>K</a:t>
              </a:r>
              <a:r>
                <a:rPr lang="en-US" altLang="zh-CN" sz="9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，因此廠商最低成本的生產要素組合必須滿足：</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i="1" dirty="0">
                  <a:solidFill>
                    <a:schemeClr val="accent2"/>
                  </a:solidFill>
                  <a:latin typeface="Times New Roman" pitchFamily="18" charset="0"/>
                  <a:cs typeface="Times New Roman" pitchFamily="18" charset="0"/>
                </a:rPr>
                <a:t>w</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r</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L</a:t>
              </a:r>
              <a:r>
                <a:rPr lang="en-US" altLang="zh-CN" sz="1000" dirty="0">
                  <a:solidFill>
                    <a:schemeClr val="accent2"/>
                  </a:solidFill>
                  <a:latin typeface="Times New Roman" pitchFamily="18" charset="0"/>
                  <a:cs typeface="Times New Roman" pitchFamily="18" charset="0"/>
                </a:rPr>
                <a:t> / </a:t>
              </a:r>
              <a:r>
                <a:rPr lang="en-US" altLang="zh-CN" sz="1000" i="1" dirty="0">
                  <a:solidFill>
                    <a:schemeClr val="accent2"/>
                  </a:solidFill>
                  <a:latin typeface="Times New Roman" pitchFamily="18" charset="0"/>
                  <a:cs typeface="Times New Roman" pitchFamily="18" charset="0"/>
                </a:rPr>
                <a:t>MP</a:t>
              </a:r>
              <a:r>
                <a:rPr lang="en-US" altLang="zh-CN" sz="1000" i="1" baseline="-25000" dirty="0">
                  <a:solidFill>
                    <a:schemeClr val="accent2"/>
                  </a:solidFill>
                  <a:latin typeface="Times New Roman" pitchFamily="18" charset="0"/>
                  <a:cs typeface="Times New Roman" pitchFamily="18" charset="0"/>
                </a:rPr>
                <a:t>K</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，表示當生產要素的相對價格比率等於邊際技術替代率時廠商的生產成本達到最小，將各種不同產量下的最低成本生產組合點連接起來即為廠商的擴張曲線</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Expansion path</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，擴張曲線代表廠商在各種不同的產量下達到最低生產成本的最適生產要素組合；</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982841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2716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生產成本的分析</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cost analysis</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7" name="组合 6"/>
          <p:cNvGrpSpPr/>
          <p:nvPr/>
        </p:nvGrpSpPr>
        <p:grpSpPr>
          <a:xfrm>
            <a:off x="898067" y="527603"/>
            <a:ext cx="9948237" cy="5400000"/>
            <a:chOff x="917117" y="527603"/>
            <a:chExt cx="9948237" cy="5400000"/>
          </a:xfrm>
        </p:grpSpPr>
        <p:grpSp>
          <p:nvGrpSpPr>
            <p:cNvPr id="4" name="组合 3"/>
            <p:cNvGrpSpPr/>
            <p:nvPr/>
          </p:nvGrpSpPr>
          <p:grpSpPr>
            <a:xfrm>
              <a:off x="6720577" y="997051"/>
              <a:ext cx="4144777" cy="4930552"/>
              <a:chOff x="6720577" y="997051"/>
              <a:chExt cx="4144777" cy="4930552"/>
            </a:xfrm>
          </p:grpSpPr>
          <p:cxnSp>
            <p:nvCxnSpPr>
              <p:cNvPr id="3" name="直接连接符 2"/>
              <p:cNvCxnSpPr/>
              <p:nvPr/>
            </p:nvCxnSpPr>
            <p:spPr>
              <a:xfrm>
                <a:off x="7957931" y="2717999"/>
                <a:ext cx="0" cy="2952000"/>
              </a:xfrm>
              <a:prstGeom prst="line">
                <a:avLst/>
              </a:prstGeom>
              <a:ln w="3175">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466097" y="2590999"/>
                <a:ext cx="0" cy="3070800"/>
              </a:xfrm>
              <a:prstGeom prst="line">
                <a:avLst/>
              </a:prstGeom>
              <a:ln w="3175">
                <a:solidFill>
                  <a:schemeClr val="accent1">
                    <a:shade val="95000"/>
                    <a:satMod val="105000"/>
                    <a:alpha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249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3873" y="3823188"/>
                <a:ext cx="3182286" cy="2104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49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577" y="997051"/>
                <a:ext cx="4144777" cy="28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8711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617" y="1060659"/>
              <a:ext cx="4158017" cy="331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6657197" y="545973"/>
              <a:ext cx="4152592"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廠商的</a:t>
              </a:r>
              <a:r>
                <a:rPr lang="zh-CN" altLang="en-US" sz="1100" dirty="0">
                  <a:solidFill>
                    <a:srgbClr val="000000"/>
                  </a:solidFill>
                  <a:latin typeface="Times New Roman" pitchFamily="18" charset="0"/>
                  <a:cs typeface="Times New Roman" pitchFamily="18" charset="0"/>
                  <a:sym typeface="Wingdings" pitchFamily="2" charset="2"/>
                </a:rPr>
                <a:t>長期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long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21" name="矩形 20"/>
            <p:cNvSpPr/>
            <p:nvPr/>
          </p:nvSpPr>
          <p:spPr>
            <a:xfrm>
              <a:off x="917117" y="545973"/>
              <a:ext cx="4158017"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廠商的短期</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err="1">
                  <a:solidFill>
                    <a:srgbClr val="000000"/>
                  </a:solidFill>
                  <a:latin typeface="Times New Roman" pitchFamily="18" charset="0"/>
                  <a:cs typeface="Times New Roman" pitchFamily="18" charset="0"/>
                  <a:sym typeface="Wingdings" pitchFamily="2" charset="2"/>
                </a:rPr>
                <a:t>shotr</a:t>
              </a:r>
              <a:r>
                <a:rPr lang="en-US" altLang="zh-CN" sz="1000" i="1" dirty="0">
                  <a:solidFill>
                    <a:srgbClr val="000000"/>
                  </a:solidFill>
                  <a:latin typeface="Times New Roman" pitchFamily="18" charset="0"/>
                  <a:cs typeface="Times New Roman" pitchFamily="18" charset="0"/>
                  <a:sym typeface="Wingdings" pitchFamily="2" charset="2"/>
                </a:rPr>
                <a:t> run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rPr>
                <a:t>生產成本分析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 analysis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cxnSp>
          <p:nvCxnSpPr>
            <p:cNvPr id="6" name="直接连接符 5"/>
            <p:cNvCxnSpPr/>
            <p:nvPr/>
          </p:nvCxnSpPr>
          <p:spPr>
            <a:xfrm>
              <a:off x="6028209" y="527603"/>
              <a:ext cx="0" cy="540000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46146" y="4346311"/>
              <a:ext cx="4554764" cy="1477328"/>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兩項推論：</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小於平均成本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曲線處於遞減的階段，當邊際成本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大於平均成本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時，則平均成本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曲線呈現遞增的趨勢；</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小於平均可變成本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曲線處於遞減的階段，當邊際成本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MC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大於平均可變成本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時，則平均可變成本</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AVC</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曲線呈現遞增的趨勢；</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39143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市場結構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structure</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38894" y="496268"/>
            <a:ext cx="10671066" cy="5419989"/>
            <a:chOff x="438894" y="505412"/>
            <a:chExt cx="10671066" cy="5419989"/>
          </a:xfrm>
        </p:grpSpPr>
        <p:sp>
          <p:nvSpPr>
            <p:cNvPr id="11" name="矩形 10"/>
            <p:cNvSpPr/>
            <p:nvPr/>
          </p:nvSpPr>
          <p:spPr>
            <a:xfrm>
              <a:off x="438919" y="796797"/>
              <a:ext cx="1067100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、完全競爭市場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perfect competition</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6" name="矩形 5"/>
            <p:cNvSpPr/>
            <p:nvPr/>
          </p:nvSpPr>
          <p:spPr>
            <a:xfrm>
              <a:off x="438921" y="505412"/>
              <a:ext cx="10670999"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經濟學上通常假設廠商的目標是追求最大利潤</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profit maximization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，如何追求最大利潤與面對的市場結構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market structure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有關，在經濟學中將市場結構分為四種：</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438919" y="1079038"/>
              <a:ext cx="10671000" cy="854080"/>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完全競爭市場主要具有五項特質</a:t>
              </a:r>
              <a:r>
                <a:rPr lang="zh-CN" altLang="en-US" sz="1100" dirty="0">
                  <a:latin typeface="Times New Roman" pitchFamily="18" charset="0"/>
                  <a:cs typeface="Times New Roman" pitchFamily="18" charset="0"/>
                  <a:sym typeface="Wingdings" pitchFamily="2" charset="2"/>
                </a:rPr>
                <a:t>：</a:t>
              </a:r>
              <a:r>
                <a:rPr lang="en-US" altLang="zh-CN" sz="1000" dirty="0">
                  <a:latin typeface="Times New Roman" pitchFamily="18" charset="0"/>
                  <a:cs typeface="Times New Roman" pitchFamily="18" charset="0"/>
                  <a:sym typeface="Wingdings" pitchFamily="2" charset="2"/>
                </a:rPr>
                <a:t>(</a:t>
              </a:r>
              <a:r>
                <a:rPr lang="en-US" altLang="zh-CN" sz="1000" i="1" dirty="0">
                  <a:latin typeface="Times New Roman" pitchFamily="18" charset="0"/>
                  <a:cs typeface="Times New Roman" pitchFamily="18" charset="0"/>
                  <a:sym typeface="Wingdings" pitchFamily="2" charset="2"/>
                </a:rPr>
                <a:t>a</a:t>
              </a:r>
              <a:r>
                <a:rPr lang="en-US" altLang="zh-CN" sz="1000" dirty="0">
                  <a:latin typeface="Times New Roman" pitchFamily="18" charset="0"/>
                  <a:cs typeface="Times New Roman" pitchFamily="18" charset="0"/>
                  <a:sym typeface="Wingdings" pitchFamily="2" charset="2"/>
                </a:rPr>
                <a:t>)</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市場中廠商的數量非常之多，每一個別廠商的銷量只佔市場總銷售量的一小部份，</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b</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廠商所銷售的產品是同質的</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homogeneous</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c</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廠商之間具有完全的資訊</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perfect information</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d</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廠商可以自由加入或退出市場，沒有任何進入障礙</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entry barrier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e</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100" dirty="0">
                  <a:solidFill>
                    <a:srgbClr val="000000"/>
                  </a:solidFill>
                  <a:latin typeface="Times New Roman" pitchFamily="18" charset="0"/>
                  <a:cs typeface="Times New Roman" pitchFamily="18" charset="0"/>
                  <a:sym typeface="Wingdings" pitchFamily="2" charset="2"/>
                </a:rPr>
                <a:t> </a:t>
              </a:r>
              <a:r>
                <a:rPr lang="zh-CN" altLang="en-US" sz="1100" dirty="0">
                  <a:solidFill>
                    <a:srgbClr val="000000"/>
                  </a:solidFill>
                  <a:latin typeface="Times New Roman" pitchFamily="18" charset="0"/>
                  <a:cs typeface="Times New Roman" pitchFamily="18" charset="0"/>
                  <a:sym typeface="Wingdings" pitchFamily="2" charset="2"/>
                </a:rPr>
                <a:t>在上述四個特性之下，個別廠商對市場價格並不具影響力，因此廠商是價格的接受者</a:t>
              </a:r>
              <a:r>
                <a:rPr lang="en-US" altLang="zh-CN" sz="1000" dirty="0">
                  <a:solidFill>
                    <a:srgbClr val="000000"/>
                  </a:solidFill>
                  <a:latin typeface="Times New Roman" pitchFamily="18" charset="0"/>
                  <a:cs typeface="Times New Roman" pitchFamily="18" charset="0"/>
                  <a:sym typeface="Wingdings" pitchFamily="2" charset="2"/>
                </a:rPr>
                <a:t>(</a:t>
              </a:r>
              <a:r>
                <a:rPr lang="en-US" altLang="zh-CN" sz="1000" i="1" dirty="0">
                  <a:solidFill>
                    <a:srgbClr val="000000"/>
                  </a:solidFill>
                  <a:latin typeface="Times New Roman" pitchFamily="18" charset="0"/>
                  <a:cs typeface="Times New Roman" pitchFamily="18" charset="0"/>
                  <a:sym typeface="Wingdings" pitchFamily="2" charset="2"/>
                </a:rPr>
                <a:t>price taker</a:t>
              </a:r>
              <a:r>
                <a:rPr lang="en-US" altLang="zh-CN" sz="1000" dirty="0">
                  <a:solidFill>
                    <a:srgbClr val="000000"/>
                  </a:solidFill>
                  <a:latin typeface="Times New Roman" pitchFamily="18" charset="0"/>
                  <a:cs typeface="Times New Roman" pitchFamily="18" charset="0"/>
                  <a:sym typeface="Wingdings" pitchFamily="2" charset="2"/>
                </a:rPr>
                <a:t>)</a:t>
              </a:r>
              <a:r>
                <a:rPr lang="zh-CN" altLang="en-US" sz="1100" dirty="0">
                  <a:solidFill>
                    <a:srgbClr val="000000"/>
                  </a:solidFill>
                  <a:latin typeface="Times New Roman" pitchFamily="18" charset="0"/>
                  <a:cs typeface="Times New Roman" pitchFamily="18" charset="0"/>
                  <a:sym typeface="Wingdings" pitchFamily="2" charset="2"/>
                </a:rPr>
                <a:t>，在現實世界中具備完全競爭特性的市場並不多見，較常見的例子是農產品，如米與麵粉的市場；</a:t>
              </a:r>
              <a:endParaRPr lang="en-US" altLang="zh-CN" sz="1100" dirty="0">
                <a:latin typeface="Times New Roman" pitchFamily="18" charset="0"/>
                <a:cs typeface="Times New Roman" pitchFamily="18" charset="0"/>
              </a:endParaRPr>
            </a:p>
          </p:txBody>
        </p:sp>
        <p:sp>
          <p:nvSpPr>
            <p:cNvPr id="10" name="矩形 9"/>
            <p:cNvSpPr/>
            <p:nvPr/>
          </p:nvSpPr>
          <p:spPr>
            <a:xfrm>
              <a:off x="438937" y="1878254"/>
              <a:ext cx="1067100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、完全壟斷市場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monopoly</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2" name="矩形 11"/>
            <p:cNvSpPr/>
            <p:nvPr/>
          </p:nvSpPr>
          <p:spPr>
            <a:xfrm>
              <a:off x="438932" y="2151351"/>
              <a:ext cx="10671000"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完全壟斷市場的最大特點是市場上只有一家廠商，因此許多文獻亦將此稱為「獨佔」，在只此一家別無分號的情況下，獨佔廠商對市場價格就有很大的影響力，會在市場上尋找最有利（利潤最大化）的價格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searcher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同時，當市場上僅有一家廠商時，其他廠商很難進入市場與其競爭，亦即市場有進入障礙，獨佔廠商的例子以水電煤氣燈公用事業最為常見，在許多公用事業中，廠商的長期平均成本通常隨產量的增加而遞減，因此市場中若只有一家廠商進行生產，可享受規模經濟的效益，文獻上將此一長期平均成本持續下降所形成的獨佔市場稱為自然獨佔</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natural monopoly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，另外還有因政府的法令限制所形成的獨佔市場，比如菸草專賣；</a:t>
              </a:r>
              <a:endParaRPr lang="en-US" altLang="zh-CN" sz="1100" dirty="0">
                <a:latin typeface="Times New Roman" pitchFamily="18" charset="0"/>
                <a:cs typeface="Times New Roman" pitchFamily="18" charset="0"/>
              </a:endParaRPr>
            </a:p>
          </p:txBody>
        </p:sp>
        <p:sp>
          <p:nvSpPr>
            <p:cNvPr id="14" name="矩形 13"/>
            <p:cNvSpPr/>
            <p:nvPr/>
          </p:nvSpPr>
          <p:spPr>
            <a:xfrm>
              <a:off x="438899" y="3204483"/>
              <a:ext cx="1067100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、寡占市場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oligopoly</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5" name="矩形 14"/>
            <p:cNvSpPr/>
            <p:nvPr/>
          </p:nvSpPr>
          <p:spPr>
            <a:xfrm>
              <a:off x="438894" y="3486724"/>
              <a:ext cx="10671000"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寡占市場是指市場被少數幾家廠商所佔有，在寡占市場中，廠商的數量不止一家，但也為數不多，在廠商數目很少的情況下，個別廠商的行動對其他廠商就會造成顯著影響，因此寡占市場最大特點是廠商彼此之間的互動模式在廠商決定價格與產量的過程中扮演非常重要的角色，由於市場中廠商的數量很少，也既意謂著廠商要進入市場並不容易，既該市場有進入障礙，形成廠商進入障礙的原因包括最低資本額的限定、技術限制、專利權以及政府的管制規定等，在現實世界中寡占的例子比較常見，比如公共交通、航空運輸、電視臺等；</a:t>
              </a:r>
              <a:endParaRPr lang="en-US" altLang="zh-CN" sz="1100" dirty="0">
                <a:latin typeface="Times New Roman" pitchFamily="18" charset="0"/>
                <a:cs typeface="Times New Roman" pitchFamily="18" charset="0"/>
              </a:endParaRPr>
            </a:p>
          </p:txBody>
        </p:sp>
        <p:sp>
          <p:nvSpPr>
            <p:cNvPr id="16" name="矩形 15"/>
            <p:cNvSpPr/>
            <p:nvPr/>
          </p:nvSpPr>
          <p:spPr>
            <a:xfrm>
              <a:off x="438941" y="4539856"/>
              <a:ext cx="10671014"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、壟斷性競爭市場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monopolistic competition</a:t>
              </a:r>
              <a:r>
                <a:rPr lang="en-US" altLang="zh-CN" sz="10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7" name="矩形 16"/>
            <p:cNvSpPr/>
            <p:nvPr/>
          </p:nvSpPr>
          <p:spPr>
            <a:xfrm>
              <a:off x="438946" y="4817405"/>
              <a:ext cx="10671014"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壟斷性競爭市場的主要特點是，市場中的廠商數目眾多，而且廠商進入或退出市場亦相當容易，但壟斷性競爭市場中廠商所生產的物品或勞務具有異質性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，換言之，從消費者觀點來看市場中不同廠商之間所銷售的產品並不完全相同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product differentiation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，消費者所感覺的產品性質差異可能源自品質、服務態度、或是銷售地點的不同等，產品具有異質性時，消費者無法僅以價格作比較，因此廠商便有操縱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manipulate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價格的能力，亦即個別廠商對其產品的價格仍具有影響力，因此壟斷性競爭市場中的廠商可以是價格的決定者</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maker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，在現實世界中，壟斷性競爭市場是最為常見的市場結構，比如零售業、餐飲業、旅遊服務業等；</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336147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市場均衡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equilibrium</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5" name="组合 4"/>
          <p:cNvGrpSpPr/>
          <p:nvPr/>
        </p:nvGrpSpPr>
        <p:grpSpPr>
          <a:xfrm>
            <a:off x="714686" y="621524"/>
            <a:ext cx="10127485" cy="5216459"/>
            <a:chOff x="714686" y="589992"/>
            <a:chExt cx="10127485" cy="5216459"/>
          </a:xfrm>
        </p:grpSpPr>
        <p:sp>
          <p:nvSpPr>
            <p:cNvPr id="6" name="矩形 5"/>
            <p:cNvSpPr/>
            <p:nvPr/>
          </p:nvSpPr>
          <p:spPr>
            <a:xfrm>
              <a:off x="714688" y="862318"/>
              <a:ext cx="4319999" cy="323165"/>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一、完全競爭市場的市場均衡</a:t>
              </a:r>
              <a:endParaRPr lang="en-US" altLang="zh-CN" sz="1000" dirty="0">
                <a:solidFill>
                  <a:schemeClr val="accent6"/>
                </a:solidFill>
                <a:latin typeface="Times New Roman" pitchFamily="18" charset="0"/>
                <a:cs typeface="Times New Roman" pitchFamily="18" charset="0"/>
              </a:endParaRPr>
            </a:p>
          </p:txBody>
        </p:sp>
        <p:sp>
          <p:nvSpPr>
            <p:cNvPr id="7" name="矩形 6"/>
            <p:cNvSpPr/>
            <p:nvPr/>
          </p:nvSpPr>
          <p:spPr>
            <a:xfrm>
              <a:off x="714687" y="1185483"/>
              <a:ext cx="4320000" cy="2862322"/>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完全競爭市場中廠商的利潤函數</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profit function</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可以表示如下：</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π</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，式中 </a:t>
              </a:r>
              <a:r>
                <a:rPr lang="en-US" altLang="zh-CN" sz="1000" i="1" dirty="0">
                  <a:solidFill>
                    <a:schemeClr val="accent6"/>
                  </a:solidFill>
                  <a:latin typeface="Times New Roman" pitchFamily="18" charset="0"/>
                  <a:cs typeface="Times New Roman" pitchFamily="18" charset="0"/>
                </a:rPr>
                <a:t>π</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代表廠商的利潤函數，</a:t>
              </a:r>
              <a:r>
                <a:rPr lang="en-US" altLang="zh-CN" sz="1000" i="1" dirty="0">
                  <a:solidFill>
                    <a:schemeClr val="accent6"/>
                  </a:solidFill>
                  <a:latin typeface="Times New Roman" pitchFamily="18" charset="0"/>
                  <a:cs typeface="Times New Roman" pitchFamily="18" charset="0"/>
                </a:rPr>
                <a:t>TR</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代表廠商的總收益</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total revenue</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，等於廠商銷售產品的價格乘上銷售量，</a:t>
              </a:r>
              <a:r>
                <a:rPr lang="en-US" altLang="zh-CN" sz="1000" i="1" dirty="0">
                  <a:solidFill>
                    <a:schemeClr val="accent6"/>
                  </a:solidFill>
                  <a:latin typeface="Times New Roman" pitchFamily="18" charset="0"/>
                  <a:cs typeface="Times New Roman" pitchFamily="18" charset="0"/>
                </a:rPr>
                <a:t>TC</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代表總成本，是廠商銷售量（生產量）的函數，完全競爭市場的廠商對價格完全沒有影響力，此時的價格是由整個市場的供給與需求來決定，因此對完全競爭市場的廠商而言，價格</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P</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是一個固定的常數，廠商即是選擇一最適的銷售量，使其利潤達到最大，此一選擇方式在數學上即是求利潤函數的最大值，即：</a:t>
              </a:r>
              <a:r>
                <a:rPr lang="en-US" altLang="zh-CN" sz="1000" i="1" dirty="0">
                  <a:solidFill>
                    <a:schemeClr val="accent6"/>
                  </a:solidFill>
                  <a:latin typeface="Times New Roman" pitchFamily="18" charset="0"/>
                  <a:cs typeface="Times New Roman" pitchFamily="18" charset="0"/>
                </a:rPr>
                <a:t>dπ</a:t>
              </a:r>
              <a:r>
                <a:rPr lang="en-US" altLang="zh-CN" sz="1000" dirty="0">
                  <a:solidFill>
                    <a:schemeClr val="accent6"/>
                  </a:solidFill>
                  <a:latin typeface="Times New Roman" pitchFamily="18" charset="0"/>
                  <a:cs typeface="Times New Roman" pitchFamily="18" charset="0"/>
                </a:rPr>
                <a:t>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en-US" altLang="zh-CN" sz="1000" dirty="0">
                  <a:solidFill>
                    <a:schemeClr val="accent6"/>
                  </a:solidFill>
                  <a:latin typeface="Times New Roman" pitchFamily="18" charset="0"/>
                  <a:cs typeface="Times New Roman" pitchFamily="18" charset="0"/>
                </a:rPr>
                <a:t> = 0 </a:t>
              </a:r>
              <a:r>
                <a:rPr lang="zh-CN" altLang="en-US" sz="1000" dirty="0">
                  <a:solidFill>
                    <a:schemeClr val="accent6"/>
                  </a:solidFill>
                  <a:latin typeface="Times New Roman" pitchFamily="18" charset="0"/>
                  <a:cs typeface="Times New Roman" pitchFamily="18" charset="0"/>
                </a:rPr>
                <a:t>，移項可得，在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的條件下，廠商的利潤會達到最大，又因為完全競爭市場的價格為固定常數，且 </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 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zh-CN" altLang="en-US" sz="1000" i="1"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，因此可得出：</a:t>
              </a:r>
              <a:r>
                <a:rPr lang="en-US" altLang="zh-CN" sz="1000" i="1" dirty="0">
                  <a:solidFill>
                    <a:schemeClr val="accent6"/>
                  </a:solidFill>
                  <a:latin typeface="Times New Roman" pitchFamily="18" charset="0"/>
                  <a:cs typeface="Times New Roman" pitchFamily="18" charset="0"/>
                </a:rPr>
                <a:t>P</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zh-CN" altLang="en-US" sz="1000" dirty="0">
                  <a:solidFill>
                    <a:schemeClr val="accent6"/>
                  </a:solidFill>
                  <a:latin typeface="Times New Roman" pitchFamily="18" charset="0"/>
                  <a:cs typeface="Times New Roman" pitchFamily="18" charset="0"/>
                </a:rPr>
                <a:t>，即價格等於平均收益</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average revenue </a:t>
              </a:r>
              <a:r>
                <a:rPr lang="en-US" altLang="zh-CN" sz="950" dirty="0">
                  <a:solidFill>
                    <a:schemeClr val="accent6"/>
                  </a:solidFill>
                  <a:latin typeface="Times New Roman" pitchFamily="18" charset="0"/>
                  <a:cs typeface="Times New Roman" pitchFamily="18" charset="0"/>
                </a:rPr>
                <a:t>, </a:t>
              </a:r>
              <a:r>
                <a:rPr lang="en-US" altLang="zh-CN" sz="950" i="1" dirty="0">
                  <a:solidFill>
                    <a:schemeClr val="accent6"/>
                  </a:solidFill>
                  <a:latin typeface="Times New Roman" pitchFamily="18" charset="0"/>
                  <a:cs typeface="Times New Roman" pitchFamily="18" charset="0"/>
                </a:rPr>
                <a:t>AR</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，亦等於邊際收益</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marginal revenue </a:t>
              </a:r>
              <a:r>
                <a:rPr lang="en-US" altLang="zh-CN" sz="950" dirty="0">
                  <a:solidFill>
                    <a:schemeClr val="accent6"/>
                  </a:solidFill>
                  <a:latin typeface="Times New Roman" pitchFamily="18" charset="0"/>
                  <a:cs typeface="Times New Roman" pitchFamily="18" charset="0"/>
                </a:rPr>
                <a:t>, </a:t>
              </a:r>
              <a:r>
                <a:rPr lang="en-US" altLang="zh-CN" sz="950" i="1" dirty="0">
                  <a:solidFill>
                    <a:schemeClr val="accent6"/>
                  </a:solidFill>
                  <a:latin typeface="Times New Roman" pitchFamily="18" charset="0"/>
                  <a:cs typeface="Times New Roman" pitchFamily="18" charset="0"/>
                </a:rPr>
                <a:t>MR</a:t>
              </a:r>
              <a:r>
                <a:rPr lang="en-US" altLang="zh-CN" sz="95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p:txBody>
        </p:sp>
        <p:sp>
          <p:nvSpPr>
            <p:cNvPr id="10" name="矩形 9"/>
            <p:cNvSpPr/>
            <p:nvPr/>
          </p:nvSpPr>
          <p:spPr>
            <a:xfrm>
              <a:off x="714686" y="4047805"/>
              <a:ext cx="4320001" cy="1477328"/>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綜合分析可得出，在完全競爭市場下，廠商的最適生產量須符合價格（平均收益）等於邊際成本的的條件，才能獲得最大的利潤，在短期，由於固定的生產要素無法立即調整，廠商有可能獲得超額經濟利潤，但長期而言，當所有生產要素皆可調整，廠商可以自由進入的情況下，完全競爭市場的廠商，其長期均衡（經濟）利潤一定為零，也就是廠商只能賺取正常利潤</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normal profit</a:t>
              </a:r>
              <a:r>
                <a:rPr lang="en-US" altLang="zh-CN" sz="95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，沒有超額利潤</a:t>
              </a:r>
              <a:r>
                <a:rPr lang="en-US" altLang="zh-CN" sz="950" dirty="0">
                  <a:solidFill>
                    <a:schemeClr val="accent6"/>
                  </a:solidFill>
                  <a:latin typeface="Times New Roman" pitchFamily="18" charset="0"/>
                  <a:cs typeface="Times New Roman" pitchFamily="18" charset="0"/>
                </a:rPr>
                <a:t>(</a:t>
              </a:r>
              <a:r>
                <a:rPr lang="en-US" altLang="zh-CN" sz="950" i="1" dirty="0">
                  <a:solidFill>
                    <a:schemeClr val="accent6"/>
                  </a:solidFill>
                  <a:latin typeface="Times New Roman" pitchFamily="18" charset="0"/>
                  <a:cs typeface="Times New Roman" pitchFamily="18" charset="0"/>
                </a:rPr>
                <a:t>excess economic profit</a:t>
              </a:r>
              <a:r>
                <a:rPr lang="en-US" altLang="zh-CN" sz="95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p:txBody>
        </p:sp>
        <p:grpSp>
          <p:nvGrpSpPr>
            <p:cNvPr id="4" name="组合 3"/>
            <p:cNvGrpSpPr/>
            <p:nvPr/>
          </p:nvGrpSpPr>
          <p:grpSpPr>
            <a:xfrm>
              <a:off x="5393336" y="589992"/>
              <a:ext cx="5448835" cy="5216459"/>
              <a:chOff x="5393336" y="589992"/>
              <a:chExt cx="5448835" cy="5216459"/>
            </a:xfrm>
          </p:grpSpPr>
          <p:pic>
            <p:nvPicPr>
              <p:cNvPr id="70452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3336" y="589992"/>
                <a:ext cx="5448835" cy="521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26"/>
              <p:cNvSpPr txBox="1"/>
              <p:nvPr/>
            </p:nvSpPr>
            <p:spPr>
              <a:xfrm>
                <a:off x="6018667" y="3640886"/>
                <a:ext cx="1586547" cy="312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i="1" dirty="0">
                    <a:latin typeface="Times New Roman" pitchFamily="18" charset="0"/>
                    <a:cs typeface="Times New Roman" pitchFamily="18" charset="0"/>
                  </a:rPr>
                  <a:t>Excess Economic Profit</a:t>
                </a:r>
                <a:endParaRPr lang="zh-CN" altLang="en-US" sz="1100" i="1" dirty="0">
                  <a:latin typeface="Times New Roman" pitchFamily="18" charset="0"/>
                  <a:cs typeface="Times New Roman" pitchFamily="18" charset="0"/>
                </a:endParaRPr>
              </a:p>
            </p:txBody>
          </p:sp>
        </p:grpSp>
      </p:grpSp>
    </p:spTree>
    <p:extLst>
      <p:ext uri="{BB962C8B-B14F-4D97-AF65-F5344CB8AC3E}">
        <p14:creationId xmlns:p14="http://schemas.microsoft.com/office/powerpoint/2010/main" val="3476002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市場均衡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equilibrium</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826925" y="626940"/>
            <a:ext cx="10058530" cy="5167008"/>
            <a:chOff x="826925" y="626940"/>
            <a:chExt cx="10058530" cy="5167008"/>
          </a:xfrm>
        </p:grpSpPr>
        <p:sp>
          <p:nvSpPr>
            <p:cNvPr id="6" name="矩形 5"/>
            <p:cNvSpPr/>
            <p:nvPr/>
          </p:nvSpPr>
          <p:spPr>
            <a:xfrm>
              <a:off x="826927" y="814990"/>
              <a:ext cx="4247998" cy="293991"/>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二、獨佔市場的市場均衡</a:t>
              </a:r>
              <a:endParaRPr lang="en-US" altLang="zh-CN" sz="1000" dirty="0">
                <a:solidFill>
                  <a:schemeClr val="accent6"/>
                </a:solidFill>
                <a:latin typeface="Times New Roman" pitchFamily="18" charset="0"/>
                <a:cs typeface="Times New Roman" pitchFamily="18" charset="0"/>
              </a:endParaRPr>
            </a:p>
          </p:txBody>
        </p:sp>
        <p:sp>
          <p:nvSpPr>
            <p:cNvPr id="11" name="矩形 10"/>
            <p:cNvSpPr/>
            <p:nvPr/>
          </p:nvSpPr>
          <p:spPr>
            <a:xfrm>
              <a:off x="826927" y="1108981"/>
              <a:ext cx="4247999" cy="1477328"/>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在獨佔市場下，因為只有一家廠商，因此廠商所面對的需求曲線即為整個市場的需求曲線，依據需求定律可知，需求曲線為負斜率，由於廠商的總收益等於銷售量乘上價格，因此可據此定義廠商的平均收益</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與邊際收益</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如下：</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AR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P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p:txBody>
        </p:sp>
        <p:sp>
          <p:nvSpPr>
            <p:cNvPr id="12" name="矩形 11"/>
            <p:cNvSpPr/>
            <p:nvPr/>
          </p:nvSpPr>
          <p:spPr>
            <a:xfrm>
              <a:off x="826926" y="2586309"/>
              <a:ext cx="4248000" cy="1708160"/>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平均收益定義式顯示，廠商的平均收益曲線即是廠商所面對的需求曲線，也就是在每單位銷量之下，消費者所願意付出的價格，由於需求曲線是負斜率，所以由邊際收益定義式可知，廠商的邊際收益永遠小於平均收益，再根據利潤函數的定義式：</a:t>
              </a:r>
              <a:r>
                <a:rPr lang="en-US" altLang="zh-CN" sz="1000" i="1" dirty="0">
                  <a:solidFill>
                    <a:schemeClr val="accent6"/>
                  </a:solidFill>
                  <a:latin typeface="Times New Roman" pitchFamily="18" charset="0"/>
                  <a:cs typeface="Times New Roman" pitchFamily="18" charset="0"/>
                </a:rPr>
                <a:t>π</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，在求利潤函數最大的條件下</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d</a:t>
              </a:r>
              <a:r>
                <a:rPr lang="el-GR" altLang="zh-CN" sz="1000" i="1" dirty="0">
                  <a:solidFill>
                    <a:schemeClr val="accent6"/>
                  </a:solidFill>
                  <a:latin typeface="Times New Roman" pitchFamily="18" charset="0"/>
                  <a:cs typeface="Times New Roman" pitchFamily="18" charset="0"/>
                </a:rPr>
                <a:t>π</a:t>
              </a:r>
              <a:r>
                <a:rPr lang="el-GR" altLang="zh-CN" sz="1000" dirty="0">
                  <a:solidFill>
                    <a:schemeClr val="accent6"/>
                  </a:solidFill>
                  <a:latin typeface="Times New Roman" pitchFamily="18" charset="0"/>
                  <a:cs typeface="Times New Roman" pitchFamily="18" charset="0"/>
                </a:rPr>
                <a:t>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0 )</a:t>
              </a:r>
              <a:r>
                <a:rPr lang="zh-CN" altLang="en-US" sz="1000" dirty="0">
                  <a:solidFill>
                    <a:schemeClr val="accent6"/>
                  </a:solidFill>
                  <a:latin typeface="Times New Roman" pitchFamily="18" charset="0"/>
                  <a:cs typeface="Times New Roman" pitchFamily="18" charset="0"/>
                </a:rPr>
                <a:t>，可解得如下關係：</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d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TC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Q </a:t>
              </a:r>
              <a:r>
                <a:rPr lang="en-US" altLang="zh-CN" sz="1000" dirty="0">
                  <a:solidFill>
                    <a:schemeClr val="accent6"/>
                  </a:solidFill>
                  <a:latin typeface="Times New Roman" pitchFamily="18" charset="0"/>
                  <a:cs typeface="Times New Roman" pitchFamily="18" charset="0"/>
                </a:rPr>
                <a:t>) ] / </a:t>
              </a:r>
              <a:r>
                <a:rPr lang="en-US" altLang="zh-CN" sz="1000" i="1" dirty="0" err="1">
                  <a:solidFill>
                    <a:schemeClr val="accent6"/>
                  </a:solidFill>
                  <a:latin typeface="Times New Roman" pitchFamily="18" charset="0"/>
                  <a:cs typeface="Times New Roman" pitchFamily="18" charset="0"/>
                </a:rPr>
                <a:t>dQ</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，或 </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MC</a:t>
              </a:r>
              <a:r>
                <a:rPr lang="zh-CN" altLang="en-US" sz="1000" dirty="0">
                  <a:solidFill>
                    <a:schemeClr val="accent6"/>
                  </a:solidFill>
                  <a:latin typeface="Times New Roman" pitchFamily="18" charset="0"/>
                  <a:cs typeface="Times New Roman" pitchFamily="18" charset="0"/>
                </a:rPr>
                <a:t>，說明獨佔廠商在邊際成本</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MC</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等於邊際收益</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的條件下，可使其獲得最大的利潤；</a:t>
              </a:r>
              <a:endParaRPr lang="en-US" altLang="zh-CN" sz="1000" dirty="0">
                <a:solidFill>
                  <a:schemeClr val="accent6"/>
                </a:solidFill>
                <a:latin typeface="Times New Roman" pitchFamily="18" charset="0"/>
                <a:cs typeface="Times New Roman" pitchFamily="18" charset="0"/>
              </a:endParaRPr>
            </a:p>
          </p:txBody>
        </p:sp>
        <p:grpSp>
          <p:nvGrpSpPr>
            <p:cNvPr id="14" name="组合 13"/>
            <p:cNvGrpSpPr/>
            <p:nvPr/>
          </p:nvGrpSpPr>
          <p:grpSpPr>
            <a:xfrm>
              <a:off x="5207223" y="626940"/>
              <a:ext cx="5678232" cy="5167008"/>
              <a:chOff x="5127141" y="612426"/>
              <a:chExt cx="5678232" cy="5167008"/>
            </a:xfrm>
          </p:grpSpPr>
          <p:pic>
            <p:nvPicPr>
              <p:cNvPr id="70247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7141" y="612426"/>
                <a:ext cx="5678232" cy="516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63"/>
              <p:cNvSpPr txBox="1"/>
              <p:nvPr/>
            </p:nvSpPr>
            <p:spPr>
              <a:xfrm>
                <a:off x="5559799" y="3115434"/>
                <a:ext cx="1749050" cy="3159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200" i="1" dirty="0">
                    <a:latin typeface="Times New Roman" pitchFamily="18" charset="0"/>
                    <a:cs typeface="Times New Roman" pitchFamily="18" charset="0"/>
                  </a:rPr>
                  <a:t>Excess Economic Profit</a:t>
                </a:r>
                <a:endParaRPr lang="zh-CN" altLang="en-US" sz="1200" i="1" dirty="0">
                  <a:latin typeface="Times New Roman" pitchFamily="18" charset="0"/>
                  <a:cs typeface="Times New Roman" pitchFamily="18" charset="0"/>
                </a:endParaRPr>
              </a:p>
            </p:txBody>
          </p:sp>
        </p:grpSp>
        <p:sp>
          <p:nvSpPr>
            <p:cNvPr id="13" name="矩形 12"/>
            <p:cNvSpPr/>
            <p:nvPr/>
          </p:nvSpPr>
          <p:spPr>
            <a:xfrm>
              <a:off x="826925" y="4294469"/>
              <a:ext cx="4248000" cy="1246495"/>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廠商根據 </a:t>
              </a:r>
              <a:r>
                <a:rPr lang="en-US" altLang="zh-TW" sz="1000" i="1" dirty="0">
                  <a:solidFill>
                    <a:schemeClr val="accent6"/>
                  </a:solidFill>
                  <a:latin typeface="Times New Roman" pitchFamily="18" charset="0"/>
                  <a:cs typeface="Times New Roman" pitchFamily="18" charset="0"/>
                </a:rPr>
                <a:t>MC</a:t>
              </a:r>
              <a:r>
                <a:rPr lang="en-US" altLang="zh-TW" sz="1000" dirty="0">
                  <a:solidFill>
                    <a:schemeClr val="accent6"/>
                  </a:solidFill>
                  <a:latin typeface="Times New Roman" pitchFamily="18" charset="0"/>
                  <a:cs typeface="Times New Roman" pitchFamily="18" charset="0"/>
                </a:rPr>
                <a:t> = </a:t>
              </a:r>
              <a:r>
                <a:rPr lang="en-US" altLang="zh-TW" sz="1000" i="1" dirty="0">
                  <a:solidFill>
                    <a:schemeClr val="accent6"/>
                  </a:solidFill>
                  <a:latin typeface="Times New Roman" pitchFamily="18" charset="0"/>
                  <a:cs typeface="Times New Roman" pitchFamily="18" charset="0"/>
                </a:rPr>
                <a:t>MR</a:t>
              </a:r>
              <a:r>
                <a:rPr lang="en-US" altLang="zh-TW"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條件所決定的最適銷售量為 </a:t>
              </a:r>
              <a:r>
                <a:rPr lang="en-US" altLang="zh-TW" sz="1000" i="1" dirty="0">
                  <a:solidFill>
                    <a:schemeClr val="accent6"/>
                  </a:solidFill>
                  <a:latin typeface="Times New Roman" pitchFamily="18" charset="0"/>
                  <a:cs typeface="Times New Roman" pitchFamily="18" charset="0"/>
                </a:rPr>
                <a:t>Q</a:t>
              </a:r>
              <a:r>
                <a:rPr lang="en-US" altLang="zh-TW" sz="1000" baseline="-25000" dirty="0">
                  <a:solidFill>
                    <a:schemeClr val="accent6"/>
                  </a:solidFill>
                  <a:latin typeface="Times New Roman" pitchFamily="18" charset="0"/>
                  <a:cs typeface="Times New Roman" pitchFamily="18" charset="0"/>
                </a:rPr>
                <a:t>1 </a:t>
              </a:r>
              <a:r>
                <a:rPr lang="zh-TW" altLang="en-US" sz="1000" dirty="0">
                  <a:solidFill>
                    <a:schemeClr val="accent6"/>
                  </a:solidFill>
                  <a:latin typeface="Times New Roman" pitchFamily="18" charset="0"/>
                  <a:cs typeface="Times New Roman" pitchFamily="18" charset="0"/>
                </a:rPr>
                <a:t>，在 </a:t>
              </a:r>
              <a:r>
                <a:rPr lang="en-US" altLang="zh-TW" sz="1000" i="1" dirty="0">
                  <a:solidFill>
                    <a:schemeClr val="accent6"/>
                  </a:solidFill>
                  <a:latin typeface="Times New Roman" pitchFamily="18" charset="0"/>
                  <a:cs typeface="Times New Roman" pitchFamily="18" charset="0"/>
                </a:rPr>
                <a:t>Q</a:t>
              </a:r>
              <a:r>
                <a:rPr lang="en-US" altLang="zh-TW" sz="1000" baseline="-25000" dirty="0">
                  <a:solidFill>
                    <a:schemeClr val="accent6"/>
                  </a:solidFill>
                  <a:latin typeface="Times New Roman" pitchFamily="18" charset="0"/>
                  <a:cs typeface="Times New Roman" pitchFamily="18" charset="0"/>
                </a:rPr>
                <a:t>1</a:t>
              </a:r>
              <a:r>
                <a:rPr lang="en-US" altLang="zh-TW"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的銷量下，根據市場需求曲線（或廠商的平均收益曲線）所決定的價格為 </a:t>
              </a:r>
              <a:r>
                <a:rPr lang="en-US" altLang="zh-TW" sz="1000" i="1" dirty="0">
                  <a:solidFill>
                    <a:schemeClr val="accent6"/>
                  </a:solidFill>
                  <a:latin typeface="Times New Roman" pitchFamily="18" charset="0"/>
                  <a:cs typeface="Times New Roman" pitchFamily="18" charset="0"/>
                </a:rPr>
                <a:t>P</a:t>
              </a:r>
              <a:r>
                <a:rPr lang="en-US" altLang="zh-TW" sz="1000" baseline="-25000" dirty="0">
                  <a:solidFill>
                    <a:schemeClr val="accent6"/>
                  </a:solidFill>
                  <a:latin typeface="Times New Roman" pitchFamily="18" charset="0"/>
                  <a:cs typeface="Times New Roman" pitchFamily="18" charset="0"/>
                </a:rPr>
                <a:t>4 </a:t>
              </a:r>
              <a:r>
                <a:rPr lang="zh-TW" altLang="en-US" sz="1000" dirty="0">
                  <a:solidFill>
                    <a:schemeClr val="accent6"/>
                  </a:solidFill>
                  <a:latin typeface="Times New Roman" pitchFamily="18" charset="0"/>
                  <a:cs typeface="Times New Roman" pitchFamily="18" charset="0"/>
                </a:rPr>
                <a:t>，根據追求最大利潤條件</a:t>
              </a:r>
              <a:r>
                <a:rPr lang="en-US" altLang="zh-TW" sz="1000" dirty="0">
                  <a:solidFill>
                    <a:schemeClr val="accent6"/>
                  </a:solidFill>
                  <a:latin typeface="Times New Roman" pitchFamily="18" charset="0"/>
                  <a:cs typeface="Times New Roman" pitchFamily="18" charset="0"/>
                </a:rPr>
                <a:t>( </a:t>
              </a:r>
              <a:r>
                <a:rPr lang="en-US" altLang="zh-TW" sz="1000" i="1" dirty="0">
                  <a:solidFill>
                    <a:schemeClr val="accent6"/>
                  </a:solidFill>
                  <a:latin typeface="Times New Roman" pitchFamily="18" charset="0"/>
                  <a:cs typeface="Times New Roman" pitchFamily="18" charset="0"/>
                </a:rPr>
                <a:t>MR</a:t>
              </a:r>
              <a:r>
                <a:rPr lang="en-US" altLang="zh-TW" sz="1000" dirty="0">
                  <a:solidFill>
                    <a:schemeClr val="accent6"/>
                  </a:solidFill>
                  <a:latin typeface="Times New Roman" pitchFamily="18" charset="0"/>
                  <a:cs typeface="Times New Roman" pitchFamily="18" charset="0"/>
                </a:rPr>
                <a:t> = </a:t>
              </a:r>
              <a:r>
                <a:rPr lang="en-US" altLang="zh-TW" sz="1000" i="1" dirty="0">
                  <a:solidFill>
                    <a:schemeClr val="accent6"/>
                  </a:solidFill>
                  <a:latin typeface="Times New Roman" pitchFamily="18" charset="0"/>
                  <a:cs typeface="Times New Roman" pitchFamily="18" charset="0"/>
                </a:rPr>
                <a:t>MC</a:t>
              </a:r>
              <a:r>
                <a:rPr lang="en-US" altLang="zh-TW" sz="1000" dirty="0">
                  <a:solidFill>
                    <a:schemeClr val="accent6"/>
                  </a:solidFill>
                  <a:latin typeface="Times New Roman" pitchFamily="18" charset="0"/>
                  <a:cs typeface="Times New Roman" pitchFamily="18" charset="0"/>
                </a:rPr>
                <a:t> )</a:t>
              </a:r>
              <a:r>
                <a:rPr lang="zh-TW" altLang="en-US" sz="1000" dirty="0">
                  <a:solidFill>
                    <a:schemeClr val="accent6"/>
                  </a:solidFill>
                  <a:latin typeface="Times New Roman" pitchFamily="18" charset="0"/>
                  <a:cs typeface="Times New Roman" pitchFamily="18" charset="0"/>
                </a:rPr>
                <a:t>所決定的價格大過廠商的平均成本，表示廠商可賺取超額經濟利潤（如斜線區所示），並且由於獨佔市場有進入市場的障礙，此一超額利潤在長期亦會存在；</a:t>
              </a:r>
            </a:p>
          </p:txBody>
        </p:sp>
      </p:grpSp>
    </p:spTree>
    <p:extLst>
      <p:ext uri="{BB962C8B-B14F-4D97-AF65-F5344CB8AC3E}">
        <p14:creationId xmlns:p14="http://schemas.microsoft.com/office/powerpoint/2010/main" val="856167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116225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廠商理論</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Firm Theory</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市場均衡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market equilibrium</a:t>
            </a:r>
            <a:r>
              <a:rPr lang="en-US" altLang="zh-CN" sz="900" dirty="0">
                <a:solidFill>
                  <a:srgbClr val="000000"/>
                </a:solidFill>
                <a:latin typeface="Times New Roman" pitchFamily="18" charset="0"/>
                <a:cs typeface="Times New Roman" pitchFamily="18" charset="0"/>
              </a:rPr>
              <a:t>)</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4" name="组合 3"/>
          <p:cNvGrpSpPr/>
          <p:nvPr/>
        </p:nvGrpSpPr>
        <p:grpSpPr>
          <a:xfrm>
            <a:off x="338336" y="990044"/>
            <a:ext cx="10800000" cy="4157708"/>
            <a:chOff x="338336" y="990044"/>
            <a:chExt cx="10800000" cy="4157708"/>
          </a:xfrm>
        </p:grpSpPr>
        <p:sp>
          <p:nvSpPr>
            <p:cNvPr id="6" name="矩形 5"/>
            <p:cNvSpPr/>
            <p:nvPr/>
          </p:nvSpPr>
          <p:spPr>
            <a:xfrm>
              <a:off x="914409" y="990044"/>
              <a:ext cx="974749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三、壟斷性競爭市場的市場均衡</a:t>
              </a:r>
              <a:endParaRPr lang="en-US" altLang="zh-CN" sz="1100" dirty="0">
                <a:solidFill>
                  <a:srgbClr val="000000"/>
                </a:solidFill>
                <a:latin typeface="Times New Roman" pitchFamily="18" charset="0"/>
                <a:cs typeface="Times New Roman" pitchFamily="18" charset="0"/>
              </a:endParaRPr>
            </a:p>
          </p:txBody>
        </p:sp>
        <p:sp>
          <p:nvSpPr>
            <p:cNvPr id="13" name="矩形 12"/>
            <p:cNvSpPr/>
            <p:nvPr/>
          </p:nvSpPr>
          <p:spPr>
            <a:xfrm>
              <a:off x="914409" y="1336293"/>
              <a:ext cx="9747495"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在壟斷性競爭市場下，廠商在追求最大利潤的目標下，最適產量與價格的決定方式與獨佔市場的廠商類似，皆是要滿足邊際成本等於邊際收益</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MR</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MC </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條件，但與獨佔市場不同的是，在壟斷性競爭市場中，因為有許多廠商，所以個別廠商所面對的需求曲線不等於整個市場的需求曲線，在壟斷性競爭市場中，市場的需求曲線是由個別廠商所面對的需求曲線加總而得，所以當市場中的廠商數目增加時，在市場總需求不變的情況下，意謂著每一個別廠商所能「瓜分」到的市場需求變少了，因此從個別廠商的觀點來看，當廠商數目增加時，意謂著個別廠商的需求曲線向內移動</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shift inward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，此外由於壟斷性競爭市場中，廠商加入市場相當容易，如果廠商有賺取超額利潤會吸引新廠商進入，此一結果將使個別廠商所面對的需求曲線向內移動，進而使廠商的超額利潤減少；</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914409" y="3439592"/>
              <a:ext cx="974749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四、寡佔市場的市場均衡</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914409" y="3785841"/>
              <a:ext cx="9747495"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在寡佔市場中，由於廠商的數目很少，廠商最適產量與價格的決定方式就取決於廠商之間的「互動模式」而定，並沒有一個一般性的準則，文獻上常討論的模型有價格領導模型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price leader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與勾結模型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collusion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等，價格領導模型是指產品的價格是由寡占市場的領導廠商（規模最大或成本最低者）決定，其他廠商則跟隨領導廠商的腳步設定相同的價格，勾結模型則是寡占市場中的廠商組成策略聯盟</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cartel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（例如石油輸出國家組織，</a:t>
              </a:r>
              <a:r>
                <a:rPr lang="en-US" altLang="zh-CN" sz="1000" i="1" dirty="0">
                  <a:solidFill>
                    <a:srgbClr val="000000"/>
                  </a:solidFill>
                  <a:latin typeface="Times New Roman" pitchFamily="18" charset="0"/>
                  <a:cs typeface="Times New Roman" pitchFamily="18" charset="0"/>
                </a:rPr>
                <a:t>OPEC</a:t>
              </a:r>
              <a:r>
                <a:rPr lang="zh-CN" altLang="en-US" sz="1100" dirty="0">
                  <a:solidFill>
                    <a:srgbClr val="000000"/>
                  </a:solidFill>
                  <a:latin typeface="Times New Roman" pitchFamily="18" charset="0"/>
                  <a:cs typeface="Times New Roman" pitchFamily="18" charset="0"/>
                </a:rPr>
                <a:t>），由團體協商的方式共同決定價格並分配各廠商的產量，由於寡占市場中廠商數量少，各廠商所採取的策略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strategy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對其他廠商會有很大的影響，因此近年來許多經濟學文獻即應用博弈論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game theory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來分析寡占市場廠商如何選擇最適的競爭策略；</a:t>
              </a:r>
              <a:endParaRPr lang="en-US" altLang="zh-CN" sz="1100" dirty="0">
                <a:solidFill>
                  <a:srgbClr val="000000"/>
                </a:solidFill>
                <a:latin typeface="Times New Roman" pitchFamily="18" charset="0"/>
                <a:cs typeface="Times New Roman" pitchFamily="18" charset="0"/>
              </a:endParaRPr>
            </a:p>
          </p:txBody>
        </p:sp>
        <p:cxnSp>
          <p:nvCxnSpPr>
            <p:cNvPr id="3" name="直接连接符 2"/>
            <p:cNvCxnSpPr/>
            <p:nvPr/>
          </p:nvCxnSpPr>
          <p:spPr>
            <a:xfrm>
              <a:off x="338336" y="3077953"/>
              <a:ext cx="10800000" cy="0"/>
            </a:xfrm>
            <a:prstGeom prst="line">
              <a:avLst/>
            </a:prstGeom>
            <a:ln w="63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876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47984"/>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54930"/>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1042416" y="587037"/>
            <a:ext cx="9765792" cy="5262979"/>
            <a:chOff x="1042416" y="577893"/>
            <a:chExt cx="9765792" cy="5262979"/>
          </a:xfrm>
        </p:grpSpPr>
        <p:sp>
          <p:nvSpPr>
            <p:cNvPr id="14" name="矩形 13"/>
            <p:cNvSpPr/>
            <p:nvPr/>
          </p:nvSpPr>
          <p:spPr>
            <a:xfrm>
              <a:off x="1042416" y="577893"/>
              <a:ext cx="9765792" cy="323165"/>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名詞解釋：</a:t>
              </a:r>
              <a:endParaRPr lang="en-US" altLang="zh-CN" sz="1000" dirty="0">
                <a:latin typeface="Times New Roman" pitchFamily="18" charset="0"/>
                <a:cs typeface="Times New Roman" pitchFamily="18" charset="0"/>
              </a:endParaRPr>
            </a:p>
          </p:txBody>
        </p:sp>
        <p:sp>
          <p:nvSpPr>
            <p:cNvPr id="6" name="矩形 5"/>
            <p:cNvSpPr/>
            <p:nvPr/>
          </p:nvSpPr>
          <p:spPr>
            <a:xfrm>
              <a:off x="1042416" y="901058"/>
              <a:ext cx="9765792" cy="4939814"/>
            </a:xfrm>
            <a:prstGeom prst="rect">
              <a:avLst/>
            </a:prstGeom>
          </p:spPr>
          <p:txBody>
            <a:bodyPr wrap="square">
              <a:spAutoFit/>
            </a:bodyPr>
            <a:lstStyle/>
            <a:p>
              <a:pPr>
                <a:lnSpc>
                  <a:spcPct val="150000"/>
                </a:lnSpc>
              </a:pPr>
              <a:r>
                <a:rPr lang="zh-TW" altLang="en-US" sz="1000" dirty="0">
                  <a:latin typeface="Times New Roman" pitchFamily="18" charset="0"/>
                  <a:cs typeface="Times New Roman" pitchFamily="18" charset="0"/>
                </a:rPr>
                <a:t>固定成本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Fixed Costs</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：指成本不隨產量的改變而改變，它既可以表述為總固定成本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TFC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，也可以表述為</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AFC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a:t>
              </a:r>
            </a:p>
            <a:p>
              <a:pPr>
                <a:lnSpc>
                  <a:spcPct val="150000"/>
                </a:lnSpc>
              </a:pPr>
              <a:r>
                <a:rPr lang="zh-TW" altLang="en-US" sz="1000" dirty="0">
                  <a:latin typeface="Times New Roman" pitchFamily="18" charset="0"/>
                  <a:cs typeface="Times New Roman" pitchFamily="18" charset="0"/>
                </a:rPr>
                <a:t>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Variable Cost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：指可變投入要素的總成本，通常可以表示為總可變成本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TVC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或平均可變成本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AVC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a:t>
              </a:r>
              <a:endParaRPr lang="en-US" altLang="zh-TW"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總成本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total </a:t>
              </a:r>
              <a:r>
                <a:rPr lang="en-US" altLang="zh-CN" sz="900" i="1" dirty="0" err="1">
                  <a:latin typeface="Times New Roman" pitchFamily="18" charset="0"/>
                  <a:cs typeface="Times New Roman" pitchFamily="18" charset="0"/>
                </a:rPr>
                <a:t>cost</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TC</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：在一定時期內（財務、經濟評價中按年計算）為生產和銷售所有產品而花費的全部費用，總成本曲線的特性完全取決於總變動成本曲線的特性，所以</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隨著產量的增加總成本曲線也是先遞減地增加後遞增地增加；</a:t>
              </a:r>
              <a:endParaRPr lang="zh-TW" altLang="en-US" sz="1000" dirty="0">
                <a:latin typeface="Times New Roman" pitchFamily="18" charset="0"/>
                <a:cs typeface="Times New Roman" pitchFamily="18" charset="0"/>
              </a:endParaRPr>
            </a:p>
            <a:p>
              <a:pPr>
                <a:lnSpc>
                  <a:spcPct val="150000"/>
                </a:lnSpc>
              </a:pPr>
              <a:r>
                <a:rPr lang="zh-TW" altLang="en-US" sz="1000" dirty="0">
                  <a:latin typeface="Times New Roman" pitchFamily="18" charset="0"/>
                  <a:cs typeface="Times New Roman" pitchFamily="18" charset="0"/>
                </a:rPr>
                <a:t>平均成本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Average </a:t>
              </a:r>
              <a:r>
                <a:rPr lang="en-US" altLang="zh-TW" sz="900" i="1" dirty="0" err="1">
                  <a:latin typeface="Times New Roman" pitchFamily="18" charset="0"/>
                  <a:cs typeface="Times New Roman" pitchFamily="18" charset="0"/>
                </a:rPr>
                <a:t>Cost</a:t>
              </a:r>
              <a:r>
                <a:rPr lang="en-US" altLang="zh-TW" sz="900" dirty="0" err="1">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AC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：在短期內，總成本可表達為固定成本和可變成本之和，平均成本是總成本除以產量，另外，平均成本也可以表達為平均可變成本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AVC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與平均固定</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AFC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之和，在長期內，平均總成本表示在不存在固定成本的情況下，既定的產出水準上，每一單位產出所需的最小的可能的成本；</a:t>
              </a:r>
              <a:endParaRPr lang="en-US" altLang="zh-TW"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總收益</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total </a:t>
              </a:r>
              <a:r>
                <a:rPr lang="en-US" altLang="zh-CN" sz="900" i="1" dirty="0" err="1">
                  <a:latin typeface="Times New Roman" pitchFamily="18" charset="0"/>
                  <a:cs typeface="Times New Roman" pitchFamily="18" charset="0"/>
                </a:rPr>
                <a:t>revenue</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TR</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：指廠商銷售一定數量的產品或勞務所獲得的全部收入，它等於產品的銷售價格與銷售數量的乘積；</a:t>
              </a:r>
              <a:endParaRPr lang="en-US" altLang="zh-TW"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平均收益</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average </a:t>
              </a:r>
              <a:r>
                <a:rPr lang="en-US" altLang="zh-CN" sz="900" i="1" dirty="0" err="1">
                  <a:latin typeface="Times New Roman" pitchFamily="18" charset="0"/>
                  <a:cs typeface="Times New Roman" pitchFamily="18" charset="0"/>
                </a:rPr>
                <a:t>revenue</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AR</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：指廠商銷售單位產品所獲得的收入，即總收益與銷售量之比，在價格不變條件下，又等於邊際收益；</a:t>
              </a:r>
              <a:endParaRPr lang="zh-TW" altLang="en-US" sz="1000" dirty="0">
                <a:latin typeface="Times New Roman" pitchFamily="18" charset="0"/>
                <a:cs typeface="Times New Roman" pitchFamily="18" charset="0"/>
              </a:endParaRPr>
            </a:p>
            <a:p>
              <a:pPr>
                <a:lnSpc>
                  <a:spcPct val="150000"/>
                </a:lnSpc>
              </a:pPr>
              <a:r>
                <a:rPr lang="zh-TW" altLang="en-US" sz="1000" dirty="0">
                  <a:latin typeface="Times New Roman" pitchFamily="18" charset="0"/>
                  <a:cs typeface="Times New Roman" pitchFamily="18" charset="0"/>
                </a:rPr>
                <a:t>機會成本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Opportunity Cost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：爲了獲得或生產更多的某種特定商品，所放棄的其他選擇的最高價值即為機會成本；</a:t>
              </a:r>
            </a:p>
            <a:p>
              <a:pPr>
                <a:lnSpc>
                  <a:spcPct val="150000"/>
                </a:lnSpc>
              </a:pPr>
              <a:r>
                <a:rPr lang="zh-TW" altLang="en-US" sz="1000" dirty="0">
                  <a:latin typeface="Times New Roman" pitchFamily="18" charset="0"/>
                  <a:cs typeface="Times New Roman" pitchFamily="18" charset="0"/>
                </a:rPr>
                <a:t>時間成本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Time Cost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：只消費某種產品或服務時所花費的旅行和等待時間的貨幣價值；</a:t>
              </a:r>
            </a:p>
            <a:p>
              <a:pPr>
                <a:lnSpc>
                  <a:spcPct val="150000"/>
                </a:lnSpc>
              </a:pPr>
              <a:r>
                <a:rPr lang="zh-TW" altLang="en-US" sz="1000" dirty="0">
                  <a:latin typeface="Times New Roman" pitchFamily="18" charset="0"/>
                  <a:cs typeface="Times New Roman" pitchFamily="18" charset="0"/>
                </a:rPr>
                <a:t>人力資本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Human Capital</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：是指工人們掌握的或學習到的技能及其它知識等無形資本形式，或者是隨著時間的流逝，通過教育、培訓和衛生保健而獲得的有價值的生產服務；</a:t>
              </a:r>
            </a:p>
            <a:p>
              <a:pPr>
                <a:lnSpc>
                  <a:spcPct val="150000"/>
                </a:lnSpc>
              </a:pPr>
              <a:r>
                <a:rPr lang="zh-TW" altLang="en-US" sz="1000" dirty="0">
                  <a:latin typeface="Times New Roman" pitchFamily="18" charset="0"/>
                  <a:cs typeface="Times New Roman" pitchFamily="18" charset="0"/>
                </a:rPr>
                <a:t>生產函數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Production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：生產函數表示各種投入要素組合與所能生產出來的最大產量之間的關係；</a:t>
              </a:r>
            </a:p>
            <a:p>
              <a:pPr>
                <a:lnSpc>
                  <a:spcPct val="150000"/>
                </a:lnSpc>
              </a:pPr>
              <a:r>
                <a:rPr lang="zh-TW" altLang="en-US" sz="1000" dirty="0">
                  <a:latin typeface="Times New Roman" pitchFamily="18" charset="0"/>
                  <a:cs typeface="Times New Roman" pitchFamily="18" charset="0"/>
                </a:rPr>
                <a:t>等產量曲綫</a:t>
              </a:r>
              <a:r>
                <a:rPr lang="en-US" altLang="zh-TW" sz="900" dirty="0">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Isoproduct</a:t>
              </a:r>
              <a:r>
                <a:rPr lang="en-US" altLang="zh-TW" sz="900" i="1" dirty="0">
                  <a:latin typeface="Times New Roman" pitchFamily="18" charset="0"/>
                  <a:cs typeface="Times New Roman" pitchFamily="18" charset="0"/>
                </a:rPr>
                <a:t> Curve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：等產量曲綫表示能夠產出某一固定產量的所有可能的投入要素組合；</a:t>
              </a:r>
            </a:p>
            <a:p>
              <a:pPr>
                <a:lnSpc>
                  <a:spcPct val="150000"/>
                </a:lnSpc>
              </a:pPr>
              <a:r>
                <a:rPr lang="zh-TW" altLang="en-US" sz="1000" dirty="0">
                  <a:latin typeface="Times New Roman" pitchFamily="18" charset="0"/>
                  <a:cs typeface="Times New Roman" pitchFamily="18" charset="0"/>
                </a:rPr>
                <a:t>生產可能性曲綫</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Production Possibilities </a:t>
              </a:r>
              <a:r>
                <a:rPr lang="en-US" altLang="zh-TW" sz="900" i="1" dirty="0" err="1">
                  <a:latin typeface="Times New Roman" pitchFamily="18" charset="0"/>
                  <a:cs typeface="Times New Roman" pitchFamily="18" charset="0"/>
                </a:rPr>
                <a:t>Cruve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：也稱轉換曲綫</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Transformation Curve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，指在給定技術和投入要素組合的條件下某個經濟體所能生產出來的商品的所有組合之間的</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關係，生產可能性曲綫的斜率是邊際轉換率，它表示增加一單位的另一種商品所必須放棄的某種商品的產量；</a:t>
              </a:r>
            </a:p>
            <a:p>
              <a:pPr>
                <a:lnSpc>
                  <a:spcPct val="150000"/>
                </a:lnSpc>
              </a:pPr>
              <a:r>
                <a:rPr lang="zh-TW" altLang="en-US" sz="1000" dirty="0">
                  <a:latin typeface="Times New Roman" pitchFamily="18" charset="0"/>
                  <a:cs typeface="Times New Roman" pitchFamily="18" charset="0"/>
                </a:rPr>
                <a:t>效用和效用函數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Utility and Utility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在經濟學文獻中將個人消費各種物品或服務後，所獲得的滿足程度稱為</a:t>
              </a:r>
              <a:r>
                <a:rPr lang="zh-TW" altLang="en-US" sz="1000" dirty="0">
                  <a:latin typeface="Times New Roman" pitchFamily="18" charset="0"/>
                  <a:cs typeface="Times New Roman" pitchFamily="18" charset="0"/>
                </a:rPr>
                <a:t>效用，用基數效用</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Cardinal utility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或序數效用</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ordinal utility</a:t>
              </a:r>
              <a:r>
                <a:rPr lang="en-US" altLang="zh-TW" sz="900" dirty="0">
                  <a:latin typeface="Times New Roman" pitchFamily="18" charset="0"/>
                  <a:cs typeface="Times New Roman" pitchFamily="18" charset="0"/>
                </a:rPr>
                <a:t>)</a:t>
              </a:r>
            </a:p>
            <a:p>
              <a:pPr>
                <a:lnSpc>
                  <a:spcPct val="150000"/>
                </a:lnSpc>
              </a:pPr>
              <a:r>
                <a:rPr lang="en-US" altLang="zh-TW" sz="9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的形式衡量，效用函數指個人的效用是商品和服務所有可能組合的函數；</a:t>
              </a:r>
            </a:p>
            <a:p>
              <a:pPr>
                <a:lnSpc>
                  <a:spcPct val="150000"/>
                </a:lnSpc>
              </a:pPr>
              <a:r>
                <a:rPr lang="zh-TW" altLang="en-US" sz="1000" dirty="0">
                  <a:latin typeface="Times New Roman" pitchFamily="18" charset="0"/>
                  <a:cs typeface="Times New Roman" pitchFamily="18" charset="0"/>
                </a:rPr>
                <a:t>需求函數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Demand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：需求量與價格（以及其他自變量，如收入與偏好）的關係，需求函數既可以研究個人需求，也可以研究市場需求；</a:t>
              </a:r>
            </a:p>
            <a:p>
              <a:pPr>
                <a:lnSpc>
                  <a:spcPct val="150000"/>
                </a:lnSpc>
              </a:pPr>
              <a:r>
                <a:rPr lang="zh-TW" altLang="en-US" sz="1000" dirty="0">
                  <a:latin typeface="Times New Roman" pitchFamily="18" charset="0"/>
                  <a:cs typeface="Times New Roman" pitchFamily="18" charset="0"/>
                </a:rPr>
                <a:t>供給函數</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Supply Function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：是指在某一特定時期內，市場上某種商品的各種可能的供給量和決定這些供給量的諸因素（比如價格）之間的數量關係；</a:t>
              </a:r>
            </a:p>
            <a:p>
              <a:pPr>
                <a:lnSpc>
                  <a:spcPct val="150000"/>
                </a:lnSpc>
              </a:pPr>
              <a:r>
                <a:rPr lang="zh-TW" altLang="en-US" sz="1000" dirty="0">
                  <a:latin typeface="Times New Roman" pitchFamily="18" charset="0"/>
                  <a:cs typeface="Times New Roman" pitchFamily="18" charset="0"/>
                </a:rPr>
                <a:t>彈性</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Elasticity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：自變量一個百分點的變化引起的因變量（如需求數量）變化的百分數，絕對值大於一的彈性係數可以看做是富有彈性，反之小於一的則是缺乏彈性；</a:t>
              </a:r>
            </a:p>
            <a:p>
              <a:pPr>
                <a:lnSpc>
                  <a:spcPct val="150000"/>
                </a:lnSpc>
              </a:pPr>
              <a:r>
                <a:rPr lang="zh-TW" altLang="en-US" sz="1000" dirty="0">
                  <a:latin typeface="Times New Roman" pitchFamily="18" charset="0"/>
                  <a:cs typeface="Times New Roman" pitchFamily="18" charset="0"/>
                </a:rPr>
                <a:t>預算約束</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Budget Constraint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：表示</a:t>
              </a:r>
              <a:r>
                <a:rPr lang="zh-CN" altLang="en-US" sz="1000" dirty="0">
                  <a:latin typeface="Times New Roman" pitchFamily="18" charset="0"/>
                  <a:cs typeface="Times New Roman" pitchFamily="18" charset="0"/>
                </a:rPr>
                <a:t>在慾望無窮但資源有限的環境下，</a:t>
              </a:r>
              <a:r>
                <a:rPr lang="zh-TW" altLang="en-US" sz="1000" dirty="0">
                  <a:latin typeface="Times New Roman" pitchFamily="18" charset="0"/>
                  <a:cs typeface="Times New Roman" pitchFamily="18" charset="0"/>
                </a:rPr>
                <a:t>消費者所能支付商品的組合；</a:t>
              </a:r>
            </a:p>
          </p:txBody>
        </p:sp>
      </p:grpSp>
    </p:spTree>
    <p:extLst>
      <p:ext uri="{BB962C8B-B14F-4D97-AF65-F5344CB8AC3E}">
        <p14:creationId xmlns:p14="http://schemas.microsoft.com/office/powerpoint/2010/main" val="269798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850393" y="553613"/>
            <a:ext cx="9930384" cy="5193730"/>
            <a:chOff x="850393" y="553613"/>
            <a:chExt cx="9930384" cy="5193730"/>
          </a:xfrm>
        </p:grpSpPr>
        <p:sp>
          <p:nvSpPr>
            <p:cNvPr id="10" name="矩形 9"/>
            <p:cNvSpPr/>
            <p:nvPr/>
          </p:nvSpPr>
          <p:spPr>
            <a:xfrm>
              <a:off x="850393" y="553613"/>
              <a:ext cx="9930384" cy="346249"/>
            </a:xfrm>
            <a:prstGeom prst="rect">
              <a:avLst/>
            </a:prstGeom>
          </p:spPr>
          <p:txBody>
            <a:bodyPr wrap="square">
              <a:spAutoFit/>
            </a:bodyPr>
            <a:lstStyle/>
            <a:p>
              <a:pPr lvl="0">
                <a:lnSpc>
                  <a:spcPct val="150000"/>
                </a:lnSpc>
              </a:pPr>
              <a:r>
                <a:rPr lang="zh-TW" altLang="en-US" sz="1100" dirty="0">
                  <a:latin typeface="Times New Roman" pitchFamily="18" charset="0"/>
                  <a:cs typeface="Times New Roman" pitchFamily="18" charset="0"/>
                </a:rPr>
                <a:t>醫師服務市場的</a:t>
              </a:r>
              <a:r>
                <a:rPr lang="zh-CN" altLang="en-US" sz="1100" dirty="0">
                  <a:latin typeface="Times New Roman" pitchFamily="18" charset="0"/>
                  <a:cs typeface="Times New Roman" pitchFamily="18" charset="0"/>
                </a:rPr>
                <a:t>特點：</a:t>
              </a:r>
              <a:endParaRPr lang="en-US" altLang="zh-CN" sz="1100" dirty="0">
                <a:latin typeface="Times New Roman" pitchFamily="18" charset="0"/>
                <a:cs typeface="Times New Roman" pitchFamily="18" charset="0"/>
              </a:endParaRPr>
            </a:p>
          </p:txBody>
        </p:sp>
        <p:sp>
          <p:nvSpPr>
            <p:cNvPr id="5" name="矩形 4"/>
            <p:cNvSpPr/>
            <p:nvPr/>
          </p:nvSpPr>
          <p:spPr>
            <a:xfrm>
              <a:off x="850393" y="899862"/>
              <a:ext cx="9930384"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與實體的產品市場不同，醫師服務市場是一個提供「服務」的市場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 market for a service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，與其他市場相比，醫師服務市場結構有三個主要特質：</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、醫師服務市場是一種壟斷性競爭市場</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monopolistically competitive market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，而醫師之所以擁有市場力量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market power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，主要是因為醫師服務是一種異質性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heterogeneous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產品，以及醫師市場的資訊結構不利於病人的搜尋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consumer search</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行為；</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、醫師服務市場上，病患與醫師之間存在有明顯的資訊不對稱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asymmetric 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現象；</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、而資訊不對稱現象會進一步使醫師服務市場出現「代理人問題</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agency problem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」，也就是醫師與病患之間會有利益衝突的情況；</a:t>
              </a:r>
              <a:endParaRPr lang="en-US" altLang="zh-CN" sz="1100" dirty="0">
                <a:latin typeface="Times New Roman" pitchFamily="18" charset="0"/>
                <a:cs typeface="Times New Roman" pitchFamily="18" charset="0"/>
              </a:endParaRPr>
            </a:p>
          </p:txBody>
        </p:sp>
        <p:sp>
          <p:nvSpPr>
            <p:cNvPr id="6" name="矩形 5"/>
            <p:cNvSpPr/>
            <p:nvPr/>
          </p:nvSpPr>
          <p:spPr>
            <a:xfrm>
              <a:off x="850393" y="2261773"/>
              <a:ext cx="9930384" cy="346249"/>
            </a:xfrm>
            <a:prstGeom prst="rect">
              <a:avLst/>
            </a:prstGeom>
          </p:spPr>
          <p:txBody>
            <a:bodyPr wrap="square">
              <a:spAutoFit/>
            </a:bodyPr>
            <a:lstStyle/>
            <a:p>
              <a:pPr lvl="0">
                <a:lnSpc>
                  <a:spcPct val="150000"/>
                </a:lnSpc>
              </a:pPr>
              <a:r>
                <a:rPr lang="zh-TW" altLang="en-US" sz="1100" dirty="0">
                  <a:latin typeface="Times New Roman" pitchFamily="18" charset="0"/>
                  <a:cs typeface="Times New Roman" pitchFamily="18" charset="0"/>
                </a:rPr>
                <a:t>醫師服務</a:t>
              </a:r>
              <a:r>
                <a:rPr lang="zh-CN" altLang="en-US" sz="1100" dirty="0">
                  <a:latin typeface="Times New Roman" pitchFamily="18" charset="0"/>
                  <a:cs typeface="Times New Roman" pitchFamily="18" charset="0"/>
                </a:rPr>
                <a:t>價格</a:t>
              </a:r>
              <a:r>
                <a:rPr lang="zh-TW" altLang="en-US" sz="1100" dirty="0">
                  <a:latin typeface="Times New Roman" pitchFamily="18" charset="0"/>
                  <a:cs typeface="Times New Roman" pitchFamily="18" charset="0"/>
                </a:rPr>
                <a:t>的</a:t>
              </a:r>
              <a:r>
                <a:rPr lang="zh-CN" altLang="en-US" sz="1100" dirty="0">
                  <a:latin typeface="Times New Roman" pitchFamily="18" charset="0"/>
                  <a:cs typeface="Times New Roman" pitchFamily="18" charset="0"/>
                </a:rPr>
                <a:t>決定：</a:t>
              </a:r>
              <a:endParaRPr lang="en-US" altLang="zh-CN" sz="1100" dirty="0">
                <a:latin typeface="Times New Roman" pitchFamily="18" charset="0"/>
                <a:cs typeface="Times New Roman" pitchFamily="18" charset="0"/>
              </a:endParaRPr>
            </a:p>
          </p:txBody>
        </p:sp>
        <p:sp>
          <p:nvSpPr>
            <p:cNvPr id="7" name="矩形 6"/>
            <p:cNvSpPr/>
            <p:nvPr/>
          </p:nvSpPr>
          <p:spPr>
            <a:xfrm>
              <a:off x="850393" y="2608022"/>
              <a:ext cx="9930384" cy="313932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早期的醫師常對富人與窮人收取不同的費用，例如富人看病時付較高的費用，而窮人看病醫師的收費則較低甚或完全免費，文獻上有兩種觀點解釋此種定價行為，</a:t>
              </a:r>
              <a:r>
                <a:rPr lang="en-US" altLang="zh-CN" sz="1000" dirty="0">
                  <a:latin typeface="Times New Roman" pitchFamily="18" charset="0"/>
                  <a:cs typeface="Times New Roman" pitchFamily="18" charset="0"/>
                </a:rPr>
                <a:t>(1) </a:t>
              </a:r>
              <a:r>
                <a:rPr lang="zh-CN" altLang="en-US" sz="1100" dirty="0">
                  <a:latin typeface="Times New Roman" pitchFamily="18" charset="0"/>
                  <a:cs typeface="Times New Roman" pitchFamily="18" charset="0"/>
                </a:rPr>
                <a:t>慈善動機，醫師對窮人行善，對此一部份的收入損失由向富人收取較高的價格來補償，</a:t>
              </a:r>
              <a:r>
                <a:rPr lang="en-US" altLang="zh-CN" sz="1000" dirty="0">
                  <a:latin typeface="Times New Roman" pitchFamily="18" charset="0"/>
                  <a:cs typeface="Times New Roman" pitchFamily="18" charset="0"/>
                </a:rPr>
                <a:t>(2) </a:t>
              </a:r>
              <a:r>
                <a:rPr lang="zh-CN" altLang="en-US" sz="1100" dirty="0">
                  <a:latin typeface="Times New Roman" pitchFamily="18" charset="0"/>
                  <a:cs typeface="Times New Roman" pitchFamily="18" charset="0"/>
                </a:rPr>
                <a:t>醫師藉著差別定價</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discrimination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來求取最大利潤，實施差別定價的條件有二，一是市場上有兩組以上不同的團體且需求彈性不同，二是產品不能在不同的市場之間轉售</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nonretradable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，「醫師服務」這項產品很明顯符合第二個條件，在有醫療保險介入時，可以藉著差別定價</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Kessel</a:t>
              </a:r>
              <a:r>
                <a:rPr lang="en-US" altLang="zh-CN" sz="10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1958</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的觀點來說明醫療保險對醫師定價行為的影響；</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在已實施全民健保的制度下，消費者就醫必須到有保險特約的診所或醫院，如果到沒有保險特約的診所或醫院看病仍必須自己付費，而開業的醫師或醫院如要加入全民健保的特約，須提出申請經審核通過才能獲得保險特約的資格，因此市場上的消費者可以劃分為兩個團體，一是有醫療保險者，通過醫保付費的市場，二是未加入醫療保險者或有醫療保險但仍願自費看病者，即自費市場，在自費市場中醫師所面對的需求曲線是負斜率，在有保險市場中，醫師得到的報酬是由保險公司按支付標準所付的固定費用加上醫師向病人收取的個人負擔部分的費用，故醫師看一個病人可獲得的報酬是固定的，因此對醫師而言，其所面對有保險者的需求曲線為一條外生決定的水準線，將自費與有保險兩類市場的邊際收益加總，即為醫師所面對整個市場的邊際收益曲線，根據差別定價的理論，醫師追求最大利潤的條件是達到：自費市場所獲得的邊際收益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等於有保險市場所獲得的邊際收益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，且二者與醫師提供服務的邊際成本 </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相等，在此一條件下，假設醫師所診治的病患總數為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T </a:t>
              </a:r>
              <a:r>
                <a:rPr lang="zh-CN" altLang="en-US" sz="1100" dirty="0">
                  <a:latin typeface="Times New Roman" pitchFamily="18" charset="0"/>
                  <a:cs typeface="Times New Roman" pitchFamily="18" charset="0"/>
                </a:rPr>
                <a:t>，其中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為看自費病患的人數，則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為看有保險病患的人數，醫師根據所面對自費市場中的需求曲線 </a:t>
              </a:r>
              <a:r>
                <a:rPr lang="en-US" altLang="zh-CN" sz="1100" i="1" dirty="0">
                  <a:latin typeface="Times New Roman" pitchFamily="18" charset="0"/>
                  <a:cs typeface="Times New Roman" pitchFamily="18" charset="0"/>
                </a:rPr>
                <a:t>D</a:t>
              </a:r>
              <a:r>
                <a:rPr lang="en-US" altLang="zh-CN" sz="1100" i="1" baseline="-25000" dirty="0">
                  <a:latin typeface="Times New Roman" pitchFamily="18" charset="0"/>
                  <a:cs typeface="Times New Roman" pitchFamily="18" charset="0"/>
                </a:rPr>
                <a:t>N</a:t>
              </a:r>
              <a:r>
                <a:rPr lang="zh-CN" altLang="en-US" sz="1100" dirty="0">
                  <a:latin typeface="Times New Roman" pitchFamily="18" charset="0"/>
                  <a:cs typeface="Times New Roman" pitchFamily="18" charset="0"/>
                </a:rPr>
                <a:t> 與看自費病患的數量 </a:t>
              </a:r>
              <a:r>
                <a:rPr lang="en-US" altLang="zh-CN" sz="1100" i="1" dirty="0">
                  <a:latin typeface="Times New Roman" pitchFamily="18" charset="0"/>
                  <a:cs typeface="Times New Roman" pitchFamily="18" charset="0"/>
                </a:rPr>
                <a:t>Q</a:t>
              </a:r>
              <a:r>
                <a:rPr lang="en-US" altLang="zh-CN" sz="1100" i="1" baseline="-25000"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決定向自費患者所收的費用價格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N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34349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5" name="组合 4"/>
          <p:cNvGrpSpPr/>
          <p:nvPr/>
        </p:nvGrpSpPr>
        <p:grpSpPr>
          <a:xfrm>
            <a:off x="172374" y="652327"/>
            <a:ext cx="11125812" cy="5007547"/>
            <a:chOff x="172374" y="652327"/>
            <a:chExt cx="11125812" cy="5007547"/>
          </a:xfrm>
        </p:grpSpPr>
        <p:sp>
          <p:nvSpPr>
            <p:cNvPr id="7" name="矩形 6"/>
            <p:cNvSpPr/>
            <p:nvPr/>
          </p:nvSpPr>
          <p:spPr>
            <a:xfrm>
              <a:off x="412006" y="4044047"/>
              <a:ext cx="10791558" cy="1615827"/>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推論：</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、如果 </a:t>
              </a:r>
              <a:r>
                <a:rPr lang="en-US" altLang="zh-CN" sz="1100" i="1" dirty="0">
                  <a:latin typeface="Times New Roman" pitchFamily="18" charset="0"/>
                  <a:cs typeface="Times New Roman" pitchFamily="18" charset="0"/>
                </a:rPr>
                <a:t>MC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的交點是落在 </a:t>
              </a:r>
              <a:r>
                <a:rPr lang="en-US" altLang="zh-CN" sz="1100" i="1" dirty="0">
                  <a:latin typeface="Times New Roman" pitchFamily="18" charset="0"/>
                  <a:cs typeface="Times New Roman" pitchFamily="18" charset="0"/>
                </a:rPr>
                <a:t>B</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點（</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 N</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a:latin typeface="Times New Roman" pitchFamily="18" charset="0"/>
                  <a:cs typeface="Times New Roman" pitchFamily="18" charset="0"/>
                </a:rPr>
                <a:t>MR</a:t>
              </a:r>
              <a:r>
                <a:rPr lang="en-US" altLang="zh-CN" sz="1100" i="1" baseline="-25000" dirty="0">
                  <a:latin typeface="Times New Roman" pitchFamily="18" charset="0"/>
                  <a:cs typeface="Times New Roman" pitchFamily="18" charset="0"/>
                </a:rPr>
                <a:t> I</a:t>
              </a:r>
              <a:r>
                <a:rPr lang="zh-CN" altLang="en-US" sz="1100" dirty="0">
                  <a:latin typeface="Times New Roman" pitchFamily="18" charset="0"/>
                  <a:cs typeface="Times New Roman" pitchFamily="18" charset="0"/>
                </a:rPr>
                <a:t> 的交點）之前的部分，則醫師只願意看自費的病患不願意看有保險的病患，換言之，如果醫師可以吸引很多自費病患（醫術好或品質好），則醫師可能不願申請加入「保險特約」，只看自費的病患即可讓醫師賺取最大的利潤；</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、保險的支付標準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愈高，自費病患看病所要負擔的費用也愈高，故保險支付標準若提高，會帶動市場的漲價行為；</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、保險的支付標準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愈低，醫師申請加入「保險特約」的誘因愈低，此表示有保險病患就醫的可近性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accessibility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就愈低，反之，保險的支付標準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愈高，醫師加入「保險特約」的誘因就愈大，有保險者也愈容易就近找到有保險特約的診所看病；</a:t>
              </a:r>
              <a:endParaRPr lang="en-US" altLang="zh-CN" sz="1100" dirty="0">
                <a:latin typeface="Times New Roman" pitchFamily="18" charset="0"/>
                <a:cs typeface="Times New Roman" pitchFamily="18" charset="0"/>
              </a:endParaRPr>
            </a:p>
          </p:txBody>
        </p:sp>
        <p:grpSp>
          <p:nvGrpSpPr>
            <p:cNvPr id="4" name="组合 3"/>
            <p:cNvGrpSpPr/>
            <p:nvPr/>
          </p:nvGrpSpPr>
          <p:grpSpPr>
            <a:xfrm>
              <a:off x="172374" y="1321815"/>
              <a:ext cx="11125812" cy="2634167"/>
              <a:chOff x="200949" y="1321815"/>
              <a:chExt cx="11125812" cy="2634167"/>
            </a:xfrm>
          </p:grpSpPr>
          <p:pic>
            <p:nvPicPr>
              <p:cNvPr id="7270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2761" y="1321815"/>
                <a:ext cx="3944000" cy="263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621"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949" y="1321815"/>
                <a:ext cx="3666928" cy="263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61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1462" y="1321815"/>
                <a:ext cx="3666927" cy="2634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矩形 9"/>
            <p:cNvSpPr/>
            <p:nvPr/>
          </p:nvSpPr>
          <p:spPr>
            <a:xfrm>
              <a:off x="412006" y="652327"/>
              <a:ext cx="6566009" cy="346249"/>
            </a:xfrm>
            <a:prstGeom prst="rect">
              <a:avLst/>
            </a:prstGeom>
          </p:spPr>
          <p:txBody>
            <a:bodyPr wrap="square">
              <a:spAutoFit/>
            </a:bodyPr>
            <a:lstStyle/>
            <a:p>
              <a:pPr lvl="0">
                <a:lnSpc>
                  <a:spcPct val="150000"/>
                </a:lnSpc>
              </a:pPr>
              <a:r>
                <a:rPr lang="zh-TW" altLang="en-US" sz="1100" dirty="0">
                  <a:latin typeface="Times New Roman" pitchFamily="18" charset="0"/>
                  <a:cs typeface="Times New Roman" pitchFamily="18" charset="0"/>
                </a:rPr>
                <a:t>醫師服務最適</a:t>
              </a:r>
              <a:r>
                <a:rPr lang="zh-CN" altLang="en-US" sz="1100" dirty="0">
                  <a:latin typeface="Times New Roman" pitchFamily="18" charset="0"/>
                  <a:cs typeface="Times New Roman" pitchFamily="18" charset="0"/>
                </a:rPr>
                <a:t>價格</a:t>
              </a:r>
              <a:r>
                <a:rPr lang="zh-TW" altLang="en-US" sz="1100" dirty="0">
                  <a:latin typeface="Times New Roman" pitchFamily="18" charset="0"/>
                  <a:cs typeface="Times New Roman" pitchFamily="18" charset="0"/>
                </a:rPr>
                <a:t>的</a:t>
              </a:r>
              <a:r>
                <a:rPr lang="zh-CN" altLang="en-US" sz="1100" dirty="0">
                  <a:latin typeface="Times New Roman" pitchFamily="18" charset="0"/>
                  <a:cs typeface="Times New Roman" pitchFamily="18" charset="0"/>
                </a:rPr>
                <a:t>決定 </a:t>
              </a:r>
              <a:r>
                <a:rPr lang="en-US" altLang="zh-CN" sz="1100" dirty="0">
                  <a:latin typeface="Times New Roman" pitchFamily="18" charset="0"/>
                  <a:cs typeface="Times New Roman" pitchFamily="18" charset="0"/>
                </a:rPr>
                <a:t>- </a:t>
              </a:r>
              <a:r>
                <a:rPr lang="zh-TW" altLang="en-US" sz="1100" dirty="0">
                  <a:latin typeface="Times New Roman" pitchFamily="18" charset="0"/>
                  <a:cs typeface="Times New Roman" pitchFamily="18" charset="0"/>
                </a:rPr>
                <a:t>醫師的</a:t>
              </a:r>
              <a:r>
                <a:rPr lang="zh-CN" altLang="en-US" sz="1100" dirty="0">
                  <a:latin typeface="Times New Roman" pitchFamily="18" charset="0"/>
                  <a:cs typeface="Times New Roman" pitchFamily="18" charset="0"/>
                </a:rPr>
                <a:t>差異</a:t>
              </a:r>
              <a:r>
                <a:rPr lang="zh-TW" altLang="en-US" sz="1100" dirty="0">
                  <a:latin typeface="Times New Roman" pitchFamily="18" charset="0"/>
                  <a:cs typeface="Times New Roman" pitchFamily="18" charset="0"/>
                </a:rPr>
                <a:t>定價</a:t>
              </a:r>
              <a:r>
                <a:rPr lang="en-US" altLang="zh-TW" sz="1000" dirty="0">
                  <a:latin typeface="Times New Roman" pitchFamily="18" charset="0"/>
                  <a:cs typeface="Times New Roman" pitchFamily="18" charset="0"/>
                </a:rPr>
                <a:t>(</a:t>
              </a:r>
              <a:r>
                <a:rPr lang="en-US" altLang="zh-TW" sz="1000" i="1" dirty="0">
                  <a:latin typeface="Times New Roman" pitchFamily="18" charset="0"/>
                  <a:cs typeface="Times New Roman" pitchFamily="18" charset="0"/>
                </a:rPr>
                <a:t>price discrimination</a:t>
              </a:r>
              <a:r>
                <a:rPr lang="en-US" altLang="zh-TW" sz="1000" dirty="0">
                  <a:latin typeface="Times New Roman" pitchFamily="18" charset="0"/>
                  <a:cs typeface="Times New Roman" pitchFamily="18" charset="0"/>
                </a:rPr>
                <a:t>)</a:t>
              </a:r>
              <a:r>
                <a:rPr lang="zh-TW" altLang="en-US" sz="1100" dirty="0">
                  <a:latin typeface="Times New Roman" pitchFamily="18" charset="0"/>
                  <a:cs typeface="Times New Roman" pitchFamily="18" charset="0"/>
                </a:rPr>
                <a:t>行為模型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813782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686616" y="539965"/>
            <a:ext cx="10272533" cy="5406702"/>
            <a:chOff x="686616" y="539965"/>
            <a:chExt cx="10272533" cy="5406702"/>
          </a:xfrm>
        </p:grpSpPr>
        <p:sp>
          <p:nvSpPr>
            <p:cNvPr id="10" name="矩形 9"/>
            <p:cNvSpPr/>
            <p:nvPr/>
          </p:nvSpPr>
          <p:spPr>
            <a:xfrm>
              <a:off x="686616" y="539965"/>
              <a:ext cx="10272533"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醫療服務市場資訊不對稱現象</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asymmetric information</a:t>
              </a:r>
              <a:r>
                <a:rPr lang="en-US" altLang="zh-CN" sz="10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5" name="矩形 4"/>
            <p:cNvSpPr/>
            <p:nvPr/>
          </p:nvSpPr>
          <p:spPr>
            <a:xfrm>
              <a:off x="686616" y="872566"/>
              <a:ext cx="10272533"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醫療服務在整個經濟體系中屬服務業的一環，可以使用描述服務業產品的分析架構</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Holmstrom</a:t>
              </a:r>
              <a:r>
                <a:rPr lang="en-US" altLang="zh-CN" sz="900" dirty="0">
                  <a:latin typeface="Times New Roman" pitchFamily="18" charset="0"/>
                  <a:cs typeface="Times New Roman" pitchFamily="18" charset="0"/>
                </a:rPr>
                <a:t> 1985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來說明影響醫師服務的產出</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或結果</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的因素；</a:t>
              </a:r>
              <a:endParaRPr lang="en-US" altLang="zh-CN" sz="1100" dirty="0">
                <a:latin typeface="Times New Roman" pitchFamily="18" charset="0"/>
                <a:cs typeface="Times New Roman" pitchFamily="18" charset="0"/>
              </a:endParaRPr>
            </a:p>
          </p:txBody>
        </p:sp>
        <p:sp>
          <p:nvSpPr>
            <p:cNvPr id="11" name="矩形 10"/>
            <p:cNvSpPr/>
            <p:nvPr/>
          </p:nvSpPr>
          <p:spPr>
            <a:xfrm>
              <a:off x="686616" y="1205167"/>
              <a:ext cx="10272533" cy="3647152"/>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假設有關係式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為醫師服務的產出（或結果），</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為醫師的努力程度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effort level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或專注程度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care level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為醫師的個性特徵（例如醫師的能力與所受的專業訓練等），</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為隨機項（受自然因素所決定），醫師在提供服務的過程中，可以決定自己的努力程度 </a:t>
              </a:r>
              <a:r>
                <a:rPr lang="en-US" altLang="zh-CN" sz="1100" i="1" dirty="0">
                  <a:latin typeface="Times New Roman" pitchFamily="18" charset="0"/>
                  <a:cs typeface="Times New Roman" pitchFamily="18" charset="0"/>
                </a:rPr>
                <a:t>a</a:t>
              </a:r>
              <a:r>
                <a:rPr lang="zh-CN" altLang="en-US" sz="1100" dirty="0">
                  <a:latin typeface="Times New Roman" pitchFamily="18" charset="0"/>
                  <a:cs typeface="Times New Roman" pitchFamily="18" charset="0"/>
                </a:rPr>
                <a:t>，至於醫師的特性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則是醫師自己知道（可觀察到）但在短期無法改變的，故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在短期是固定因素，但在長期，醫師可有機會藉著進修學習與經驗累積來改變自己的特性，故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是醫師在長期可以控制的因素，隨機項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則是醫師完全無法控制的因素（但或許可以觀察到），從病患的角度看，病患則無法直接看到（無法觀察到）醫師的努力程度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與隨機項 </a:t>
              </a:r>
              <a:r>
                <a:rPr lang="el-GR" altLang="zh-CN" sz="1100" i="1" dirty="0">
                  <a:latin typeface="Times New Roman" pitchFamily="18" charset="0"/>
                  <a:cs typeface="Times New Roman" pitchFamily="18" charset="0"/>
                </a:rPr>
                <a:t>θ</a:t>
              </a:r>
              <a:r>
                <a:rPr lang="zh-CN" altLang="en-US" sz="1100" dirty="0">
                  <a:latin typeface="Times New Roman" pitchFamily="18" charset="0"/>
                  <a:cs typeface="Times New Roman" pitchFamily="18" charset="0"/>
                </a:rPr>
                <a:t>，但可透過自己的搜尋功夫，觀察到醫師的部分特性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，在一定的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與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之下，醫師的努力程度愈高，服務的結果（或品質）愈好，病患希望醫師的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 愈高愈好，因此願意為此付出較高的價格，但因為病患無法直接觀察到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，而醫生具有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的信息，此一資訊不對稱</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asymmetric information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現象，造成醫師服務市場存在下列四個問題：</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、醫師的「努力」（如時間與精神投入）皆有其成本，在成本最小化的前提下，醫師有可能會希望所提供的努力愈少愈好，換言之醫師的努力程度可能不足；</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、醫生可能有誘因過度誇張病情的不確定性 </a:t>
              </a:r>
              <a:r>
                <a:rPr lang="el-GR" altLang="zh-CN" sz="1100" i="1" dirty="0">
                  <a:latin typeface="Times New Roman" pitchFamily="18" charset="0"/>
                  <a:cs typeface="Times New Roman" pitchFamily="18" charset="0"/>
                </a:rPr>
                <a:t>θ</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，誘使病患使用更多的服務，在此情況下，醫師可能提供過多的服務；</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、病患希望付較高的價格給好醫師（高 </a:t>
              </a:r>
              <a:r>
                <a:rPr lang="el-GR" altLang="zh-CN" sz="1100" i="1" dirty="0">
                  <a:latin typeface="Times New Roman" pitchFamily="18" charset="0"/>
                  <a:cs typeface="Times New Roman" pitchFamily="18" charset="0"/>
                </a:rPr>
                <a:t>η</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者），因此每個醫師皆有誘因宣稱他是好醫師，在所有醫師皆宣稱自己是好醫師的情況下，消費者無法從醫師的宣傳來評斷醫師的特性與服務品質，故只願意根據市場的平均價格來付費給醫師，此一資訊的缺乏使真正「好醫師」也只能得到市場平均價格的報酬，在極端情況下，資訊的缺乏有可能使「壊醫師」驅逐掉所有「好醫師」</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bad doctors drive out good doctors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，即文獻上所稱的「</a:t>
              </a:r>
              <a:r>
                <a:rPr lang="en-US" altLang="zh-CN" sz="1100" i="1" dirty="0">
                  <a:latin typeface="Times New Roman" pitchFamily="18" charset="0"/>
                  <a:cs typeface="Times New Roman" pitchFamily="18" charset="0"/>
                </a:rPr>
                <a:t>lemon’s problem</a:t>
              </a:r>
              <a:r>
                <a:rPr lang="zh-CN" altLang="en-US" sz="1100" dirty="0">
                  <a:latin typeface="Times New Roman" pitchFamily="18" charset="0"/>
                  <a:cs typeface="Times New Roman" pitchFamily="18" charset="0"/>
                </a:rPr>
                <a:t>」，換言之病患因缺乏資訊（無法完全觀察到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l-GR" altLang="zh-CN" sz="1100" i="1" dirty="0">
                  <a:latin typeface="Times New Roman" pitchFamily="18" charset="0"/>
                  <a:cs typeface="Times New Roman" pitchFamily="18" charset="0"/>
                </a:rPr>
                <a:t>η</a:t>
              </a:r>
              <a:r>
                <a:rPr lang="zh-CN" altLang="en-US" sz="1100" dirty="0">
                  <a:latin typeface="Times New Roman" pitchFamily="18" charset="0"/>
                  <a:cs typeface="Times New Roman" pitchFamily="18" charset="0"/>
                </a:rPr>
                <a:t>），常無法區分哪一個是「好醫師」，哪一個是「壊醫師」；</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、醫療傷害發生時，病患無法直接觀察到醫師是否盡了力，也就是病患無法區分究竟是因為醫師努力程度不夠，還是現有病況的自然結果所致，病患所能觀察到的只有壞的結果</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bad outcome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，因此病患不知道真正發生醫療傷害的原因為何，往往導致「醫療糾紛」；</a:t>
              </a:r>
              <a:endParaRPr lang="en-US" altLang="zh-CN" sz="1100" dirty="0">
                <a:latin typeface="Times New Roman" pitchFamily="18" charset="0"/>
                <a:cs typeface="Times New Roman" pitchFamily="18" charset="0"/>
              </a:endParaRPr>
            </a:p>
          </p:txBody>
        </p:sp>
        <p:sp>
          <p:nvSpPr>
            <p:cNvPr id="12" name="矩形 11"/>
            <p:cNvSpPr/>
            <p:nvPr/>
          </p:nvSpPr>
          <p:spPr>
            <a:xfrm>
              <a:off x="686616" y="4838671"/>
              <a:ext cx="10272533"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對此，醫師服務市場發展出一些方式應對因資訊不對稱現象所產生的問題，比如：</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、訊息</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signalling</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，例如醫師發出關於自己專業能力</a:t>
              </a:r>
              <a:r>
                <a:rPr lang="en-US" altLang="zh-CN" sz="1000" dirty="0">
                  <a:latin typeface="Times New Roman" pitchFamily="18" charset="0"/>
                  <a:cs typeface="Times New Roman" pitchFamily="18" charset="0"/>
                </a:rPr>
                <a:t>(</a:t>
              </a:r>
              <a:r>
                <a:rPr lang="el-GR" altLang="zh-CN" sz="1000" i="1" dirty="0">
                  <a:latin typeface="Times New Roman" pitchFamily="18" charset="0"/>
                  <a:cs typeface="Times New Roman" pitchFamily="18" charset="0"/>
                </a:rPr>
                <a:t>η</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的訊息給消費者，</a:t>
              </a:r>
              <a:endParaRPr lang="en-US" altLang="zh-CN" sz="1100" dirty="0">
                <a:latin typeface="Times New Roman" pitchFamily="18" charset="0"/>
                <a:cs typeface="Times New Roman" pitchFamily="18" charset="0"/>
              </a:endParaRPr>
            </a:p>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、執照制度與專科醫師的檢定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licensure and specialty board certification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、長期的醫病關係</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doctor</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patient relationship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、充分資訊的消費者</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well</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informed consumers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經濟分析顯示，只要市場上某些消費者有足夠的資訊，則縱使大部份消費者面臨資訊不對稱的問題，市場機能仍可以有效運作，因此，只要有一小部分的病患有較充分的資訊，就可產生足夠的力量來約制醫師的行為，促使醫師扮演一個較好的代理人</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better agent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角色，</a:t>
              </a: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、醫療傷害責任制度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medical injury liability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672077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1405658" y="955054"/>
            <a:ext cx="8881346" cy="4339650"/>
            <a:chOff x="1405658" y="955054"/>
            <a:chExt cx="8881346" cy="4339650"/>
          </a:xfrm>
        </p:grpSpPr>
        <p:sp>
          <p:nvSpPr>
            <p:cNvPr id="10" name="矩形 9"/>
            <p:cNvSpPr/>
            <p:nvPr/>
          </p:nvSpPr>
          <p:spPr>
            <a:xfrm>
              <a:off x="1405658" y="955054"/>
              <a:ext cx="8881342"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醫師誘發需求現象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supplier induced </a:t>
              </a:r>
              <a:r>
                <a:rPr lang="en-US" altLang="zh-CN" sz="1000" i="1" dirty="0" err="1">
                  <a:latin typeface="Times New Roman" pitchFamily="18" charset="0"/>
                  <a:cs typeface="Times New Roman" pitchFamily="18" charset="0"/>
                </a:rPr>
                <a:t>demand</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SID</a:t>
              </a:r>
              <a:r>
                <a:rPr lang="en-US" altLang="zh-CN" sz="1000" dirty="0">
                  <a:latin typeface="Times New Roman" pitchFamily="18" charset="0"/>
                  <a:cs typeface="Times New Roman" pitchFamily="18" charset="0"/>
                </a:rPr>
                <a:t>)</a:t>
              </a:r>
            </a:p>
          </p:txBody>
        </p:sp>
        <p:sp>
          <p:nvSpPr>
            <p:cNvPr id="5" name="矩形 4"/>
            <p:cNvSpPr/>
            <p:nvPr/>
          </p:nvSpPr>
          <p:spPr>
            <a:xfrm>
              <a:off x="1405662" y="1301303"/>
              <a:ext cx="8881342" cy="600164"/>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對於醫師誘發需求的解釋文獻上有多種不同觀點，比較典型的成因理論大概有三種：</a:t>
              </a:r>
              <a:r>
                <a:rPr lang="en-US" altLang="zh-CN" sz="1000" dirty="0">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失衡模型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價格僵固性</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price rigidities</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(2) </a:t>
              </a:r>
              <a:r>
                <a:rPr lang="zh-CN" altLang="en-US" sz="1100" dirty="0">
                  <a:latin typeface="Times New Roman" pitchFamily="18" charset="0"/>
                  <a:cs typeface="Times New Roman" pitchFamily="18" charset="0"/>
                </a:rPr>
                <a:t>目標所得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target income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模型，</a:t>
              </a:r>
              <a:r>
                <a:rPr lang="en-US" altLang="zh-CN" sz="1000" dirty="0">
                  <a:latin typeface="Times New Roman" pitchFamily="18" charset="0"/>
                  <a:cs typeface="Times New Roman" pitchFamily="18" charset="0"/>
                </a:rPr>
                <a:t>(3) </a:t>
              </a:r>
              <a:r>
                <a:rPr lang="zh-CN" altLang="en-US" sz="1100" dirty="0">
                  <a:latin typeface="Times New Roman" pitchFamily="18" charset="0"/>
                  <a:cs typeface="Times New Roman" pitchFamily="18" charset="0"/>
                </a:rPr>
                <a:t>負效用模型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Disutility of Discretion Model</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，其中更以西元二十世紀七十年代提出的負效用模型較為完備；</a:t>
              </a:r>
              <a:endParaRPr lang="en-US" altLang="zh-CN" sz="1100" dirty="0">
                <a:latin typeface="Times New Roman" pitchFamily="18" charset="0"/>
                <a:cs typeface="Times New Roman" pitchFamily="18" charset="0"/>
              </a:endParaRPr>
            </a:p>
          </p:txBody>
        </p:sp>
        <p:sp>
          <p:nvSpPr>
            <p:cNvPr id="15" name="矩形 14"/>
            <p:cNvSpPr/>
            <p:nvPr/>
          </p:nvSpPr>
          <p:spPr>
            <a:xfrm>
              <a:off x="1405658" y="1901467"/>
              <a:ext cx="8881342" cy="3393237"/>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負效用模型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Disutility of Discretion Model</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負效用模型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Disutility of Discretion Model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Evans</a:t>
              </a:r>
              <a:r>
                <a:rPr lang="en-US" altLang="zh-CN" sz="900" dirty="0">
                  <a:solidFill>
                    <a:srgbClr val="000000"/>
                  </a:solidFill>
                  <a:latin typeface="Times New Roman" pitchFamily="18" charset="0"/>
                  <a:cs typeface="Times New Roman" pitchFamily="18" charset="0"/>
                </a:rPr>
                <a:t> 1974</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假設醫師的效用函數為：</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代表醫師的滿足程度（效用水準），</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代表醫師的所得，</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代表醫師的工作負荷，</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代表醫師對病患的誘發需求，所得增加將帶給醫師正的效用</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&gt; 0 )</a:t>
              </a:r>
              <a:r>
                <a:rPr lang="zh-CN" altLang="en-US" sz="1100" dirty="0">
                  <a:latin typeface="Times New Roman" pitchFamily="18" charset="0"/>
                  <a:cs typeface="Times New Roman" pitchFamily="18" charset="0"/>
                </a:rPr>
                <a:t>，但工作時間及誘發需求的增加將帶給醫師負的效用</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&lt; 0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&lt; 0 )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U</a:t>
              </a:r>
              <a:r>
                <a:rPr lang="en-US" altLang="zh-CN" sz="1100" i="1" baseline="-25000"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可視為醫師誘發需求的「良心成本」，醫師的工作負荷與所得的來源可設定如下：</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f</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代表某一代表性病患</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representative patient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對醫師所提供醫療服務的需求函數，其中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代表醫師所提供醫療服務的價格，</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愈高，病患對醫療服務的需求愈少，因此 </a:t>
              </a:r>
              <a:r>
                <a:rPr lang="en-US" altLang="zh-CN" sz="1100" i="1" dirty="0" err="1">
                  <a:latin typeface="Times New Roman" pitchFamily="18" charset="0"/>
                  <a:cs typeface="Times New Roman" pitchFamily="18" charset="0"/>
                </a:rPr>
                <a:t>f</a:t>
              </a:r>
              <a:r>
                <a:rPr lang="en-US" altLang="zh-CN" sz="1100" i="1" baseline="-25000" dirty="0" err="1">
                  <a:latin typeface="Times New Roman" pitchFamily="18" charset="0"/>
                  <a:cs typeface="Times New Roman" pitchFamily="18" charset="0"/>
                </a:rPr>
                <a:t>P</a:t>
              </a:r>
              <a:r>
                <a:rPr lang="en-US" altLang="zh-CN" sz="1100" dirty="0">
                  <a:latin typeface="Times New Roman" pitchFamily="18" charset="0"/>
                  <a:cs typeface="Times New Roman" pitchFamily="18" charset="0"/>
                </a:rPr>
                <a:t> &lt; 0</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D</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代表醫師對病患需求的誘發程度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discretionary demand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，所以</a:t>
              </a:r>
              <a:r>
                <a:rPr lang="zh-CN" altLang="en-US"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f</a:t>
              </a:r>
              <a:r>
                <a:rPr lang="en-US" altLang="zh-CN" sz="1100" i="1" baseline="-25000" dirty="0" err="1">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&gt; 0</a:t>
              </a:r>
              <a:r>
                <a:rPr lang="zh-CN" altLang="en-US" sz="1100" dirty="0">
                  <a:solidFill>
                    <a:srgbClr val="000000"/>
                  </a:solidFill>
                  <a:latin typeface="Times New Roman" pitchFamily="18" charset="0"/>
                  <a:cs typeface="Times New Roman" pitchFamily="18" charset="0"/>
                </a:rPr>
                <a:t>，假設醫師服務的市場是一個壟斷性競爭的市場，每一個醫師所分配到的市場額度用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來代表，在此模型中，</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為外生變量，代表該地區每位醫師所服務的人口數，因此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即表示某一醫師在一特定期間的總工作時數，</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則代表醫師的收入（醫療服務的總收入減去總成本），醫師即是在上述模型架構的限制條件下，選擇最適的 </a:t>
              </a:r>
              <a:r>
                <a:rPr lang="en-US" altLang="zh-CN" sz="1100" i="1" dirty="0">
                  <a:solidFill>
                    <a:srgbClr val="000000"/>
                  </a:solidFill>
                  <a:latin typeface="Times New Roman" pitchFamily="18" charset="0"/>
                  <a:cs typeface="Times New Roman" pitchFamily="18" charset="0"/>
                </a:rPr>
                <a:t>P</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W</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D</a:t>
              </a:r>
              <a:r>
                <a:rPr lang="zh-CN" altLang="en-US" sz="1100" dirty="0">
                  <a:solidFill>
                    <a:srgbClr val="000000"/>
                  </a:solidFill>
                  <a:latin typeface="Times New Roman" pitchFamily="18" charset="0"/>
                  <a:cs typeface="Times New Roman" pitchFamily="18" charset="0"/>
                </a:rPr>
                <a:t> 使醫師的效用達到最大，為了簡化分析，假設提供醫療服務的成本是一個固定的常數項，根據醫師的效用函數式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，對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求一階條件，可得：</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f</a:t>
              </a:r>
              <a:r>
                <a:rPr lang="en-US" altLang="zh-CN" sz="1100" i="1" baseline="-25000" dirty="0" err="1">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 -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f</a:t>
              </a:r>
              <a:r>
                <a:rPr lang="en-US" altLang="zh-CN" sz="1100" i="1" baseline="-25000" dirty="0" err="1">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其中，等號左邊代表醫師多誘發一單位需求使收入增加後所導致效用的增加，故等號左邊可視為醫師誘發需求的邊際利益，等號右邊第一項代表醫師多誘發一單位需求所增加工作負荷的負效用，第二項代表誘發需求行為本身所直接產生的負效用（例如覺得良心不安），故等號右邊可視為醫師誘發需求的邊際成本，因此，醫師將權衡誘發需求的「邊際利益」與「邊際成本」來決定最適的誘發需求量；</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80675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41429" y="474277"/>
            <a:ext cx="10752093" cy="5483100"/>
            <a:chOff x="441429" y="474277"/>
            <a:chExt cx="10752093" cy="5483100"/>
          </a:xfrm>
        </p:grpSpPr>
        <p:sp>
          <p:nvSpPr>
            <p:cNvPr id="10" name="矩形 9"/>
            <p:cNvSpPr/>
            <p:nvPr/>
          </p:nvSpPr>
          <p:spPr>
            <a:xfrm>
              <a:off x="441433" y="474277"/>
              <a:ext cx="10752085" cy="346249"/>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醫療糾紛</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medical malpractice claim</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對醫師執業行為的影響</a:t>
              </a:r>
              <a:endParaRPr lang="en-US" altLang="zh-CN" sz="1000" dirty="0">
                <a:latin typeface="Times New Roman" pitchFamily="18" charset="0"/>
                <a:cs typeface="Times New Roman" pitchFamily="18" charset="0"/>
              </a:endParaRPr>
            </a:p>
          </p:txBody>
        </p:sp>
        <p:sp>
          <p:nvSpPr>
            <p:cNvPr id="5" name="矩形 4"/>
            <p:cNvSpPr/>
            <p:nvPr/>
          </p:nvSpPr>
          <p:spPr>
            <a:xfrm>
              <a:off x="441437" y="773228"/>
              <a:ext cx="10752085" cy="2885405"/>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醫療責任制度的目的即是要透過一個最適醫療標準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due care standard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的設定，使醫師有誘因遵守此一醫療標準，以減少醫療傷害發生的機率，理論上，最適醫療標準</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a:t>
              </a:r>
              <a:r>
                <a:rPr lang="en-US" altLang="zh-CN" sz="800" baseline="30000" dirty="0">
                  <a:latin typeface="Times New Roman" pitchFamily="18" charset="0"/>
                  <a:cs typeface="Times New Roman" pitchFamily="18" charset="0"/>
                </a:rPr>
                <a: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的決定，即是要使社會資源的配置達到最大效率，經濟學上決定最適資源配置的準則，即是使資源使用的社會邊際成本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social 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等於社會邊際效益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social marginal </a:t>
              </a:r>
              <a:r>
                <a:rPr lang="en-US" altLang="zh-CN" sz="1000" i="1" dirty="0" err="1">
                  <a:latin typeface="Times New Roman" pitchFamily="18" charset="0"/>
                  <a:cs typeface="Times New Roman" pitchFamily="18" charset="0"/>
                </a:rPr>
                <a:t>benefit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SMB</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，在提供醫療服務的過程中，醫師的努力程度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有其成本，因此可將醫師提供服務的努力程度與社會所必須花費的社會成本（</a:t>
              </a:r>
              <a:r>
                <a:rPr lang="en-US" altLang="zh-CN" sz="1100" i="1" dirty="0">
                  <a:latin typeface="Times New Roman" pitchFamily="18" charset="0"/>
                  <a:cs typeface="Times New Roman" pitchFamily="18" charset="0"/>
                </a:rPr>
                <a:t>SC</a:t>
              </a:r>
              <a:r>
                <a:rPr lang="zh-CN" altLang="en-US" sz="1100" dirty="0">
                  <a:latin typeface="Times New Roman" pitchFamily="18" charset="0"/>
                  <a:cs typeface="Times New Roman" pitchFamily="18" charset="0"/>
                </a:rPr>
                <a:t>，醫師係社會的人力資源）表述成如下關係：</a:t>
              </a:r>
              <a:r>
                <a:rPr lang="en-US" altLang="zh-CN" sz="1100" i="1" dirty="0">
                  <a:latin typeface="Times New Roman" pitchFamily="18" charset="0"/>
                  <a:cs typeface="Times New Roman" pitchFamily="18" charset="0"/>
                </a:rPr>
                <a:t>SC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C</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，表示社會的醫療成本是醫師努力程度的函數，一般而言醫師愈努力，其所必須花費的成本愈高，故醫師努力的邊際成本是正的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C’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&gt; 0 ]</a:t>
              </a:r>
              <a:r>
                <a:rPr lang="zh-CN" altLang="en-US" sz="1100" dirty="0">
                  <a:latin typeface="Times New Roman" pitchFamily="18" charset="0"/>
                  <a:cs typeface="Times New Roman" pitchFamily="18" charset="0"/>
                </a:rPr>
                <a:t>，一般而言醫師多增加一分努力所多增加的成本（社會邊際成本）會隨著醫師的努力程度之增加而增加，因此在醫師努力程度</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與社會邊際成本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所構成的平面圖上呈現為一條斜率逐漸增大的正斜率曲線；</a:t>
              </a:r>
              <a:endParaRPr lang="en-US" altLang="zh-CN" sz="1100" dirty="0">
                <a:latin typeface="Times New Roman" pitchFamily="18" charset="0"/>
                <a:cs typeface="Times New Roman" pitchFamily="18" charset="0"/>
              </a:endParaRPr>
            </a:p>
            <a:p>
              <a:pPr lvl="0">
                <a:lnSpc>
                  <a:spcPct val="150000"/>
                </a:lnSpc>
              </a:pPr>
              <a:r>
                <a:rPr lang="zh-CN" altLang="en-US" sz="1100" dirty="0">
                  <a:latin typeface="Times New Roman" pitchFamily="18" charset="0"/>
                  <a:cs typeface="Times New Roman" pitchFamily="18" charset="0"/>
                </a:rPr>
                <a:t>另一方面，醫師在治療病患的過程中，若提高其努力程度，可使醫療傷害發生的機率降低，因此可以醫療傷害損失的減少來衡量醫師努力程度所產生的社會效益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social </a:t>
              </a:r>
              <a:r>
                <a:rPr lang="en-US" altLang="zh-CN" sz="1000" i="1" dirty="0" err="1">
                  <a:latin typeface="Times New Roman" pitchFamily="18" charset="0"/>
                  <a:cs typeface="Times New Roman" pitchFamily="18" charset="0"/>
                </a:rPr>
                <a:t>benefit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SB</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a:t>
              </a:r>
              <a:r>
                <a:rPr lang="en-US" altLang="zh-CN" sz="1100" i="1" dirty="0">
                  <a:latin typeface="Times New Roman" pitchFamily="18" charset="0"/>
                  <a:cs typeface="Times New Roman" pitchFamily="18" charset="0"/>
                </a:rPr>
                <a:t>SB</a:t>
              </a:r>
              <a:r>
                <a:rPr lang="en-US" altLang="zh-CN" sz="1100" dirty="0">
                  <a:latin typeface="Times New Roman" pitchFamily="18" charset="0"/>
                  <a:cs typeface="Times New Roman" pitchFamily="18" charset="0"/>
                </a:rPr>
                <a:t> = - </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 </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代表醫療傷害發生的機率，</a:t>
              </a:r>
              <a:r>
                <a:rPr lang="en-US" altLang="zh-CN" sz="1100" i="1" dirty="0">
                  <a:latin typeface="Times New Roman" pitchFamily="18" charset="0"/>
                  <a:cs typeface="Times New Roman" pitchFamily="18" charset="0"/>
                </a:rPr>
                <a:t>L</a:t>
              </a:r>
              <a:r>
                <a:rPr lang="zh-CN" altLang="en-US" sz="1100" dirty="0">
                  <a:latin typeface="Times New Roman" pitchFamily="18" charset="0"/>
                  <a:cs typeface="Times New Roman" pitchFamily="18" charset="0"/>
                </a:rPr>
                <a:t>代表醫療傷害發生後病患的損失金額，為簡化分析，可將 </a:t>
              </a:r>
              <a:r>
                <a:rPr lang="en-US" altLang="zh-CN" sz="1100" i="1" dirty="0">
                  <a:latin typeface="Times New Roman" pitchFamily="18" charset="0"/>
                  <a:cs typeface="Times New Roman" pitchFamily="18" charset="0"/>
                </a:rPr>
                <a:t>L</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視為固定的常數，一般而言醫師的努力程度愈高醫療傷害發生的機率愈低，即：</a:t>
              </a:r>
              <a:r>
                <a:rPr lang="en-US" altLang="zh-CN" sz="1100" i="1" dirty="0">
                  <a:latin typeface="Times New Roman" pitchFamily="18" charset="0"/>
                  <a:cs typeface="Times New Roman" pitchFamily="18" charset="0"/>
                </a:rPr>
                <a:t>P’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a </a:t>
              </a:r>
              <a:r>
                <a:rPr lang="en-US" altLang="zh-CN" sz="1100" dirty="0">
                  <a:latin typeface="Times New Roman" pitchFamily="18" charset="0"/>
                  <a:cs typeface="Times New Roman" pitchFamily="18" charset="0"/>
                </a:rPr>
                <a:t>) &lt; 0</a:t>
              </a:r>
              <a:r>
                <a:rPr lang="zh-CN" altLang="en-US" sz="1100" dirty="0">
                  <a:latin typeface="Times New Roman" pitchFamily="18" charset="0"/>
                  <a:cs typeface="Times New Roman" pitchFamily="18" charset="0"/>
                </a:rPr>
                <a:t>，因此可將</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a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視為醫師努力所產生的社會邊際效益，而醫師努力程度的社會邊際效益通常會隨著醫師努力程度的增加而降低，即醫師多增加一分努力所能減少的醫療傷害發生機率會隨著其努力程度的增加而遞減，因此在醫師努力程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與社會邊際成本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SMC</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所構成的平面圖上呈現為一條斜率逐漸遞減的負斜率曲線；</a:t>
              </a:r>
              <a:endParaRPr lang="en-US" altLang="zh-CN" sz="1100" dirty="0">
                <a:latin typeface="Times New Roman" pitchFamily="18" charset="0"/>
                <a:cs typeface="Times New Roman" pitchFamily="18" charset="0"/>
              </a:endParaRPr>
            </a:p>
          </p:txBody>
        </p:sp>
        <p:sp>
          <p:nvSpPr>
            <p:cNvPr id="11" name="矩形 10"/>
            <p:cNvSpPr/>
            <p:nvPr/>
          </p:nvSpPr>
          <p:spPr>
            <a:xfrm>
              <a:off x="441429" y="3579803"/>
              <a:ext cx="10752089" cy="2377574"/>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最適醫療標準的決定，要滿足社會邊際成本等於社會邊際效益的條件，即 </a:t>
              </a:r>
              <a:r>
                <a:rPr lang="en-US" altLang="zh-CN" sz="1100" i="1" dirty="0">
                  <a:latin typeface="Times New Roman" pitchFamily="18" charset="0"/>
                  <a:cs typeface="Times New Roman" pitchFamily="18" charset="0"/>
                </a:rPr>
                <a:t>SMB</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a:t>
              </a:r>
              <a:r>
                <a:rPr lang="en-US" altLang="zh-CN" sz="1100" i="1" dirty="0">
                  <a:latin typeface="Times New Roman" pitchFamily="18" charset="0"/>
                  <a:cs typeface="Times New Roman" pitchFamily="18" charset="0"/>
                </a:rPr>
                <a:t>SMC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兩條曲線的交點，但實際的醫療責任制度並不一定能保證資源配置達到最大效率，造成現行醫療責任制度無法誘使醫師採取「最適醫療標準」的原因，主要是醫師個人的誘因與社會的誘因有很大差距，即醫師努力所產生的私人邊際效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private marginal </a:t>
              </a:r>
              <a:r>
                <a:rPr lang="en-US" altLang="zh-CN" sz="1000" i="1" dirty="0" err="1">
                  <a:latin typeface="Times New Roman" pitchFamily="18" charset="0"/>
                  <a:cs typeface="Times New Roman" pitchFamily="18" charset="0"/>
                </a:rPr>
                <a:t>benefit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PMB</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，不一定等於社會邊際效益，而醫師努力所承擔的私人邊際成本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private marginal </a:t>
              </a:r>
              <a:r>
                <a:rPr lang="en-US" altLang="zh-CN" sz="1000" i="1" dirty="0" err="1">
                  <a:latin typeface="Times New Roman" pitchFamily="18" charset="0"/>
                  <a:cs typeface="Times New Roman" pitchFamily="18" charset="0"/>
                </a:rPr>
                <a:t>cost</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PMC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不一定等於社會所承擔的邊際成本；造成私人邊際成本（效益）與社會邊際成本（效益）偏離的原因主要有兩個，一是絕大部分遭遇醫療傷害的病患，並未提出請求賠償的訴訟，而提出訴訟的病患中，亦僅有一小部分最後能獲得補償，在此情況下，醫師僅負擔一小部分病患的傷害損失成本，因而使醫師低估其增加努力所能產生的邊際效益，換言之此時醫師所承擔的病患損失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小於社會整體的傷害損失成本，因此醫師的努力程度不足</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a</a:t>
              </a:r>
              <a:r>
                <a:rPr lang="en-US" altLang="zh-CN" sz="1000" dirty="0">
                  <a:latin typeface="Times New Roman" pitchFamily="18" charset="0"/>
                  <a:cs typeface="Times New Roman" pitchFamily="18" charset="0"/>
                </a:rPr>
                <a:t> &lt; </a:t>
              </a:r>
              <a:r>
                <a:rPr lang="en-US" altLang="zh-CN" sz="1000" i="1" dirty="0">
                  <a:latin typeface="Times New Roman" pitchFamily="18" charset="0"/>
                  <a:cs typeface="Times New Roman" pitchFamily="18" charset="0"/>
                </a:rPr>
                <a:t>a</a:t>
              </a:r>
              <a:r>
                <a:rPr lang="en-US" altLang="zh-CN" sz="800" baseline="30000" dirty="0">
                  <a:latin typeface="Times New Roman" pitchFamily="18" charset="0"/>
                  <a:cs typeface="Times New Roman" pitchFamily="18" charset="0"/>
                </a:rPr>
                <a:t>* </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，即醫師會有低度預防</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under precaution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誘因，另一方面在醫療保險制度下，醫師與病患皆不必負擔許多醫療服務的成本，真正的成本是由協力廠商（醫療保險）負擔，因此醫師並不用承擔增加努力程度（如增加檢驗）的成本，使醫師的私人邊際成本小於社會的邊際成本，此外在醫療糾紛處理過程中，存在許多無法保險的成本</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uninsurable costs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，例如名譽、時間等，因此醫師所必須承擔的損失並無法藉著醫療責任保險來完全避免，上述兩種情形使醫師多增加個人努力（如增加檢驗）所增加的私人邊際效益也會大過社會邊際效益，故此時醫師有過度預防</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over precaution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的傾向，即醫師會採取比社會最適醫療標準更高的努力程度</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a</a:t>
              </a:r>
              <a:r>
                <a:rPr lang="en-US" altLang="zh-CN" sz="1000" dirty="0">
                  <a:solidFill>
                    <a:srgbClr val="000000"/>
                  </a:solidFill>
                  <a:latin typeface="Times New Roman" pitchFamily="18" charset="0"/>
                  <a:cs typeface="Times New Roman" pitchFamily="18" charset="0"/>
                </a:rPr>
                <a:t> &gt; </a:t>
              </a:r>
              <a:r>
                <a:rPr lang="en-US" altLang="zh-CN" sz="1000" i="1" dirty="0">
                  <a:solidFill>
                    <a:srgbClr val="000000"/>
                  </a:solidFill>
                  <a:latin typeface="Times New Roman" pitchFamily="18" charset="0"/>
                  <a:cs typeface="Times New Roman" pitchFamily="18" charset="0"/>
                </a:rPr>
                <a:t>a</a:t>
              </a:r>
              <a:r>
                <a:rPr lang="en-US" altLang="zh-CN" sz="800" baseline="30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659578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066"/>
            <a:ext cx="107256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醫師行為模型</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 behavior model</a:t>
            </a:r>
            <a:r>
              <a:rPr lang="en-US" altLang="zh-CN" sz="900" dirty="0">
                <a:solidFill>
                  <a:srgbClr val="000000"/>
                </a:solidFill>
                <a:latin typeface="Times New Roman" pitchFamily="18" charset="0"/>
                <a:cs typeface="Times New Roman" pitchFamily="18" charset="0"/>
              </a:rPr>
              <a:t>) </a:t>
            </a:r>
            <a:r>
              <a:rPr lang="zh-CN" altLang="en-US" sz="13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434412" y="512721"/>
            <a:ext cx="10695223" cy="5387970"/>
            <a:chOff x="434412" y="512721"/>
            <a:chExt cx="10695223" cy="5387970"/>
          </a:xfrm>
        </p:grpSpPr>
        <p:sp>
          <p:nvSpPr>
            <p:cNvPr id="10" name="矩形 9"/>
            <p:cNvSpPr/>
            <p:nvPr/>
          </p:nvSpPr>
          <p:spPr>
            <a:xfrm>
              <a:off x="434416" y="512721"/>
              <a:ext cx="5048504" cy="323165"/>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醫療糾紛</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medical malpractice claim</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zh-CN" altLang="en-US" sz="1000" dirty="0">
                  <a:latin typeface="Times New Roman" pitchFamily="18" charset="0"/>
                  <a:cs typeface="Times New Roman" pitchFamily="18" charset="0"/>
                </a:rPr>
                <a:t>醫療責任制度</a:t>
              </a:r>
              <a:r>
                <a:rPr lang="zh-CN" altLang="en-US" sz="1000" dirty="0">
                  <a:solidFill>
                    <a:srgbClr val="000000"/>
                  </a:solidFill>
                  <a:latin typeface="Times New Roman" pitchFamily="18" charset="0"/>
                  <a:cs typeface="Times New Roman" pitchFamily="18" charset="0"/>
                </a:rPr>
                <a:t>對醫師執業行為的影響 </a:t>
              </a:r>
              <a:r>
                <a:rPr lang="zh-CN" altLang="en-US" sz="1000" dirty="0">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15" name="矩形 14"/>
            <p:cNvSpPr/>
            <p:nvPr/>
          </p:nvSpPr>
          <p:spPr>
            <a:xfrm>
              <a:off x="434413" y="820140"/>
              <a:ext cx="5048507" cy="2377574"/>
            </a:xfrm>
            <a:prstGeom prst="rect">
              <a:avLst/>
            </a:prstGeom>
          </p:spPr>
          <p:txBody>
            <a:bodyPr wrap="square">
              <a:spAutoFit/>
            </a:bodyPr>
            <a:lstStyle/>
            <a:p>
              <a:pPr lvl="0">
                <a:lnSpc>
                  <a:spcPct val="150000"/>
                </a:lnSpc>
              </a:pPr>
              <a:r>
                <a:rPr lang="zh-CN" altLang="en-US" sz="900" dirty="0">
                  <a:latin typeface="Times New Roman" pitchFamily="18" charset="0"/>
                  <a:cs typeface="Times New Roman" pitchFamily="18" charset="0"/>
                </a:rPr>
                <a:t>        在提供醫療服務的過程中，醫師的努力程度</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有其成本，因此可將醫師提供服務的努力程度與社會所必須花費的社會成本表述成關係：</a:t>
              </a:r>
              <a:r>
                <a:rPr lang="en-US" altLang="zh-CN" sz="900" i="1" dirty="0">
                  <a:latin typeface="Times New Roman" pitchFamily="18" charset="0"/>
                  <a:cs typeface="Times New Roman" pitchFamily="18" charset="0"/>
                </a:rPr>
                <a:t>SC</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C</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，表示社會的醫療成本是醫師努力程度的函數，醫師愈努力所花費的成本愈高，故醫師努力的邊際成本是正的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C’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&gt; 0 ]</a:t>
              </a:r>
              <a:r>
                <a:rPr lang="zh-CN" altLang="en-US" sz="900" dirty="0">
                  <a:latin typeface="Times New Roman" pitchFamily="18" charset="0"/>
                  <a:cs typeface="Times New Roman" pitchFamily="18" charset="0"/>
                </a:rPr>
                <a:t>，一般而言醫師多增加一分努力所多增加的社會邊際成本會隨著醫師的努力程度之增加而增加，因此在醫師努力程度</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與社會邊際成本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SMC</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所構成的平面圖上呈現為一條斜率逐漸增大的正斜率曲線；</a:t>
              </a:r>
              <a:endParaRPr lang="en-US" altLang="zh-CN" sz="900" dirty="0">
                <a:latin typeface="Times New Roman" pitchFamily="18" charset="0"/>
                <a:cs typeface="Times New Roman" pitchFamily="18" charset="0"/>
              </a:endParaRPr>
            </a:p>
            <a:p>
              <a:pPr lvl="0">
                <a:lnSpc>
                  <a:spcPct val="150000"/>
                </a:lnSpc>
              </a:pPr>
              <a:r>
                <a:rPr lang="zh-CN" altLang="en-US" sz="900" dirty="0">
                  <a:latin typeface="Times New Roman" pitchFamily="18" charset="0"/>
                  <a:cs typeface="Times New Roman" pitchFamily="18" charset="0"/>
                </a:rPr>
                <a:t>        醫師</a:t>
              </a:r>
              <a:r>
                <a:rPr lang="zh-CN" altLang="en-US" sz="900" dirty="0">
                  <a:solidFill>
                    <a:srgbClr val="000000"/>
                  </a:solidFill>
                  <a:latin typeface="Times New Roman" pitchFamily="18" charset="0"/>
                  <a:cs typeface="Times New Roman" pitchFamily="18" charset="0"/>
                </a:rPr>
                <a:t>在提供醫療服務的過程中</a:t>
              </a:r>
              <a:r>
                <a:rPr lang="zh-CN" altLang="en-US" sz="900" dirty="0">
                  <a:latin typeface="Times New Roman" pitchFamily="18" charset="0"/>
                  <a:cs typeface="Times New Roman" pitchFamily="18" charset="0"/>
                </a:rPr>
                <a:t>，提高其努力程度可使醫療傷害發生的機率降低，因此可以醫療傷害損失的減少來衡量醫師努力程度所產生的社會效益，即：</a:t>
              </a:r>
              <a:r>
                <a:rPr lang="en-US" altLang="zh-CN" sz="900" i="1" dirty="0">
                  <a:latin typeface="Times New Roman" pitchFamily="18" charset="0"/>
                  <a:cs typeface="Times New Roman" pitchFamily="18" charset="0"/>
                </a:rPr>
                <a:t>SB</a:t>
              </a:r>
              <a:r>
                <a:rPr lang="en-US" altLang="zh-CN" sz="900" dirty="0">
                  <a:latin typeface="Times New Roman" pitchFamily="18" charset="0"/>
                  <a:cs typeface="Times New Roman" pitchFamily="18" charset="0"/>
                </a:rPr>
                <a:t> = - </a:t>
              </a:r>
              <a:r>
                <a:rPr lang="en-US" altLang="zh-CN" sz="900" i="1" dirty="0">
                  <a:latin typeface="Times New Roman" pitchFamily="18" charset="0"/>
                  <a:cs typeface="Times New Roman" pitchFamily="18" charset="0"/>
                </a:rPr>
                <a:t>P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 </a:t>
              </a:r>
              <a:r>
                <a:rPr lang="en-US" altLang="zh-CN" sz="900" i="1" dirty="0">
                  <a:latin typeface="Times New Roman" pitchFamily="18" charset="0"/>
                  <a:cs typeface="Times New Roman" pitchFamily="18" charset="0"/>
                </a:rPr>
                <a:t>L</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，式中 </a:t>
              </a:r>
              <a:r>
                <a:rPr lang="en-US" altLang="zh-CN" sz="900" i="1" dirty="0">
                  <a:latin typeface="Times New Roman" pitchFamily="18" charset="0"/>
                  <a:cs typeface="Times New Roman" pitchFamily="18" charset="0"/>
                </a:rPr>
                <a:t>P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a:t>
              </a:r>
              <a:r>
                <a:rPr lang="zh-CN" altLang="en-US" sz="900" dirty="0">
                  <a:latin typeface="Times New Roman" pitchFamily="18" charset="0"/>
                  <a:cs typeface="Times New Roman" pitchFamily="18" charset="0"/>
                </a:rPr>
                <a:t>代表醫療傷害發生的機率，</a:t>
              </a:r>
              <a:r>
                <a:rPr lang="en-US" altLang="zh-CN" sz="900" i="1" dirty="0">
                  <a:latin typeface="Times New Roman" pitchFamily="18" charset="0"/>
                  <a:cs typeface="Times New Roman" pitchFamily="18" charset="0"/>
                </a:rPr>
                <a:t>L</a:t>
              </a:r>
              <a:r>
                <a:rPr lang="zh-CN" altLang="en-US" sz="900" dirty="0">
                  <a:latin typeface="Times New Roman" pitchFamily="18" charset="0"/>
                  <a:cs typeface="Times New Roman" pitchFamily="18" charset="0"/>
                </a:rPr>
                <a:t>代表醫療傷害發生後病患的損失金額，醫師的努力程度愈高醫療傷害發生的機率愈低，即：</a:t>
              </a:r>
              <a:r>
                <a:rPr lang="en-US" altLang="zh-CN" sz="900" i="1" dirty="0">
                  <a:latin typeface="Times New Roman" pitchFamily="18" charset="0"/>
                  <a:cs typeface="Times New Roman" pitchFamily="18" charset="0"/>
                </a:rPr>
                <a:t>P’ </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 </a:t>
              </a:r>
              <a:r>
                <a:rPr lang="en-US" altLang="zh-CN" sz="900" dirty="0">
                  <a:latin typeface="Times New Roman" pitchFamily="18" charset="0"/>
                  <a:cs typeface="Times New Roman" pitchFamily="18" charset="0"/>
                </a:rPr>
                <a:t>) &lt; 0</a:t>
              </a:r>
              <a:r>
                <a:rPr lang="zh-CN" altLang="en-US" sz="900" dirty="0">
                  <a:latin typeface="Times New Roman" pitchFamily="18" charset="0"/>
                  <a:cs typeface="Times New Roman" pitchFamily="18" charset="0"/>
                </a:rPr>
                <a:t>，因此可將</a:t>
              </a:r>
              <a:r>
                <a:rPr lang="en-US" altLang="zh-CN" sz="900" dirty="0">
                  <a:solidFill>
                    <a:srgbClr val="000000"/>
                  </a:solidFill>
                  <a:latin typeface="Times New Roman" pitchFamily="18" charset="0"/>
                  <a:cs typeface="Times New Roman" pitchFamily="18" charset="0"/>
                </a:rPr>
                <a:t> - </a:t>
              </a:r>
              <a:r>
                <a:rPr lang="en-US" altLang="zh-CN" sz="900" i="1" dirty="0">
                  <a:solidFill>
                    <a:srgbClr val="000000"/>
                  </a:solidFill>
                  <a:latin typeface="Times New Roman" pitchFamily="18" charset="0"/>
                  <a:cs typeface="Times New Roman" pitchFamily="18" charset="0"/>
                </a:rPr>
                <a:t>P’ </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 </a:t>
              </a:r>
              <a:r>
                <a:rPr lang="en-US" altLang="zh-CN" sz="900" dirty="0">
                  <a:solidFill>
                    <a:srgbClr val="000000"/>
                  </a:solidFill>
                  <a:latin typeface="Times New Roman" pitchFamily="18" charset="0"/>
                  <a:cs typeface="Times New Roman" pitchFamily="18" charset="0"/>
                </a:rPr>
                <a:t>) · </a:t>
              </a:r>
              <a:r>
                <a:rPr lang="en-US" altLang="zh-CN" sz="900" i="1" dirty="0">
                  <a:solidFill>
                    <a:srgbClr val="000000"/>
                  </a:solidFill>
                  <a:latin typeface="Times New Roman" pitchFamily="18" charset="0"/>
                  <a:cs typeface="Times New Roman" pitchFamily="18" charset="0"/>
                </a:rPr>
                <a:t>L</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視為醫師努力所產生的社會邊際效益，而醫師多增加一分努力所能減少的醫療傷害發生機率會隨著其努力程度的增加而遞減，因此在醫師努力程度</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與社會邊際成本</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SMC</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所構成的平面圖上呈現為一條斜率逐漸遞減的負斜率曲線；</a:t>
              </a:r>
              <a:endParaRPr lang="en-US" altLang="zh-CN" sz="900" dirty="0">
                <a:latin typeface="Times New Roman" pitchFamily="18" charset="0"/>
                <a:cs typeface="Times New Roman" pitchFamily="18" charset="0"/>
              </a:endParaRPr>
            </a:p>
          </p:txBody>
        </p:sp>
        <p:sp>
          <p:nvSpPr>
            <p:cNvPr id="16" name="矩形 15"/>
            <p:cNvSpPr/>
            <p:nvPr/>
          </p:nvSpPr>
          <p:spPr>
            <a:xfrm>
              <a:off x="434412" y="3107619"/>
              <a:ext cx="5048508" cy="2793072"/>
            </a:xfrm>
            <a:prstGeom prst="rect">
              <a:avLst/>
            </a:prstGeom>
          </p:spPr>
          <p:txBody>
            <a:bodyPr wrap="square">
              <a:spAutoFit/>
            </a:bodyPr>
            <a:lstStyle/>
            <a:p>
              <a:pPr lvl="0">
                <a:lnSpc>
                  <a:spcPct val="150000"/>
                </a:lnSpc>
              </a:pPr>
              <a:r>
                <a:rPr lang="zh-CN" altLang="en-US" sz="900" dirty="0">
                  <a:latin typeface="Times New Roman" pitchFamily="18" charset="0"/>
                  <a:cs typeface="Times New Roman" pitchFamily="18" charset="0"/>
                </a:rPr>
                <a:t>        造成現行醫療責任制度無法誘使醫師採取「最適醫療標準」的原因，主要是醫師努力所產生的私人邊際效益</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private marginal </a:t>
              </a:r>
              <a:r>
                <a:rPr lang="en-US" altLang="zh-CN" sz="900" i="1" dirty="0" err="1">
                  <a:latin typeface="Times New Roman" pitchFamily="18" charset="0"/>
                  <a:cs typeface="Times New Roman" pitchFamily="18" charset="0"/>
                </a:rPr>
                <a:t>benefit</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PMB</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，不一定等於社會邊際效益，而醫師努力所承擔的私人邊際成本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private marginal </a:t>
              </a:r>
              <a:r>
                <a:rPr lang="en-US" altLang="zh-CN" sz="900" i="1" dirty="0" err="1">
                  <a:latin typeface="Times New Roman" pitchFamily="18" charset="0"/>
                  <a:cs typeface="Times New Roman" pitchFamily="18" charset="0"/>
                </a:rPr>
                <a:t>cost</a:t>
              </a:r>
              <a:r>
                <a:rPr lang="en-US" altLang="zh-CN" sz="900" dirty="0" err="1">
                  <a:latin typeface="Times New Roman" pitchFamily="18" charset="0"/>
                  <a:cs typeface="Times New Roman" pitchFamily="18" charset="0"/>
                </a:rPr>
                <a:t>,</a:t>
              </a:r>
              <a:r>
                <a:rPr lang="en-US" altLang="zh-CN" sz="900" i="1" dirty="0" err="1">
                  <a:latin typeface="Times New Roman" pitchFamily="18" charset="0"/>
                  <a:cs typeface="Times New Roman" pitchFamily="18" charset="0"/>
                </a:rPr>
                <a:t>PMC</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也不一定等於社會所承擔的邊際成本；造成私人邊際成本（效益）與社會邊際成本（效益）偏離的原因主要有兩個，一是絕大部分遭遇醫療傷害的病患並未提出請求賠償的訴訟，而提出訴訟的病患中亦僅有一小部分最後能獲得補償，在此情況下醫師僅負擔一小部分病患的傷害損失成本，此時醫師所承擔的病患損失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L</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小於社會整體的傷害損失成本，因此醫師的努力程度不足</a:t>
              </a:r>
              <a:r>
                <a:rPr lang="en-US" altLang="zh-CN" sz="900" dirty="0">
                  <a:latin typeface="Times New Roman" pitchFamily="18" charset="0"/>
                  <a:cs typeface="Times New Roman" pitchFamily="18" charset="0"/>
                </a:rPr>
                <a:t>( </a:t>
              </a:r>
              <a:r>
                <a:rPr lang="en-US" altLang="zh-CN" sz="900" i="1" dirty="0">
                  <a:latin typeface="Times New Roman" pitchFamily="18" charset="0"/>
                  <a:cs typeface="Times New Roman" pitchFamily="18" charset="0"/>
                </a:rPr>
                <a:t>a</a:t>
              </a:r>
              <a:r>
                <a:rPr lang="en-US" altLang="zh-CN" sz="900" dirty="0">
                  <a:latin typeface="Times New Roman" pitchFamily="18" charset="0"/>
                  <a:cs typeface="Times New Roman" pitchFamily="18" charset="0"/>
                </a:rPr>
                <a:t> &lt; </a:t>
              </a:r>
              <a:r>
                <a:rPr lang="en-US" altLang="zh-CN" sz="900" i="1" dirty="0">
                  <a:latin typeface="Times New Roman" pitchFamily="18" charset="0"/>
                  <a:cs typeface="Times New Roman" pitchFamily="18" charset="0"/>
                </a:rPr>
                <a:t>a</a:t>
              </a:r>
              <a:r>
                <a:rPr lang="en-US" altLang="zh-CN" sz="900" baseline="30000"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，即醫師會有低度預防</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under precaution</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的誘因，另一方面在醫療保險制度下，醫師與病患皆不必負擔醫療服務的成本，因此醫師並不用承擔增加努力程度（如增加檢驗）的成本，使醫師的私人邊際成本小於社會的邊際成本，此外在醫療糾紛處理過程中，存在許多醫療保險無法覆蓋的成本</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uninsurable costs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，例如名譽、時間等，因此醫師所必須承擔的損失並無法藉著醫療責任保險來完全避免，這兩種情形使醫師多增加個人努力（如增加檢驗）所增加的私人邊際效益也會大過社會邊際效益，故此時醫師有過度預防</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over precaution</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的傾向，即醫師會採取比社會最適醫療標準更高的努力程度</a:t>
              </a:r>
              <a:r>
                <a:rPr lang="en-US" altLang="zh-CN"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a</a:t>
              </a:r>
              <a:r>
                <a:rPr lang="en-US" altLang="zh-CN" sz="900" dirty="0">
                  <a:solidFill>
                    <a:srgbClr val="000000"/>
                  </a:solidFill>
                  <a:latin typeface="Times New Roman" pitchFamily="18" charset="0"/>
                  <a:cs typeface="Times New Roman" pitchFamily="18" charset="0"/>
                </a:rPr>
                <a:t> &gt; </a:t>
              </a:r>
              <a:r>
                <a:rPr lang="en-US" altLang="zh-CN" sz="900" i="1" dirty="0">
                  <a:solidFill>
                    <a:srgbClr val="000000"/>
                  </a:solidFill>
                  <a:latin typeface="Times New Roman" pitchFamily="18" charset="0"/>
                  <a:cs typeface="Times New Roman" pitchFamily="18" charset="0"/>
                </a:rPr>
                <a:t>a</a:t>
              </a:r>
              <a:r>
                <a:rPr lang="en-US" altLang="zh-CN" sz="900" baseline="300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a:t>
              </a:r>
              <a:endParaRPr lang="en-US" altLang="zh-CN" sz="900" dirty="0">
                <a:latin typeface="Times New Roman" pitchFamily="18" charset="0"/>
                <a:cs typeface="Times New Roman" pitchFamily="18" charset="0"/>
              </a:endParaRPr>
            </a:p>
          </p:txBody>
        </p:sp>
        <p:pic>
          <p:nvPicPr>
            <p:cNvPr id="713741"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343" y="575331"/>
              <a:ext cx="5603292" cy="532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9589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72634"/>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128015" y="376903"/>
            <a:ext cx="11330052" cy="5625070"/>
            <a:chOff x="128015" y="376903"/>
            <a:chExt cx="11330052" cy="5625070"/>
          </a:xfrm>
        </p:grpSpPr>
        <p:sp>
          <p:nvSpPr>
            <p:cNvPr id="10" name="矩形 9"/>
            <p:cNvSpPr/>
            <p:nvPr/>
          </p:nvSpPr>
          <p:spPr>
            <a:xfrm>
              <a:off x="128015" y="376903"/>
              <a:ext cx="11330051"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從經濟學的角度廠商的所有權</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ownership</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包括兩個基本權利，一是控制廠商的權利，二是分配廠商盈餘的權利，非營利性廠商</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for</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profit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的定義是：具有控制廠商的權利，但卻沒有分配廠商盈餘的權利，經濟學分析係以利潤的分享方式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distribution of profits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進行歸類，私立醫院（以個別醫師名義成立的診所）的營利動機非常明確因此並不屬非營利性廠商的概念範疇，通過對現實世界非營利性醫院的觀察可以發現，</a:t>
              </a:r>
              <a:r>
                <a:rPr lang="en-US" altLang="zh-CN" sz="1000" dirty="0">
                  <a:latin typeface="Times New Roman" pitchFamily="18" charset="0"/>
                  <a:cs typeface="Times New Roman" pitchFamily="18" charset="0"/>
                </a:rPr>
                <a:t>(1) </a:t>
              </a:r>
              <a:r>
                <a:rPr lang="zh-CN" altLang="en-US" sz="1100" dirty="0">
                  <a:latin typeface="Times New Roman" pitchFamily="18" charset="0"/>
                  <a:cs typeface="Times New Roman" pitchFamily="18" charset="0"/>
                </a:rPr>
                <a:t>醫院並沒有追求最低成本的傾向，因為大部分醫院所提供的服務皆相同，但其成本有很大差異，</a:t>
              </a:r>
              <a:r>
                <a:rPr lang="en-US" altLang="zh-CN" sz="1000" dirty="0">
                  <a:latin typeface="Times New Roman" pitchFamily="18" charset="0"/>
                  <a:cs typeface="Times New Roman" pitchFamily="18" charset="0"/>
                </a:rPr>
                <a:t>(2) </a:t>
              </a:r>
              <a:r>
                <a:rPr lang="zh-CN" altLang="en-US" sz="1100" dirty="0">
                  <a:latin typeface="Times New Roman" pitchFamily="18" charset="0"/>
                  <a:cs typeface="Times New Roman" pitchFamily="18" charset="0"/>
                </a:rPr>
                <a:t>醫院也會投資「無利可圖」的設備，</a:t>
              </a:r>
              <a:r>
                <a:rPr lang="en-US" altLang="zh-CN" sz="1000" dirty="0">
                  <a:latin typeface="Times New Roman" pitchFamily="18" charset="0"/>
                  <a:cs typeface="Times New Roman" pitchFamily="18" charset="0"/>
                </a:rPr>
                <a:t>(3) </a:t>
              </a:r>
              <a:r>
                <a:rPr lang="zh-CN" altLang="en-US" sz="1100" dirty="0">
                  <a:latin typeface="Times New Roman" pitchFamily="18" charset="0"/>
                  <a:cs typeface="Times New Roman" pitchFamily="18" charset="0"/>
                </a:rPr>
                <a:t>虧損和經營不善的醫院在有慈善捐款或政府補助的挹注時仍可屹立不搖非營利性醫院倒閉的情況並不多見，因此，可以認為非營利性醫院不完全是追求最大利潤，解釋非營利性醫院經營行為的理論模型常見的有三個：</a:t>
              </a:r>
              <a:r>
                <a:rPr lang="en-US" altLang="zh-CN" sz="1000" dirty="0">
                  <a:latin typeface="Times New Roman" pitchFamily="18" charset="0"/>
                  <a:cs typeface="Times New Roman" pitchFamily="18" charset="0"/>
                </a:rPr>
                <a:t>(1) </a:t>
              </a:r>
              <a:r>
                <a:rPr lang="zh-CN" altLang="en-US" sz="1100" dirty="0">
                  <a:latin typeface="Times New Roman" pitchFamily="18" charset="0"/>
                  <a:cs typeface="Times New Roman" pitchFamily="18" charset="0"/>
                </a:rPr>
                <a:t>效用最大化模型</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utility maximization model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醫師控制模型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control 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(3) </a:t>
              </a:r>
              <a:r>
                <a:rPr lang="zh-CN" altLang="en-US" sz="1100" dirty="0">
                  <a:solidFill>
                    <a:srgbClr val="000000"/>
                  </a:solidFill>
                  <a:latin typeface="Times New Roman" pitchFamily="18" charset="0"/>
                  <a:cs typeface="Times New Roman" pitchFamily="18" charset="0"/>
                </a:rPr>
                <a:t>醫院內部組織模型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organization 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000" dirty="0">
                <a:latin typeface="Times New Roman" pitchFamily="18" charset="0"/>
                <a:cs typeface="Times New Roman" pitchFamily="18" charset="0"/>
              </a:endParaRPr>
            </a:p>
          </p:txBody>
        </p:sp>
        <p:sp>
          <p:nvSpPr>
            <p:cNvPr id="5" name="矩形 4"/>
            <p:cNvSpPr/>
            <p:nvPr/>
          </p:nvSpPr>
          <p:spPr>
            <a:xfrm>
              <a:off x="128015" y="1636114"/>
              <a:ext cx="11330051"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、效用最大化模型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maximization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Newhouse</a:t>
              </a:r>
              <a:r>
                <a:rPr lang="en-US" altLang="zh-CN" sz="900" dirty="0">
                  <a:solidFill>
                    <a:srgbClr val="000000"/>
                  </a:solidFill>
                  <a:latin typeface="Times New Roman" pitchFamily="18" charset="0"/>
                  <a:cs typeface="Times New Roman" pitchFamily="18" charset="0"/>
                </a:rPr>
                <a:t> 1970</a:t>
              </a:r>
              <a:r>
                <a:rPr lang="en-US" altLang="zh-CN" sz="10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6" name="矩形 5"/>
            <p:cNvSpPr/>
            <p:nvPr/>
          </p:nvSpPr>
          <p:spPr>
            <a:xfrm>
              <a:off x="128015" y="1881779"/>
              <a:ext cx="11330051" cy="1869743"/>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效用最大化模型認為醫院經營行為的決策者是醫院的管理員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administrator</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，醫院決策者的經營目標是追求其效用之最大，影響決策者效用的變量包括醫院所提供的服務量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Quantity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與服務品質</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，則決策者的效用函數可表示如下：</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Quantity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Quality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，式中醫院所提供的服務量可用醫院在某一特定期間治療的病患書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the number of cases treated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來衡量，醫院服務的品質由多種不同指標構成，為了方便分析假設只有一種品質指標</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index of quality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，由於非營利性醫院有不能分配盈餘的限制，因此醫院的決策者並沒有賺取利潤的動機，另一方面醫院也必須要保持收支平衡才能繼續經營下去，因此醫院所面臨的預算限制式為：看病收入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補助挹注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成本，為了簡化分析忽略非營利性醫院的補助挹注，則上述預算限制式可表示為：</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AC</a:t>
              </a:r>
              <a:r>
                <a:rPr lang="en-US" altLang="zh-CN"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，式中 </a:t>
              </a:r>
              <a:r>
                <a:rPr lang="en-US" altLang="zh-CN" sz="1100" i="1" dirty="0">
                  <a:latin typeface="Times New Roman" pitchFamily="18" charset="0"/>
                  <a:cs typeface="Times New Roman" pitchFamily="18" charset="0"/>
                </a:rPr>
                <a:t>P</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代表醫院服務的價格，也就是醫院的平均收益，由於消費者對醫院服務所願意支付的價格取決於服務品質，因此醫院的平均收益是其所提供服務品質的函數，</a:t>
              </a:r>
              <a:r>
                <a:rPr lang="en-US" altLang="zh-CN" sz="1100" i="1" dirty="0">
                  <a:latin typeface="Times New Roman" pitchFamily="18" charset="0"/>
                  <a:cs typeface="Times New Roman" pitchFamily="18" charset="0"/>
                </a:rPr>
                <a:t>AC</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院服務的平均成本，同理醫院所提供高品質服務也有其成本，服務品質愈高醫院服務的每單位平均成本就愈高，預算限制式即表示在一定的品質下，醫院的平均收益必須等於平均成本，以維持經營的收支平衡；</a:t>
              </a:r>
              <a:endParaRPr lang="en-US" altLang="zh-CN" sz="1100" dirty="0">
                <a:latin typeface="Times New Roman" pitchFamily="18" charset="0"/>
                <a:cs typeface="Times New Roman" pitchFamily="18" charset="0"/>
              </a:endParaRPr>
            </a:p>
          </p:txBody>
        </p:sp>
        <p:sp>
          <p:nvSpPr>
            <p:cNvPr id="7" name="矩形 6"/>
            <p:cNvSpPr/>
            <p:nvPr/>
          </p:nvSpPr>
          <p:spPr>
            <a:xfrm>
              <a:off x="128015" y="3641794"/>
              <a:ext cx="11330051" cy="1107996"/>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根據預算限制式，可以在價格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a:t>
              </a:r>
              <a:r>
                <a:rPr lang="en-US" altLang="zh-CN" sz="10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服務量</a:t>
              </a:r>
              <a:r>
                <a:rPr lang="en-US" altLang="zh-CN" sz="1000" dirty="0">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平面圖上繪出醫院所面對的需求曲線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與醫院的平均成本曲線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AC</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，黨醫院所提供的品質水準為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時，醫院所面對的需求曲線（也就是平均收益曲線）為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，平均成本為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，在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與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的交點處的服務量為 </a:t>
              </a:r>
              <a:r>
                <a:rPr lang="en-US" altLang="zh-CN" sz="1100" i="1" dirty="0">
                  <a:solidFill>
                    <a:srgbClr val="000000"/>
                  </a:solidFill>
                  <a:latin typeface="Times New Roman" pitchFamily="18" charset="0"/>
                  <a:cs typeface="Times New Roman" pitchFamily="18" charset="0"/>
                </a:rPr>
                <a:t>Quantity </a:t>
              </a:r>
              <a:r>
                <a:rPr lang="en-US" altLang="zh-CN" sz="1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，表示在</a:t>
              </a:r>
              <a:r>
                <a:rPr lang="zh-CN" altLang="en-US"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的品質水準下，醫院提供 </a:t>
              </a:r>
              <a:r>
                <a:rPr lang="en-US" altLang="zh-CN" sz="1100" i="1" dirty="0">
                  <a:solidFill>
                    <a:srgbClr val="000000"/>
                  </a:solidFill>
                  <a:latin typeface="Times New Roman" pitchFamily="18" charset="0"/>
                  <a:cs typeface="Times New Roman" pitchFamily="18" charset="0"/>
                </a:rPr>
                <a:t>Quantity </a:t>
              </a:r>
              <a:r>
                <a:rPr lang="en-US" altLang="zh-CN" sz="10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的服務量可維持收支平衡，如果醫院提高服務品質，例如從</a:t>
              </a:r>
              <a:r>
                <a:rPr lang="zh-CN" altLang="en-US"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提高到</a:t>
              </a:r>
              <a:r>
                <a:rPr lang="zh-CN" altLang="en-US" sz="1100" dirty="0">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Quality </a:t>
              </a: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，則在高品質下醫院可以吸引更多的病患前來就醫，所以醫院所面對的需求曲線會向外移動到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，同時服務品質的提高又有其成本，所以醫院的平均成本曲線亦會隨品質提高而上升至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，此時醫院能維持收支平衡的服務量由 </a:t>
              </a:r>
              <a:r>
                <a:rPr lang="en-US" altLang="zh-CN" sz="1100" i="1" dirty="0">
                  <a:solidFill>
                    <a:srgbClr val="000000"/>
                  </a:solidFill>
                  <a:latin typeface="Times New Roman" pitchFamily="18" charset="0"/>
                  <a:cs typeface="Times New Roman" pitchFamily="18" charset="0"/>
                </a:rPr>
                <a:t>D</a:t>
              </a:r>
              <a:r>
                <a:rPr lang="en-US" altLang="zh-CN" sz="1100" baseline="-25000" dirty="0">
                  <a:solidFill>
                    <a:srgbClr val="000000"/>
                  </a:solidFill>
                  <a:latin typeface="Times New Roman" pitchFamily="18" charset="0"/>
                  <a:cs typeface="Times New Roman" pitchFamily="18" charset="0"/>
                </a:rPr>
                <a:t>2</a:t>
              </a:r>
              <a:r>
                <a:rPr lang="zh-CN" altLang="en-US" sz="1100" dirty="0">
                  <a:solidFill>
                    <a:srgbClr val="000000"/>
                  </a:solidFill>
                  <a:latin typeface="Times New Roman" pitchFamily="18" charset="0"/>
                  <a:cs typeface="Times New Roman" pitchFamily="18" charset="0"/>
                </a:rPr>
                <a:t> 與 </a:t>
              </a:r>
              <a:r>
                <a:rPr lang="en-US" altLang="zh-CN" sz="1100" i="1" dirty="0">
                  <a:solidFill>
                    <a:srgbClr val="000000"/>
                  </a:solidFill>
                  <a:latin typeface="Times New Roman" pitchFamily="18" charset="0"/>
                  <a:cs typeface="Times New Roman" pitchFamily="18" charset="0"/>
                </a:rPr>
                <a:t>AC</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交點所決定為 </a:t>
              </a:r>
              <a:r>
                <a:rPr lang="en-US" altLang="zh-CN" sz="1100" i="1" dirty="0">
                  <a:solidFill>
                    <a:srgbClr val="000000"/>
                  </a:solidFill>
                  <a:latin typeface="Times New Roman" pitchFamily="18" charset="0"/>
                  <a:cs typeface="Times New Roman" pitchFamily="18" charset="0"/>
                </a:rPr>
                <a:t>Quantity </a:t>
              </a: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128016" y="4640062"/>
              <a:ext cx="11330051" cy="1361911"/>
            </a:xfrm>
            <a:prstGeom prst="rect">
              <a:avLst/>
            </a:prstGeom>
          </p:spPr>
          <p:txBody>
            <a:bodyPr wrap="square">
              <a:spAutoFit/>
            </a:bodyPr>
            <a:lstStyle/>
            <a:p>
              <a:pPr lvl="0">
                <a:lnSpc>
                  <a:spcPct val="150000"/>
                </a:lnSpc>
              </a:pPr>
              <a:r>
                <a:rPr lang="zh-CN" altLang="en-US" sz="1100" dirty="0">
                  <a:latin typeface="Times New Roman" pitchFamily="18" charset="0"/>
                  <a:cs typeface="Times New Roman" pitchFamily="18" charset="0"/>
                </a:rPr>
                <a:t>將上述維持收支平衡的數量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Quantity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與品質</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Quality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之組合描繪在</a:t>
              </a:r>
              <a:r>
                <a:rPr lang="zh-CN" altLang="en-US" sz="1100" dirty="0">
                  <a:solidFill>
                    <a:srgbClr val="000000"/>
                  </a:solidFill>
                  <a:latin typeface="Times New Roman" pitchFamily="18" charset="0"/>
                  <a:cs typeface="Times New Roman" pitchFamily="18" charset="0"/>
                </a:rPr>
                <a:t>數量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二維平面圖上，可以得到一條不同服務</a:t>
              </a:r>
              <a:r>
                <a:rPr lang="zh-CN" altLang="en-US" sz="1100" dirty="0">
                  <a:solidFill>
                    <a:srgbClr val="000000"/>
                  </a:solidFill>
                  <a:latin typeface="Times New Roman" pitchFamily="18" charset="0"/>
                  <a:cs typeface="Times New Roman" pitchFamily="18" charset="0"/>
                </a:rPr>
                <a:t>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與</a:t>
              </a:r>
              <a:r>
                <a:rPr lang="zh-CN" altLang="en-US" sz="1100" dirty="0">
                  <a:solidFill>
                    <a:srgbClr val="000000"/>
                  </a:solidFill>
                  <a:latin typeface="Times New Roman" pitchFamily="18" charset="0"/>
                  <a:cs typeface="Times New Roman" pitchFamily="18" charset="0"/>
                </a:rPr>
                <a:t>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的組合線，即醫院能夠維持收支平衡的生產可能線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production possibility </a:t>
              </a:r>
              <a:r>
                <a:rPr lang="en-US" altLang="zh-CN" sz="1000" i="1" dirty="0" err="1">
                  <a:solidFill>
                    <a:srgbClr val="000000"/>
                  </a:solidFill>
                  <a:latin typeface="Times New Roman" pitchFamily="18" charset="0"/>
                  <a:cs typeface="Times New Roman" pitchFamily="18" charset="0"/>
                </a:rPr>
                <a:t>frontier</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PPF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生產可能線起初是正斜率，表示服務品質愈高，在醫院維持收支平衡的限制下，所需提供的服務量也愈多，但當服務量增加到一定程度，服務品質提高所增加的平均成本就可能大過所增加的平均收益，使生產可能線產生後彎的現象；同樣，在數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二維平面圖上，也可描繪出醫院決策者的效用函數無異曲線用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來表示，無異曲線代表可使決策者獲得相同效用水準的各種服務量與服務品質的組合，在數學上，無異曲線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與生產可能線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PPF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的相切點處的數量品質組合，即為在可維持收支平衡的預算限制下，能夠使效用達到最大的服務數量與服務品質的組合；</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88900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339378" y="466090"/>
            <a:ext cx="10906380" cy="5493405"/>
            <a:chOff x="339378" y="466090"/>
            <a:chExt cx="10906380" cy="5493405"/>
          </a:xfrm>
        </p:grpSpPr>
        <p:pic>
          <p:nvPicPr>
            <p:cNvPr id="7290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317" y="541463"/>
              <a:ext cx="3899402" cy="3455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39378" y="466090"/>
              <a:ext cx="10906380"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、效用最大化模型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maximization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Newhouse</a:t>
              </a:r>
              <a:r>
                <a:rPr lang="en-US" altLang="zh-CN" sz="900" dirty="0">
                  <a:solidFill>
                    <a:srgbClr val="000000"/>
                  </a:solidFill>
                  <a:latin typeface="Times New Roman" pitchFamily="18" charset="0"/>
                  <a:cs typeface="Times New Roman" pitchFamily="18" charset="0"/>
                </a:rPr>
                <a:t> 1970</a:t>
              </a:r>
              <a:r>
                <a:rPr lang="en-US" altLang="zh-CN" sz="1000" dirty="0">
                  <a:solidFill>
                    <a:srgbClr val="000000"/>
                  </a:solidFill>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1" name="矩形 10"/>
            <p:cNvSpPr/>
            <p:nvPr/>
          </p:nvSpPr>
          <p:spPr>
            <a:xfrm>
              <a:off x="339378" y="3789670"/>
              <a:ext cx="10906380" cy="2169825"/>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推論：</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1</a:t>
              </a:r>
              <a:r>
                <a:rPr lang="zh-CN" altLang="en-US" sz="1000" dirty="0">
                  <a:solidFill>
                    <a:schemeClr val="accent6"/>
                  </a:solidFill>
                  <a:latin typeface="Times New Roman" pitchFamily="18" charset="0"/>
                  <a:cs typeface="Times New Roman" pitchFamily="18" charset="0"/>
                </a:rPr>
                <a:t>、由於醫院決策者所選擇的最適生產組合會落在生產可能線</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PPF</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線後彎的部分，因此非營利性醫院會傾向於提供較高品質的醫療服，這是因為醫院的決策者會選擇一個最適的數量與品質組合使其「自己」的效用達到最大，但這不一定會使「社會」的效用達到最大，換言之，醫院決策者眼中看來是最適的選擇</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optimal choice</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不一定就是社會最適的選擇，因此，從社會的觀點來看，非營利性醫院可能會提供太多太高品質的醫療服務而造成無效率的情形，據此一結果可以預測：非營利性醫院所提供的服務品質會較營利性醫院高；</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2</a:t>
              </a:r>
              <a:r>
                <a:rPr lang="zh-CN" altLang="en-US" sz="1000" dirty="0">
                  <a:solidFill>
                    <a:schemeClr val="accent6"/>
                  </a:solidFill>
                  <a:latin typeface="Times New Roman" pitchFamily="18" charset="0"/>
                  <a:cs typeface="Times New Roman" pitchFamily="18" charset="0"/>
                </a:rPr>
                <a:t>、非營利性醫院的行為將造成醫院市場的進入障礙</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entry barrier</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，這是因為非營利性醫院可享有很多租稅優惠（或慈善捐款），虧本時也可靠挹注補足繼續經營，因而使營利性醫院無法進入與其競爭，形成市場中廠商進入的障礙；</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3</a:t>
              </a:r>
              <a:r>
                <a:rPr lang="zh-CN" altLang="en-US" sz="1000" dirty="0">
                  <a:solidFill>
                    <a:schemeClr val="accent6"/>
                  </a:solidFill>
                  <a:latin typeface="Times New Roman" pitchFamily="18" charset="0"/>
                  <a:cs typeface="Times New Roman" pitchFamily="18" charset="0"/>
                </a:rPr>
                <a:t>、此一結果也說明為何非營利性醫院會引入一些「無利可圖」的設備；</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dirty="0">
                  <a:solidFill>
                    <a:schemeClr val="accent6"/>
                  </a:solidFill>
                  <a:latin typeface="Times New Roman" pitchFamily="18" charset="0"/>
                  <a:cs typeface="Times New Roman" pitchFamily="18" charset="0"/>
                </a:rPr>
                <a:t>4</a:t>
              </a:r>
              <a:r>
                <a:rPr lang="zh-CN" altLang="en-US" sz="1000" dirty="0">
                  <a:solidFill>
                    <a:schemeClr val="accent6"/>
                  </a:solidFill>
                  <a:latin typeface="Times New Roman" pitchFamily="18" charset="0"/>
                  <a:cs typeface="Times New Roman" pitchFamily="18" charset="0"/>
                </a:rPr>
                <a:t>、醫院傾向於投資最新的醫療設備，形成醫院之間的軍備競賽</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arms race</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在醫療保險制度的介入下，更會助長「軍備競賽」的情形，因為在第三者付費的情形下，消費者自然傾向於要求高品質的醫療服務，另一方面，醫療保險介入使市場上對醫療服務的需求增加後，意謂著醫院所面對的生產可能線</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PPF</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會向外擴張，因此醫院在追求最大效用的原則下將提供更高品質的醫療服務；</a:t>
              </a:r>
              <a:endParaRPr lang="en-US" altLang="zh-CN" sz="1000" dirty="0">
                <a:solidFill>
                  <a:schemeClr val="accent6"/>
                </a:solidFill>
                <a:latin typeface="Times New Roman" pitchFamily="18" charset="0"/>
                <a:cs typeface="Times New Roman" pitchFamily="18" charset="0"/>
              </a:endParaRPr>
            </a:p>
          </p:txBody>
        </p:sp>
        <p:pic>
          <p:nvPicPr>
            <p:cNvPr id="7137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816" y="812339"/>
              <a:ext cx="4432233" cy="3123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22405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868678" y="872470"/>
            <a:ext cx="9848090" cy="4339650"/>
            <a:chOff x="868678" y="872470"/>
            <a:chExt cx="9848090" cy="4339650"/>
          </a:xfrm>
        </p:grpSpPr>
        <p:sp>
          <p:nvSpPr>
            <p:cNvPr id="5" name="矩形 4"/>
            <p:cNvSpPr/>
            <p:nvPr/>
          </p:nvSpPr>
          <p:spPr>
            <a:xfrm>
              <a:off x="868678" y="872470"/>
              <a:ext cx="9848089"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醫師控制模型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control model</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Pauly</a:t>
              </a:r>
              <a:r>
                <a:rPr lang="en-US" altLang="zh-CN" sz="1000" i="1"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&amp; </a:t>
              </a:r>
              <a:r>
                <a:rPr lang="en-US" altLang="zh-CN" sz="1000" i="1" dirty="0" err="1">
                  <a:solidFill>
                    <a:srgbClr val="000000"/>
                  </a:solidFill>
                  <a:latin typeface="Times New Roman" pitchFamily="18" charset="0"/>
                  <a:cs typeface="Times New Roman" pitchFamily="18" charset="0"/>
                </a:rPr>
                <a:t>Redisch</a:t>
              </a:r>
              <a:r>
                <a:rPr lang="en-US" altLang="zh-CN" sz="900" dirty="0">
                  <a:solidFill>
                    <a:srgbClr val="000000"/>
                  </a:solidFill>
                  <a:latin typeface="Times New Roman" pitchFamily="18" charset="0"/>
                  <a:cs typeface="Times New Roman" pitchFamily="18" charset="0"/>
                </a:rPr>
                <a:t> 1973</a:t>
              </a:r>
              <a:r>
                <a:rPr lang="en-US" altLang="zh-CN" sz="10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868679" y="1218719"/>
              <a:ext cx="9848089" cy="288540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醫師控制模型認為醫院內有兩種力量：管理員</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administrator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與醫師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medical staff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，醫院的生產函數可以表示如下：</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代表醫院所提供的服務量，</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代表醫院所雇用勞動生產要素，包括除醫師以外的其他醫事人員與非醫事人員，</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代表醫院所雇用的資本生產要素，包括醫院的病床、醫療儀器與其它硬體設備，</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代表醫師的人數，醫院向病患收取的全部價格為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，事實上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包含兩部份的價格</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醫師服務，</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醫院服務，</a:t>
              </a:r>
              <a:r>
                <a:rPr lang="zh-CN" altLang="en-US" sz="1100" dirty="0">
                  <a:solidFill>
                    <a:srgbClr val="000000"/>
                  </a:solidFill>
                  <a:latin typeface="Times New Roman" pitchFamily="18" charset="0"/>
                  <a:cs typeface="Times New Roman" pitchFamily="18" charset="0"/>
                </a:rPr>
                <a:t>醫師控制模型假設醫院為醫師所控制和經營，醫師是醫院的決策者，那麼醫師經營醫院的方式是追求平均每一醫師淨收入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net average revenue to </a:t>
              </a:r>
              <a:r>
                <a:rPr lang="en-US" altLang="zh-CN" sz="1000" i="1" dirty="0" err="1">
                  <a:solidFill>
                    <a:srgbClr val="000000"/>
                  </a:solidFill>
                  <a:latin typeface="Times New Roman" pitchFamily="18" charset="0"/>
                  <a:cs typeface="Times New Roman" pitchFamily="18" charset="0"/>
                </a:rPr>
                <a:t>physicians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NARP</a:t>
              </a:r>
              <a:r>
                <a:rPr lang="en-US" altLang="zh-CN" sz="1000" i="1" baseline="-25000" dirty="0" err="1">
                  <a:solidFill>
                    <a:srgbClr val="000000"/>
                  </a:solidFill>
                  <a:latin typeface="Times New Roman" pitchFamily="18" charset="0"/>
                  <a:cs typeface="Times New Roman" pitchFamily="18" charset="0"/>
                </a:rPr>
                <a:t>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的最大化，可以表示為：</a:t>
              </a:r>
              <a:r>
                <a:rPr lang="en-US"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M</a:t>
              </a:r>
              <a:r>
                <a:rPr lang="zh-CN" altLang="en-US" sz="1100" dirty="0">
                  <a:solidFill>
                    <a:srgbClr val="000000"/>
                  </a:solidFill>
                  <a:latin typeface="Times New Roman" pitchFamily="18" charset="0"/>
                  <a:cs typeface="Times New Roman" pitchFamily="18" charset="0"/>
                </a:rPr>
                <a:t> ，式中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分別代表資本與勞動要素的價格，由此可知，醫院在一定醫師人數之下（短期內醫師人數固定不變），其經營行為就如同追求最大利潤一樣，祗是醫院的盈餘</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全部落入醫師的口袋之中成為醫師所得，因此醫師控制模型將非營利性醫院視為醫師的合作社</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physicians’ cooperative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，因為受到報酬遞減法則的作用，</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隨著醫師人數的增加而先升後降，也就是當醫師人數較少時，如果醫師人數增加，則每一醫師平均可分配到的收入就隨之增加，但當醫師人數增加到一定程度後，新增加的醫師對醫院產出的邊際貢獻即開始減少，因此每一醫師平均可分配到的收入即隨之降低，假設醫師人力市場是完全競爭的狀態，在此情況下醫師的供給曲線是一條水準線，也就是醫院可在既定的市場報酬下找到所需要的醫師，據此架構，不管醫院採用限制醫師加入還是採用醫師可自由加入，兩種型態來決定醫師人數，對於長期而言，醫師經營醫院的行為，最終皆會選擇醫師供給曲線與 </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曲線最高點相切處的醫師供給價格及醫師人數的最適組合；</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868680" y="4104124"/>
              <a:ext cx="9848088" cy="1107996"/>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一般而言，醫師所做的決策很難直接監督，而且病患的病況或治療結果常視醫師的努力程度而定，在此情形下，醫師控制模型認為，為了使醫師盡最大的努力照顧病患應該提供醫師足夠的誘因，而當醫師可以保留醫院所有的盈餘成為收入的部分時此種誘因效果最大，但是醫師控制模型並未分析「醫療品質」，這是因為該模型認為醫師經營醫院的目的是在追求整體醫師的最大財務利益，品質並不是醫師集團的經營動機，而在追求平均每一醫師所得最大的情況下，醫院的經營也會具有技術效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technical efficiency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11312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106678" y="460990"/>
            <a:ext cx="11010022" cy="5440695"/>
            <a:chOff x="106678" y="460990"/>
            <a:chExt cx="11010022" cy="5440695"/>
          </a:xfrm>
        </p:grpSpPr>
        <p:pic>
          <p:nvPicPr>
            <p:cNvPr id="7290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0312" y="600799"/>
              <a:ext cx="5466388" cy="528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06678" y="460990"/>
              <a:ext cx="9848089" cy="314125"/>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醫師控制模型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physician</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control model</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Pauly</a:t>
              </a:r>
              <a:r>
                <a:rPr lang="en-US" altLang="zh-CN" sz="1000" i="1"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&amp; </a:t>
              </a:r>
              <a:r>
                <a:rPr lang="en-US" altLang="zh-CN" sz="1000" i="1" dirty="0" err="1">
                  <a:solidFill>
                    <a:srgbClr val="000000"/>
                  </a:solidFill>
                  <a:latin typeface="Times New Roman" pitchFamily="18" charset="0"/>
                  <a:cs typeface="Times New Roman" pitchFamily="18" charset="0"/>
                </a:rPr>
                <a:t>Redisch</a:t>
              </a:r>
              <a:r>
                <a:rPr lang="en-US" altLang="zh-CN" sz="900" dirty="0">
                  <a:solidFill>
                    <a:srgbClr val="000000"/>
                  </a:solidFill>
                  <a:latin typeface="Times New Roman" pitchFamily="18" charset="0"/>
                  <a:cs typeface="Times New Roman" pitchFamily="18" charset="0"/>
                </a:rPr>
                <a:t> 1973</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非營利性醫院最適醫師人數</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335279" y="731039"/>
              <a:ext cx="5259126" cy="5170646"/>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醫師控制模型認為醫院內有兩種力量：管理員</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administrator</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與醫師</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medical staff</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，醫院的生產函數可以表示如下：</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代表醫院所提供的服務量，</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代表醫院所雇用勞動生產要素，包括除醫師以外的其他醫事人員與非醫事人員，</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代表醫院所雇用的資本生產要素，包括醫院的病床、醫療儀器與其它硬體設備，</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代表醫師的人數，醫院向病患收取的全部價格為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，事實上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包含兩部份的價格</a:t>
              </a:r>
              <a:r>
                <a:rPr lang="zh-CN" altLang="en-US" sz="1100" dirty="0">
                  <a:solidFill>
                    <a:srgbClr val="000000"/>
                  </a:solidFill>
                  <a:latin typeface="Times New Roman" pitchFamily="18" charset="0"/>
                  <a:cs typeface="Times New Roman" pitchFamily="18" charset="0"/>
                  <a:sym typeface="Wingdings" pitchFamily="2" charset="2"/>
                </a:rPr>
                <a:t>：</a:t>
              </a:r>
              <a:r>
                <a:rPr lang="en-US" altLang="zh-CN" sz="1000" dirty="0">
                  <a:solidFill>
                    <a:srgbClr val="000000"/>
                  </a:solidFill>
                  <a:latin typeface="Times New Roman" pitchFamily="18" charset="0"/>
                  <a:cs typeface="Times New Roman" pitchFamily="18" charset="0"/>
                  <a:sym typeface="Wingdings" pitchFamily="2" charset="2"/>
                </a:rPr>
                <a:t>(1) </a:t>
              </a:r>
              <a:r>
                <a:rPr lang="zh-CN" altLang="en-US" sz="1100" dirty="0">
                  <a:solidFill>
                    <a:srgbClr val="000000"/>
                  </a:solidFill>
                  <a:latin typeface="Times New Roman" pitchFamily="18" charset="0"/>
                  <a:cs typeface="Times New Roman" pitchFamily="18" charset="0"/>
                  <a:sym typeface="Wingdings" pitchFamily="2" charset="2"/>
                </a:rPr>
                <a:t>醫師服務，</a:t>
              </a:r>
              <a:r>
                <a:rPr lang="en-US" altLang="zh-CN" sz="1000" dirty="0">
                  <a:solidFill>
                    <a:srgbClr val="000000"/>
                  </a:solidFill>
                  <a:latin typeface="Times New Roman" pitchFamily="18" charset="0"/>
                  <a:cs typeface="Times New Roman" pitchFamily="18" charset="0"/>
                  <a:sym typeface="Wingdings" pitchFamily="2" charset="2"/>
                </a:rPr>
                <a:t>(2) </a:t>
              </a:r>
              <a:r>
                <a:rPr lang="zh-CN" altLang="en-US" sz="1100" dirty="0">
                  <a:solidFill>
                    <a:srgbClr val="000000"/>
                  </a:solidFill>
                  <a:latin typeface="Times New Roman" pitchFamily="18" charset="0"/>
                  <a:cs typeface="Times New Roman" pitchFamily="18" charset="0"/>
                  <a:sym typeface="Wingdings" pitchFamily="2" charset="2"/>
                </a:rPr>
                <a:t>醫院服務，</a:t>
              </a:r>
              <a:r>
                <a:rPr lang="zh-CN" altLang="en-US" sz="1100" dirty="0">
                  <a:solidFill>
                    <a:srgbClr val="000000"/>
                  </a:solidFill>
                  <a:latin typeface="Times New Roman" pitchFamily="18" charset="0"/>
                  <a:cs typeface="Times New Roman" pitchFamily="18" charset="0"/>
                </a:rPr>
                <a:t>醫師控制模型假設醫院為醫師所控制和經營，醫師是醫院的決策者，那麼醫師經營醫院的方式是追求平均每一醫師淨收入</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net average revenue to </a:t>
              </a:r>
              <a:r>
                <a:rPr lang="en-US" altLang="zh-CN" sz="900" i="1" dirty="0" err="1">
                  <a:solidFill>
                    <a:srgbClr val="000000"/>
                  </a:solidFill>
                  <a:latin typeface="Times New Roman" pitchFamily="18" charset="0"/>
                  <a:cs typeface="Times New Roman" pitchFamily="18" charset="0"/>
                </a:rPr>
                <a:t>physicians</a:t>
              </a:r>
              <a:r>
                <a:rPr lang="en-US" altLang="zh-CN" sz="900" dirty="0" err="1">
                  <a:solidFill>
                    <a:srgbClr val="000000"/>
                  </a:solidFill>
                  <a:latin typeface="Times New Roman" pitchFamily="18" charset="0"/>
                  <a:cs typeface="Times New Roman" pitchFamily="18" charset="0"/>
                </a:rPr>
                <a:t>,</a:t>
              </a:r>
              <a:r>
                <a:rPr lang="en-US" altLang="zh-CN" sz="900" i="1" dirty="0" err="1">
                  <a:solidFill>
                    <a:srgbClr val="000000"/>
                  </a:solidFill>
                  <a:latin typeface="Times New Roman" pitchFamily="18" charset="0"/>
                  <a:cs typeface="Times New Roman" pitchFamily="18" charset="0"/>
                </a:rPr>
                <a:t>NARP</a:t>
              </a:r>
              <a:r>
                <a:rPr lang="en-US" altLang="zh-CN" sz="900" i="1" baseline="-25000" dirty="0" err="1">
                  <a:solidFill>
                    <a:srgbClr val="000000"/>
                  </a:solidFill>
                  <a:latin typeface="Times New Roman" pitchFamily="18" charset="0"/>
                  <a:cs typeface="Times New Roman" pitchFamily="18" charset="0"/>
                </a:rPr>
                <a:t>M</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的最大化，可以表示為：</a:t>
              </a:r>
              <a:r>
                <a:rPr lang="en-US"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M</a:t>
              </a:r>
              <a:r>
                <a:rPr lang="zh-CN" altLang="en-US" sz="1100" dirty="0">
                  <a:solidFill>
                    <a:srgbClr val="000000"/>
                  </a:solidFill>
                  <a:latin typeface="Times New Roman" pitchFamily="18" charset="0"/>
                  <a:cs typeface="Times New Roman" pitchFamily="18" charset="0"/>
                </a:rPr>
                <a:t> ，式中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分別代表資本與勞動要素的價格，由此可知，醫院在一定醫師人數之下（短期內醫師人數固定不變），其經營行為就如同追求最大利潤一樣，祗是醫院的盈餘</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全部落入醫師的口袋之中成為醫師所得，因此醫師控制模型將非營利性醫院視為醫師的合作社</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physicians’ cooperative</a:t>
              </a:r>
              <a:r>
                <a:rPr lang="en-US" altLang="zh-CN"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，因為受到報酬遞減法則的作用，</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隨著醫師人數的增加而先升後降，也就是當醫師人數較少時，如果醫師人數增加，則每一醫師平均可分配到的收入就隨之增加，但當醫師人數增加到一定程度後，新增加的醫師對醫院產出的邊際貢獻即開始減少，因此每一醫師平均可分配到的收入即隨之降低，假設醫師人力市場是完全競爭的狀態，在此情況下醫師的供給曲線是一條水準線，也就是醫院可在既定的市場報酬下找到所需要的醫師，據此架構，不管醫院採用限制醫師加入還是採用醫師可自由加入，兩種型態來決定醫師人數，對於長期而言，醫師經營醫院的行為，最終皆會選擇醫師供給曲線與 </a:t>
              </a:r>
              <a:r>
                <a:rPr lang="en-US" altLang="zh-CN" sz="1100" i="1" dirty="0">
                  <a:solidFill>
                    <a:srgbClr val="000000"/>
                  </a:solidFill>
                  <a:latin typeface="Times New Roman" pitchFamily="18" charset="0"/>
                  <a:cs typeface="Times New Roman" pitchFamily="18" charset="0"/>
                </a:rPr>
                <a:t>NARP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曲線最高點相切處的醫師供給價格及醫師人數的最適組合；</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44132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2" name="组合 1"/>
          <p:cNvGrpSpPr/>
          <p:nvPr/>
        </p:nvGrpSpPr>
        <p:grpSpPr>
          <a:xfrm>
            <a:off x="356617" y="523029"/>
            <a:ext cx="11000866" cy="5425454"/>
            <a:chOff x="356617" y="523029"/>
            <a:chExt cx="11000866" cy="5425454"/>
          </a:xfrm>
        </p:grpSpPr>
        <p:sp>
          <p:nvSpPr>
            <p:cNvPr id="14" name="矩形 13"/>
            <p:cNvSpPr/>
            <p:nvPr/>
          </p:nvSpPr>
          <p:spPr>
            <a:xfrm>
              <a:off x="356617" y="523029"/>
              <a:ext cx="11000866" cy="323165"/>
            </a:xfrm>
            <a:prstGeom prst="rect">
              <a:avLst/>
            </a:prstGeom>
          </p:spPr>
          <p:txBody>
            <a:bodyPr wrap="square">
              <a:spAutoFit/>
            </a:bodyPr>
            <a:lstStyle/>
            <a:p>
              <a:pPr>
                <a:lnSpc>
                  <a:spcPct val="150000"/>
                </a:lnSpc>
              </a:pPr>
              <a:r>
                <a:rPr lang="zh-CN" altLang="en-US" sz="1000" dirty="0">
                  <a:latin typeface="Times New Roman" pitchFamily="18" charset="0"/>
                  <a:cs typeface="Times New Roman" pitchFamily="18" charset="0"/>
                </a:rPr>
                <a:t>名詞解釋：</a:t>
              </a:r>
              <a:endParaRPr lang="en-US" altLang="zh-CN" sz="1000" dirty="0">
                <a:latin typeface="Times New Roman" pitchFamily="18" charset="0"/>
                <a:cs typeface="Times New Roman" pitchFamily="18" charset="0"/>
              </a:endParaRPr>
            </a:p>
          </p:txBody>
        </p:sp>
        <p:sp>
          <p:nvSpPr>
            <p:cNvPr id="6" name="矩形 5"/>
            <p:cNvSpPr/>
            <p:nvPr/>
          </p:nvSpPr>
          <p:spPr>
            <a:xfrm>
              <a:off x="356617" y="754754"/>
              <a:ext cx="11000866" cy="5193729"/>
            </a:xfrm>
            <a:prstGeom prst="rect">
              <a:avLst/>
            </a:prstGeom>
          </p:spPr>
          <p:txBody>
            <a:bodyPr wrap="square">
              <a:spAutoFit/>
            </a:bodyPr>
            <a:lstStyle/>
            <a:p>
              <a:pPr>
                <a:lnSpc>
                  <a:spcPct val="150000"/>
                </a:lnSpc>
              </a:pPr>
              <a:r>
                <a:rPr lang="zh-TW" altLang="en-US" sz="1000" dirty="0">
                  <a:latin typeface="Times New Roman" pitchFamily="18" charset="0"/>
                  <a:cs typeface="Times New Roman" pitchFamily="18" charset="0"/>
                </a:rPr>
                <a:t>完全競爭</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Perfect Competition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：完全競爭是這樣一種市場結構：</a:t>
              </a:r>
              <a:r>
                <a:rPr lang="en-US" altLang="zh-TW" sz="1000" dirty="0">
                  <a:latin typeface="Times New Roman" pitchFamily="18" charset="0"/>
                  <a:cs typeface="Times New Roman" pitchFamily="18" charset="0"/>
                </a:rPr>
                <a:t>1</a:t>
              </a:r>
              <a:r>
                <a:rPr lang="zh-TW" altLang="en-US" sz="1000" dirty="0">
                  <a:latin typeface="Times New Roman" pitchFamily="18" charset="0"/>
                  <a:cs typeface="Times New Roman" pitchFamily="18" charset="0"/>
                </a:rPr>
                <a:t>、有許多的買者和賣者，</a:t>
              </a:r>
              <a:r>
                <a:rPr lang="en-US" altLang="zh-TW" sz="1000" dirty="0">
                  <a:latin typeface="Times New Roman" pitchFamily="18" charset="0"/>
                  <a:cs typeface="Times New Roman" pitchFamily="18" charset="0"/>
                </a:rPr>
                <a:t>2</a:t>
              </a:r>
              <a:r>
                <a:rPr lang="zh-TW" altLang="en-US" sz="1000" dirty="0">
                  <a:latin typeface="Times New Roman" pitchFamily="18" charset="0"/>
                  <a:cs typeface="Times New Roman" pitchFamily="18" charset="0"/>
                </a:rPr>
                <a:t>、完全資訊，</a:t>
              </a:r>
              <a:r>
                <a:rPr lang="en-US" altLang="zh-TW" sz="1000" dirty="0">
                  <a:latin typeface="Times New Roman" pitchFamily="18" charset="0"/>
                  <a:cs typeface="Times New Roman" pitchFamily="18" charset="0"/>
                </a:rPr>
                <a:t>3</a:t>
              </a:r>
              <a:r>
                <a:rPr lang="zh-TW" altLang="en-US" sz="1000" dirty="0">
                  <a:latin typeface="Times New Roman" pitchFamily="18" charset="0"/>
                  <a:cs typeface="Times New Roman" pitchFamily="18" charset="0"/>
                </a:rPr>
                <a:t>、自由地進入和退出機制，</a:t>
              </a:r>
              <a:r>
                <a:rPr lang="en-US" altLang="zh-TW" sz="1000" dirty="0">
                  <a:latin typeface="Times New Roman" pitchFamily="18" charset="0"/>
                  <a:cs typeface="Times New Roman" pitchFamily="18" charset="0"/>
                </a:rPr>
                <a:t>4</a:t>
              </a:r>
              <a:r>
                <a:rPr lang="zh-TW" altLang="en-US" sz="1000" dirty="0">
                  <a:latin typeface="Times New Roman" pitchFamily="18" charset="0"/>
                  <a:cs typeface="Times New Roman" pitchFamily="18" charset="0"/>
                </a:rPr>
                <a:t>、產品的同質性；</a:t>
              </a:r>
            </a:p>
            <a:p>
              <a:pPr>
                <a:lnSpc>
                  <a:spcPct val="150000"/>
                </a:lnSpc>
              </a:pPr>
              <a:r>
                <a:rPr lang="zh-TW" altLang="en-US" sz="1000" dirty="0">
                  <a:latin typeface="Times New Roman" pitchFamily="18" charset="0"/>
                  <a:cs typeface="Times New Roman" pitchFamily="18" charset="0"/>
                </a:rPr>
                <a:t>壟斷</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Monopoly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：指廠商面臨向下傾斜的需求曲綫的情形，完全壟斷是指市場上沒有一個其他的廠商生產與之相同的產品，因此，壟斷廠商面臨的需求曲綫就是市場需求曲綫；</a:t>
              </a:r>
            </a:p>
            <a:p>
              <a:pPr>
                <a:lnSpc>
                  <a:spcPct val="150000"/>
                </a:lnSpc>
              </a:pPr>
              <a:r>
                <a:rPr lang="zh-TW" altLang="en-US" sz="1000" dirty="0">
                  <a:latin typeface="Times New Roman" pitchFamily="18" charset="0"/>
                  <a:cs typeface="Times New Roman" pitchFamily="18" charset="0"/>
                </a:rPr>
                <a:t>均衡價格</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Equilibrium Price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：需求量等於供給量時的價格；</a:t>
              </a:r>
            </a:p>
            <a:p>
              <a:pPr>
                <a:lnSpc>
                  <a:spcPct val="150000"/>
                </a:lnSpc>
              </a:pPr>
              <a:r>
                <a:rPr lang="zh-TW" altLang="en-US" sz="1000" dirty="0">
                  <a:latin typeface="Times New Roman" pitchFamily="18" charset="0"/>
                  <a:cs typeface="Times New Roman" pitchFamily="18" charset="0"/>
                </a:rPr>
                <a:t>無差異曲綫</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Indifference Curve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：消費者具有相同滿足程度（效用水準）的所有商品組合點的軌跡；</a:t>
              </a:r>
            </a:p>
            <a:p>
              <a:pPr>
                <a:lnSpc>
                  <a:spcPct val="150000"/>
                </a:lnSpc>
              </a:pPr>
              <a:r>
                <a:rPr lang="zh-TW" altLang="en-US" sz="1000" dirty="0">
                  <a:latin typeface="Times New Roman" pitchFamily="18" charset="0"/>
                  <a:cs typeface="Times New Roman" pitchFamily="18" charset="0"/>
                </a:rPr>
                <a:t>邊界分析</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Formulary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：是分析廠商效率的一種統計方法，可以確定廠商最優的產出情況，如果廠商的產出偏離其最優產出或最優產出邊界，該廠商可以解釋為具有生產的無效率；</a:t>
              </a:r>
            </a:p>
            <a:p>
              <a:pPr>
                <a:lnSpc>
                  <a:spcPct val="150000"/>
                </a:lnSpc>
              </a:pPr>
              <a:r>
                <a:rPr lang="zh-TW" altLang="en-US" sz="1000" dirty="0">
                  <a:latin typeface="Times New Roman" pitchFamily="18" charset="0"/>
                  <a:cs typeface="Times New Roman" pitchFamily="18" charset="0"/>
                </a:rPr>
                <a:t>邊際產品</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Product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：由於增加最後一個單位的某種可變投入要素所帶來的總產量的增加；</a:t>
              </a:r>
            </a:p>
            <a:p>
              <a:pPr>
                <a:lnSpc>
                  <a:spcPct val="150000"/>
                </a:lnSpc>
              </a:pPr>
              <a:r>
                <a:rPr lang="zh-TW" altLang="en-US" sz="1000" dirty="0">
                  <a:latin typeface="Times New Roman" pitchFamily="18" charset="0"/>
                  <a:cs typeface="Times New Roman" pitchFamily="18" charset="0"/>
                </a:rPr>
                <a:t>邊際成本</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a:t>
              </a:r>
              <a:r>
                <a:rPr lang="en-US" altLang="zh-TW" sz="900" i="1" dirty="0" err="1">
                  <a:latin typeface="Times New Roman" pitchFamily="18" charset="0"/>
                  <a:cs typeface="Times New Roman" pitchFamily="18" charset="0"/>
                </a:rPr>
                <a:t>Cost</a:t>
              </a:r>
              <a:r>
                <a:rPr lang="en-US" altLang="zh-TW" sz="900" dirty="0" err="1">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MC</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：產量增加一個單位所引起的總成本的增加；</a:t>
              </a:r>
            </a:p>
            <a:p>
              <a:pPr>
                <a:lnSpc>
                  <a:spcPct val="150000"/>
                </a:lnSpc>
              </a:pPr>
              <a:r>
                <a:rPr lang="zh-TW" altLang="en-US" sz="1000" dirty="0">
                  <a:latin typeface="Times New Roman" pitchFamily="18" charset="0"/>
                  <a:cs typeface="Times New Roman" pitchFamily="18" charset="0"/>
                </a:rPr>
                <a:t>邊際收益</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a:t>
              </a:r>
              <a:r>
                <a:rPr lang="en-US" altLang="zh-TW" sz="900" i="1" dirty="0" err="1">
                  <a:latin typeface="Times New Roman" pitchFamily="18" charset="0"/>
                  <a:cs typeface="Times New Roman" pitchFamily="18" charset="0"/>
                </a:rPr>
                <a:t>Revenue</a:t>
              </a:r>
              <a:r>
                <a:rPr lang="en-US" altLang="zh-TW" sz="900" dirty="0" err="1">
                  <a:latin typeface="Times New Roman" pitchFamily="18" charset="0"/>
                  <a:cs typeface="Times New Roman" pitchFamily="18" charset="0"/>
                </a:rPr>
                <a:t>,</a:t>
              </a:r>
              <a:r>
                <a:rPr lang="en-US" altLang="zh-TW" sz="900" i="1" dirty="0" err="1">
                  <a:latin typeface="Times New Roman" pitchFamily="18" charset="0"/>
                  <a:cs typeface="Times New Roman" pitchFamily="18" charset="0"/>
                </a:rPr>
                <a:t>MR</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：指出售額外一單位產品所帶來的總收益的增加；</a:t>
              </a:r>
            </a:p>
            <a:p>
              <a:pPr>
                <a:lnSpc>
                  <a:spcPct val="150000"/>
                </a:lnSpc>
              </a:pPr>
              <a:r>
                <a:rPr lang="zh-TW" altLang="en-US" sz="1000" dirty="0">
                  <a:latin typeface="Times New Roman" pitchFamily="18" charset="0"/>
                  <a:cs typeface="Times New Roman" pitchFamily="18" charset="0"/>
                </a:rPr>
                <a:t>邊際效用</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Utility</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：當所有其他商品的消費水準保持不變時，消費額外一單位的商品所獲得的額外效用，效用是衡量消費商品所帶來的滿足程度的指標；</a:t>
              </a:r>
            </a:p>
            <a:p>
              <a:pPr>
                <a:lnSpc>
                  <a:spcPct val="150000"/>
                </a:lnSpc>
              </a:pPr>
              <a:r>
                <a:rPr lang="zh-TW" altLang="en-US" sz="1000" dirty="0">
                  <a:latin typeface="Times New Roman" pitchFamily="18" charset="0"/>
                  <a:cs typeface="Times New Roman" pitchFamily="18" charset="0"/>
                </a:rPr>
                <a:t>邊際轉換率</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rate of Transformation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：生產可能性曲綫的斜率，即社會可以將一種商品轉換成另一種商品的比率；</a:t>
              </a:r>
            </a:p>
            <a:p>
              <a:pPr>
                <a:lnSpc>
                  <a:spcPct val="150000"/>
                </a:lnSpc>
              </a:pPr>
              <a:r>
                <a:rPr lang="zh-TW" altLang="en-US" sz="1000" dirty="0">
                  <a:latin typeface="Times New Roman" pitchFamily="18" charset="0"/>
                  <a:cs typeface="Times New Roman" pitchFamily="18" charset="0"/>
                </a:rPr>
                <a:t>邊際替代率</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Marginal Rate of Substitution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：消費者在獲得額外以單位商品後，如果要保持效用（滿足水準）不變，必須放棄的另一個商品的數量；</a:t>
              </a:r>
            </a:p>
            <a:p>
              <a:pPr>
                <a:lnSpc>
                  <a:spcPct val="150000"/>
                </a:lnSpc>
              </a:pPr>
              <a:r>
                <a:rPr lang="zh-TW" altLang="en-US" sz="1000" dirty="0">
                  <a:latin typeface="Times New Roman" pitchFamily="18" charset="0"/>
                  <a:cs typeface="Times New Roman" pitchFamily="18" charset="0"/>
                </a:rPr>
                <a:t>長期</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Long Run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：廠商可以改變其生產的全部投入要素的足夠長的一段時間；</a:t>
              </a:r>
            </a:p>
            <a:p>
              <a:pPr>
                <a:lnSpc>
                  <a:spcPct val="150000"/>
                </a:lnSpc>
              </a:pPr>
              <a:r>
                <a:rPr lang="zh-TW" altLang="en-US" sz="1000" dirty="0">
                  <a:latin typeface="Times New Roman" pitchFamily="18" charset="0"/>
                  <a:cs typeface="Times New Roman" pitchFamily="18" charset="0"/>
                </a:rPr>
                <a:t>短期</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Short Run</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：指廠商不能改變其全部投入品的情況，至少有一個生產要素是固定的；</a:t>
              </a:r>
            </a:p>
            <a:p>
              <a:pPr>
                <a:lnSpc>
                  <a:spcPct val="150000"/>
                </a:lnSpc>
              </a:pPr>
              <a:r>
                <a:rPr lang="zh-TW" altLang="en-US" sz="1000" dirty="0">
                  <a:latin typeface="Times New Roman" pitchFamily="18" charset="0"/>
                  <a:cs typeface="Times New Roman" pitchFamily="18" charset="0"/>
                </a:rPr>
                <a:t>貼現率</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Discount Rate</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：把預期值轉變為淨現值的過程；</a:t>
              </a:r>
            </a:p>
            <a:p>
              <a:pPr>
                <a:lnSpc>
                  <a:spcPct val="150000"/>
                </a:lnSpc>
              </a:pPr>
              <a:r>
                <a:rPr lang="zh-TW" altLang="en-US" sz="1000" dirty="0">
                  <a:latin typeface="Times New Roman" pitchFamily="18" charset="0"/>
                  <a:cs typeface="Times New Roman" pitchFamily="18" charset="0"/>
                </a:rPr>
                <a:t>替代品</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Substitutes</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：消費品中的替代品是指在消費中滿足相同需要（比如牛肉和雞肉）的替代商品，即某一商品價格的上升引起另一商品需求量的增加，生產上的替代品是指某一個廠商可以生產</a:t>
              </a:r>
              <a:endParaRPr lang="en-US" altLang="zh-TW" sz="1000" dirty="0">
                <a:latin typeface="Times New Roman" pitchFamily="18" charset="0"/>
                <a:cs typeface="Times New Roman" pitchFamily="18" charset="0"/>
              </a:endParaRPr>
            </a:p>
            <a:p>
              <a:pPr>
                <a:lnSpc>
                  <a:spcPct val="150000"/>
                </a:lnSpc>
              </a:pPr>
              <a:r>
                <a:rPr lang="en-US" altLang="zh-TW" sz="1000" dirty="0">
                  <a:latin typeface="Times New Roman" pitchFamily="18" charset="0"/>
                  <a:cs typeface="Times New Roman" pitchFamily="18" charset="0"/>
                </a:rPr>
                <a:t>                                  </a:t>
              </a:r>
              <a:r>
                <a:rPr lang="zh-TW" altLang="en-US" sz="1000" dirty="0">
                  <a:latin typeface="Times New Roman" pitchFamily="18" charset="0"/>
                  <a:cs typeface="Times New Roman" pitchFamily="18" charset="0"/>
                </a:rPr>
                <a:t>兩種產品（比如農民生產玉米和大豆），因此一種產品價格的上漲會導致另一種產品的供給量降低；</a:t>
              </a:r>
            </a:p>
            <a:p>
              <a:pPr>
                <a:lnSpc>
                  <a:spcPct val="150000"/>
                </a:lnSpc>
              </a:pPr>
              <a:r>
                <a:rPr lang="zh-TW" altLang="en-US" sz="1000" dirty="0">
                  <a:latin typeface="Times New Roman" pitchFamily="18" charset="0"/>
                  <a:cs typeface="Times New Roman" pitchFamily="18" charset="0"/>
                </a:rPr>
                <a:t>替代效應</a:t>
              </a:r>
              <a:r>
                <a:rPr lang="en-US" altLang="zh-TW" sz="900" dirty="0">
                  <a:latin typeface="Times New Roman" pitchFamily="18" charset="0"/>
                  <a:cs typeface="Times New Roman" pitchFamily="18" charset="0"/>
                </a:rPr>
                <a:t>(</a:t>
              </a:r>
              <a:r>
                <a:rPr lang="en-US" altLang="zh-TW" sz="900" i="1" dirty="0">
                  <a:latin typeface="Times New Roman" pitchFamily="18" charset="0"/>
                  <a:cs typeface="Times New Roman" pitchFamily="18" charset="0"/>
                </a:rPr>
                <a:t>Substitution Effect</a:t>
              </a:r>
              <a:r>
                <a:rPr lang="en-US" altLang="zh-TW" sz="900" dirty="0">
                  <a:latin typeface="Times New Roman" pitchFamily="18" charset="0"/>
                  <a:cs typeface="Times New Roman" pitchFamily="18" charset="0"/>
                </a:rPr>
                <a:t>)</a:t>
              </a:r>
              <a:r>
                <a:rPr lang="zh-TW" altLang="en-US" sz="1000" dirty="0">
                  <a:latin typeface="Times New Roman" pitchFamily="18" charset="0"/>
                  <a:cs typeface="Times New Roman" pitchFamily="18" charset="0"/>
                </a:rPr>
                <a:t>：替代效應是指當真實收入保持不變時，一種商品價格的相對變動所引起的商品需求量的變動；</a:t>
              </a:r>
              <a:endParaRPr lang="en-US" altLang="zh-TW" sz="10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醫療保健服務的不確定性</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Uncertainty</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：醫療保健服務的不確定性包括兩個方面，一是疾病發生的不確定性（需求面），二是治療效果的不確定性（供給面）；</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保險介入的道德危害</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moral hazard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：有兩重含義，一是被保險人購買保險後會降低事前</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ex ante</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預防的注意力，二是被保險人會增加事後</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ex post</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索賠的程度；</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醫療保健服務市場的外部性</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Externality</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：指不同個人之間在醫療保健服務消費上的相互依存性</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interdependence</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，此種消費上的相互依存性經濟學的文獻稱之為外部性；</a:t>
              </a:r>
              <a:endParaRPr lang="en-US" altLang="zh-CN" sz="1000" dirty="0">
                <a:latin typeface="Times New Roman" pitchFamily="18" charset="0"/>
                <a:cs typeface="Times New Roman" pitchFamily="18" charset="0"/>
              </a:endParaRPr>
            </a:p>
            <a:p>
              <a:pPr>
                <a:lnSpc>
                  <a:spcPct val="150000"/>
                </a:lnSpc>
              </a:pPr>
              <a:r>
                <a:rPr lang="zh-CN" altLang="en-US" sz="1000" dirty="0">
                  <a:latin typeface="Times New Roman" pitchFamily="18" charset="0"/>
                  <a:cs typeface="Times New Roman" pitchFamily="18" charset="0"/>
                </a:rPr>
                <a:t>需求</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demand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：經濟學需求的概念與一般日常用語所謂的需要</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need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不同，通常需要所指的僅是一種消費者個人在生理上或心理上的主觀慾望與消費者個人的經濟能力（預算）無關，而經濟學上的</a:t>
              </a:r>
              <a:endParaRPr lang="en-US" altLang="zh-CN" sz="1000" dirty="0">
                <a:latin typeface="Times New Roman" pitchFamily="18" charset="0"/>
                <a:cs typeface="Times New Roman" pitchFamily="18" charset="0"/>
              </a:endParaRPr>
            </a:p>
            <a:p>
              <a:pPr>
                <a:lnSpc>
                  <a:spcPct val="150000"/>
                </a:lnSpc>
              </a:pPr>
              <a:r>
                <a:rPr lang="en-US" altLang="zh-CN" sz="1000" dirty="0">
                  <a:latin typeface="Times New Roman" pitchFamily="18" charset="0"/>
                  <a:cs typeface="Times New Roman" pitchFamily="18" charset="0"/>
                </a:rPr>
                <a:t>                          </a:t>
              </a:r>
              <a:r>
                <a:rPr lang="zh-CN" altLang="en-US" sz="1000" dirty="0">
                  <a:latin typeface="Times New Roman" pitchFamily="18" charset="0"/>
                  <a:cs typeface="Times New Roman" pitchFamily="18" charset="0"/>
                </a:rPr>
                <a:t>需求</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demand</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指的是消費者在預算限制下，追求最大效用理性選擇的結果，此時這項選擇不僅是消費者在主觀上的想要</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desire</a:t>
              </a:r>
              <a:r>
                <a:rPr lang="en-US" altLang="zh-CN" sz="900" dirty="0">
                  <a:latin typeface="Times New Roman" pitchFamily="18" charset="0"/>
                  <a:cs typeface="Times New Roman" pitchFamily="18" charset="0"/>
                </a:rPr>
                <a:t>)</a:t>
              </a:r>
              <a:r>
                <a:rPr lang="zh-CN" altLang="en-US" sz="1000" dirty="0">
                  <a:latin typeface="Times New Roman" pitchFamily="18" charset="0"/>
                  <a:cs typeface="Times New Roman" pitchFamily="18" charset="0"/>
                </a:rPr>
                <a:t>，而且是在客觀上也有經濟能力會購買的消費組合；</a:t>
              </a:r>
              <a:endParaRPr lang="zh-TW" altLang="en-US" sz="10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168813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2" name="组合 1"/>
          <p:cNvGrpSpPr/>
          <p:nvPr/>
        </p:nvGrpSpPr>
        <p:grpSpPr>
          <a:xfrm>
            <a:off x="283463" y="497566"/>
            <a:ext cx="11054716" cy="5355313"/>
            <a:chOff x="283463" y="506710"/>
            <a:chExt cx="11054716" cy="5355313"/>
          </a:xfrm>
        </p:grpSpPr>
        <p:sp>
          <p:nvSpPr>
            <p:cNvPr id="5" name="矩形 4"/>
            <p:cNvSpPr/>
            <p:nvPr/>
          </p:nvSpPr>
          <p:spPr>
            <a:xfrm>
              <a:off x="283463" y="506710"/>
              <a:ext cx="11054716"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organization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Harris</a:t>
              </a:r>
              <a:r>
                <a:rPr lang="en-US" altLang="zh-CN" sz="900" dirty="0">
                  <a:solidFill>
                    <a:srgbClr val="000000"/>
                  </a:solidFill>
                  <a:latin typeface="Times New Roman" pitchFamily="18" charset="0"/>
                  <a:cs typeface="Times New Roman" pitchFamily="18" charset="0"/>
                </a:rPr>
                <a:t> 1979</a:t>
              </a:r>
              <a:r>
                <a:rPr lang="en-US" altLang="zh-CN" sz="1000" dirty="0">
                  <a:solidFill>
                    <a:srgbClr val="000000"/>
                  </a:solidFill>
                  <a:latin typeface="Times New Roman" pitchFamily="18" charset="0"/>
                  <a:cs typeface="Times New Roman" pitchFamily="18" charset="0"/>
                </a:rPr>
                <a:t>)</a:t>
              </a:r>
            </a:p>
          </p:txBody>
        </p:sp>
        <p:sp>
          <p:nvSpPr>
            <p:cNvPr id="11" name="矩形 10"/>
            <p:cNvSpPr/>
            <p:nvPr/>
          </p:nvSpPr>
          <p:spPr>
            <a:xfrm>
              <a:off x="283463" y="852959"/>
              <a:ext cx="11054716" cy="313932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醫院內部組織模型認為醫院的內部組織可以分為兩個部分：管理員群體</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administration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與醫師</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medical staff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認為，醫院是一個專門設計用來解決診斷與治療疾病這一複雜決策問題的廠商，由於人類罹病過程存在高度的不確定性，而且常常無法預測需要的時間，在這種情況下醫療決策過程就必須要有相當大的自主權，即由病患的主治醫師來決定病患需要的醫療投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medical input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，為瞭解決醫院內的配合與協調的問題，醫院發展出一種將組織分割為二的分工方式，醫院的管理員群體是醫院內各醫療投入要素的提供者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supplier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，而醫師則是代表病患成為這些醫療投入要素的需求者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demanders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這種組織的分割正是醫院不同於診所之處，在醫師所開設的診所內，醫師同時扮演醫療決策者與醫療投入要素管理者的角色，但在醫院裡，醫療投入要素數量多且種類複雜到非醫師一人所能管理，當醫師為病患做醫療決策時，即在醫院內產生對醫療投入的內部需求</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demand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將醫院看成是兩個分開的「廠商」，而這兩個廠商由複雜的非市場關係連接在一起，由醫院的管理員群體所構成的「廠商」扮演著醫療投入要素供給者的角色，而由醫師所構成的「廠商」則扮演需求者的角色，這種組織分割的基礎乃是立基於醫院與醫師之間的特別關係，可說明如下：</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醫師為了要履行治療病患的承諾，需要確保能取得醫院輔助服務（或稱為醫療投入要素）的途徑，而醫師在治療病患的過程中，又有要對病患病況結果負最後責任的道德負擔，因此一般人皆預期醫師必須不計代價</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without reference to price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盡一切努力</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do everything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來治療患者，但這並非是醫療保險制度使然，而是醫師做為病患代理人關係的特殊性質所致，縱使在沒有保險或病患無力負擔的情形下，社會還是會要求醫師代表病患做出非經濟性的決策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noneconomic decisions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2</a:t>
              </a:r>
              <a:r>
                <a:rPr lang="zh-CN" altLang="en-US" sz="1100" dirty="0">
                  <a:solidFill>
                    <a:srgbClr val="000000"/>
                  </a:solidFill>
                  <a:latin typeface="Times New Roman" pitchFamily="18" charset="0"/>
                  <a:cs typeface="Times New Roman" pitchFamily="18" charset="0"/>
                </a:rPr>
                <a:t>、社會上有強烈的輿論要求醫師為了病患的福利，須完全決定病患的醫療需要，在此種情形下，儘管醫師是醫院的一個成員，仍必須排除醫院的立場，盡心為病患決定是否該住院、該住多久及該接受哪些治療等，在此情況下醫院必須有一套制度放手讓醫師獨立執行其醫療工作而不受醫院管理者的幹擾；</a:t>
              </a:r>
              <a:endParaRPr lang="en-US" altLang="zh-CN" sz="1100" dirty="0">
                <a:solidFill>
                  <a:srgbClr val="000000"/>
                </a:solidFill>
                <a:latin typeface="Times New Roman" pitchFamily="18" charset="0"/>
                <a:cs typeface="Times New Roman" pitchFamily="18" charset="0"/>
              </a:endParaRPr>
            </a:p>
          </p:txBody>
        </p:sp>
        <p:sp>
          <p:nvSpPr>
            <p:cNvPr id="6" name="矩形 5"/>
            <p:cNvSpPr/>
            <p:nvPr/>
          </p:nvSpPr>
          <p:spPr>
            <a:xfrm>
              <a:off x="283464" y="3992280"/>
              <a:ext cx="11054715" cy="1869743"/>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假設醫院的管理員在短期可為每一醫療投入要素設立一設備水準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capacity level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，同時醫院的管理員也必須要知道每一醫療投入要素需求的聯合機率分配函數及醫院設備水準過多或不足的損失函數，具備這些資訊後醫院的管理員即可決定一最適的「防備狀態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defensive positions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然後再由醫師決定哪些要素是病患所需要的，但是因為「設備水準」本身的決定是一個非常複雜的問題，因此醫師與管理者之間對最適的「防備狀態」可能會有不同的看法，設備水準決定複雜的原因有三：一是醫療投入要素需求的聯合機率分配函數本身並不是外生決定的，而是由醫師所控制的，而在一個分權的決策體系下，監督醫師對醫療投入要素需求的成本相當高，另一方面醫療倫理亦不允許其他人干涉醫師與病患之間的關係，此一情形造成醫療決策環境被神聖化，因為「醫師最懂</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doctors know best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第二是醫師可能會要求比醫學技術上需要的最低「設備水準」再多一點的醫療要素需求，以增進醫療品質，第三則是源於醫師與醫院管理員對「設備水準」的過多與不足有不同的評價，醫師擔心設備水準不足造成不能提供病患完善的治療失去病患，而醫院管理員擔心超額設備水準所造成的設備閒置影響醫院收入危及財務穩定，並且當醫院有設備水準不足的情形時，並不能用內部價格體系來決定，例如並不能由誰出價高來決定病床的使用權限；</a:t>
              </a:r>
              <a:endParaRPr lang="en-US" altLang="zh-CN" sz="1100" dirty="0">
                <a:solidFill>
                  <a:srgbClr val="FF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012294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740663" y="543286"/>
            <a:ext cx="10204705" cy="5355312"/>
            <a:chOff x="740663" y="543286"/>
            <a:chExt cx="10204705" cy="5355312"/>
          </a:xfrm>
        </p:grpSpPr>
        <p:grpSp>
          <p:nvGrpSpPr>
            <p:cNvPr id="2" name="组合 1"/>
            <p:cNvGrpSpPr/>
            <p:nvPr/>
          </p:nvGrpSpPr>
          <p:grpSpPr>
            <a:xfrm>
              <a:off x="740663" y="543286"/>
              <a:ext cx="10204705" cy="1708160"/>
              <a:chOff x="740663" y="543286"/>
              <a:chExt cx="10204705" cy="1708160"/>
            </a:xfrm>
          </p:grpSpPr>
          <p:sp>
            <p:nvSpPr>
              <p:cNvPr id="5" name="矩形 4"/>
              <p:cNvSpPr/>
              <p:nvPr/>
            </p:nvSpPr>
            <p:spPr>
              <a:xfrm>
                <a:off x="740663" y="543286"/>
                <a:ext cx="10204705" cy="346249"/>
              </a:xfrm>
              <a:prstGeom prst="rect">
                <a:avLst/>
              </a:prstGeom>
            </p:spPr>
            <p:txBody>
              <a:bodyPr wrap="square">
                <a:spAutoFit/>
              </a:bodyPr>
              <a:lstStyle/>
              <a:p>
                <a:pPr lvl="0">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醫院內部組織模型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internal organization model</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Harris</a:t>
                </a:r>
                <a:r>
                  <a:rPr lang="en-US" altLang="zh-CN" sz="900" dirty="0">
                    <a:solidFill>
                      <a:srgbClr val="000000"/>
                    </a:solidFill>
                    <a:latin typeface="Times New Roman" pitchFamily="18" charset="0"/>
                    <a:cs typeface="Times New Roman" pitchFamily="18" charset="0"/>
                  </a:rPr>
                  <a:t> 1979</a:t>
                </a:r>
                <a:r>
                  <a:rPr lang="en-US" altLang="zh-CN" sz="1000" dirty="0">
                    <a:solidFill>
                      <a:srgbClr val="000000"/>
                    </a:solidFill>
                    <a:latin typeface="Times New Roman" pitchFamily="18" charset="0"/>
                    <a:cs typeface="Times New Roman" pitchFamily="18" charset="0"/>
                  </a:rPr>
                  <a:t>)</a:t>
                </a:r>
              </a:p>
            </p:txBody>
          </p:sp>
          <p:sp>
            <p:nvSpPr>
              <p:cNvPr id="11" name="矩形 10"/>
              <p:cNvSpPr/>
              <p:nvPr/>
            </p:nvSpPr>
            <p:spPr>
              <a:xfrm>
                <a:off x="740663" y="889535"/>
                <a:ext cx="10204705"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從醫院內部組織模型能夠導出以下幾項推論：</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、醫院的規模會愈來愈大；</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(2)</a:t>
                </a:r>
                <a:r>
                  <a:rPr lang="zh-CN" altLang="en-US" sz="1100" dirty="0">
                    <a:solidFill>
                      <a:srgbClr val="000000"/>
                    </a:solidFill>
                    <a:latin typeface="Times New Roman" pitchFamily="18" charset="0"/>
                    <a:cs typeface="Times New Roman" pitchFamily="18" charset="0"/>
                  </a:rPr>
                  <a:t>、醫院對新科技的偏好會受到醫師對醫療要素偏好的影響，醫師會偏好與醫院既有設備水準互補的新科技，以提昇醫療品質；</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(3)</a:t>
                </a:r>
                <a:r>
                  <a:rPr lang="zh-CN" altLang="en-US" sz="1100" dirty="0">
                    <a:solidFill>
                      <a:srgbClr val="000000"/>
                    </a:solidFill>
                    <a:latin typeface="Times New Roman" pitchFamily="18" charset="0"/>
                    <a:cs typeface="Times New Roman" pitchFamily="18" charset="0"/>
                  </a:rPr>
                  <a:t>、對醫院的管制如果只針對管理者，將不會有具體的效果，換言之，控制醫療成本上漲的政策要想見效，必須能同時提供醫師與管理者的誘因；</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dirty="0">
                    <a:solidFill>
                      <a:srgbClr val="000000"/>
                    </a:solidFill>
                    <a:latin typeface="Times New Roman" pitchFamily="18" charset="0"/>
                    <a:cs typeface="Times New Roman" pitchFamily="18" charset="0"/>
                  </a:rPr>
                  <a:t>(4)</a:t>
                </a:r>
                <a:r>
                  <a:rPr lang="zh-CN" altLang="en-US" sz="1100" dirty="0">
                    <a:solidFill>
                      <a:srgbClr val="000000"/>
                    </a:solidFill>
                    <a:latin typeface="Times New Roman" pitchFamily="18" charset="0"/>
                    <a:cs typeface="Times New Roman" pitchFamily="18" charset="0"/>
                  </a:rPr>
                  <a:t>、醫院的組織若以產品的項目（即提供的專科服務）來劃分，會較有效率，如此較有利於醫師的決策；</a:t>
                </a:r>
                <a:endParaRPr lang="en-US" altLang="zh-CN" sz="1100" dirty="0">
                  <a:solidFill>
                    <a:srgbClr val="000000"/>
                  </a:solidFill>
                  <a:latin typeface="Times New Roman" pitchFamily="18" charset="0"/>
                  <a:cs typeface="Times New Roman" pitchFamily="18" charset="0"/>
                </a:endParaRPr>
              </a:p>
            </p:txBody>
          </p:sp>
        </p:grpSp>
        <p:sp>
          <p:nvSpPr>
            <p:cNvPr id="7" name="矩形 6"/>
            <p:cNvSpPr/>
            <p:nvPr/>
          </p:nvSpPr>
          <p:spPr>
            <a:xfrm>
              <a:off x="740663" y="2251446"/>
              <a:ext cx="10204705" cy="3647152"/>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綜合上述：</a:t>
              </a:r>
              <a:r>
                <a:rPr lang="zh-CN" altLang="en-US" sz="1100" dirty="0">
                  <a:latin typeface="Times New Roman" pitchFamily="18" charset="0"/>
                  <a:cs typeface="Times New Roman" pitchFamily="18" charset="0"/>
                </a:rPr>
                <a:t>效用最大化、</a:t>
              </a:r>
              <a:r>
                <a:rPr lang="zh-CN" altLang="en-US" sz="1100" dirty="0">
                  <a:solidFill>
                    <a:srgbClr val="000000"/>
                  </a:solidFill>
                  <a:latin typeface="Times New Roman" pitchFamily="18" charset="0"/>
                  <a:cs typeface="Times New Roman" pitchFamily="18" charset="0"/>
                </a:rPr>
                <a:t>醫師控制、醫院內部組織三個模型比較，描述醫院行為的觀念有很大不同，導出推論亦有不同，為了比較</a:t>
              </a:r>
              <a:r>
                <a:rPr lang="zh-CN" altLang="en-US" sz="1100" dirty="0">
                  <a:latin typeface="Times New Roman" pitchFamily="18" charset="0"/>
                  <a:cs typeface="Times New Roman" pitchFamily="18" charset="0"/>
                </a:rPr>
                <a:t>效用最大化與</a:t>
              </a:r>
              <a:r>
                <a:rPr lang="zh-CN" altLang="en-US" sz="1100" dirty="0">
                  <a:solidFill>
                    <a:srgbClr val="000000"/>
                  </a:solidFill>
                  <a:latin typeface="Times New Roman" pitchFamily="18" charset="0"/>
                  <a:cs typeface="Times New Roman" pitchFamily="18" charset="0"/>
                </a:rPr>
                <a:t>醫師控制模型分析結果的異同</a:t>
              </a:r>
              <a:r>
                <a:rPr lang="en-US" altLang="zh-CN" sz="10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Folland</a:t>
              </a:r>
              <a:r>
                <a:rPr lang="en-US" altLang="zh-CN" sz="900" dirty="0">
                  <a:solidFill>
                    <a:srgbClr val="000000"/>
                  </a:solidFill>
                  <a:latin typeface="Times New Roman" pitchFamily="18" charset="0"/>
                  <a:cs typeface="Times New Roman" pitchFamily="18" charset="0"/>
                </a:rPr>
                <a:t> 1997</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，可以建立一個共同的醫院盈餘函數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HR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w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s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G</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T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K</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代表醫院的收益函數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revenue function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，是醫院提供的醫療服務量與品質的函數，即醫院投入的各種生產要素的函數，</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G</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則表示醫院所獲得的慈善捐款收入與政府補助收入，假設醫師的供給市場為完全競爭市場，醫師服務的供給價格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為一固定的常數；</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在醫師控制模型中，醫師分享醫院的盈餘，即醫師除了領取其作為勞動要素的基本報酬（固定薪水 </a:t>
              </a:r>
              <a:r>
                <a:rPr lang="en-US" altLang="zh-CN" sz="1100" i="1" dirty="0">
                  <a:solidFill>
                    <a:srgbClr val="000000"/>
                  </a:solidFill>
                  <a:latin typeface="Times New Roman" pitchFamily="18" charset="0"/>
                  <a:cs typeface="Times New Roman" pitchFamily="18" charset="0"/>
                </a:rPr>
                <a:t>s</a:t>
              </a:r>
              <a:r>
                <a:rPr lang="zh-CN" altLang="en-US" sz="1100" dirty="0">
                  <a:solidFill>
                    <a:srgbClr val="000000"/>
                  </a:solidFill>
                  <a:latin typeface="Times New Roman" pitchFamily="18" charset="0"/>
                  <a:cs typeface="Times New Roman" pitchFamily="18" charset="0"/>
                </a:rPr>
                <a:t>）之外，還可以將醫院的盈餘「分掉」（例如：以各種獎金的名義發放），因此在一定醫師人數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之下，醫師追求最大平均所得即相當於追求盈餘</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HR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的最大，其均衡點在 </a:t>
              </a:r>
              <a:r>
                <a:rPr lang="en-US" altLang="zh-CN" sz="1100" i="1" dirty="0">
                  <a:solidFill>
                    <a:srgbClr val="000000"/>
                  </a:solidFill>
                  <a:latin typeface="Times New Roman" pitchFamily="18" charset="0"/>
                  <a:cs typeface="Times New Roman" pitchFamily="18" charset="0"/>
                </a:rPr>
                <a:t>HR</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而在醫師控制模型中，醫院的決策者（管理員）在收支平衡（盈餘為零）的限制下，追求最大效用，因此其均衡點在維持收支平衡的生產可能線</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HR</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曲線 </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與效用函數線</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的切點處；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由此可見，在醫師人數固定的情形下，</a:t>
              </a:r>
              <a:r>
                <a:rPr lang="zh-CN" altLang="en-US" sz="1100" dirty="0">
                  <a:latin typeface="Times New Roman" pitchFamily="18" charset="0"/>
                  <a:cs typeface="Times New Roman" pitchFamily="18" charset="0"/>
                </a:rPr>
                <a:t>效用最大化與</a:t>
              </a:r>
              <a:r>
                <a:rPr lang="zh-CN" altLang="en-US" sz="1100" dirty="0">
                  <a:solidFill>
                    <a:srgbClr val="000000"/>
                  </a:solidFill>
                  <a:latin typeface="Times New Roman" pitchFamily="18" charset="0"/>
                  <a:cs typeface="Times New Roman" pitchFamily="18" charset="0"/>
                </a:rPr>
                <a:t>醫師控制模型導出的均衡點有很大的不同，</a:t>
              </a:r>
              <a:r>
                <a:rPr lang="zh-CN" altLang="en-US" sz="1100" dirty="0">
                  <a:latin typeface="Times New Roman" pitchFamily="18" charset="0"/>
                  <a:cs typeface="Times New Roman" pitchFamily="18" charset="0"/>
                </a:rPr>
                <a:t>效用最大化模型導出的最適</a:t>
              </a:r>
              <a:r>
                <a:rPr lang="zh-CN" altLang="en-US" sz="1100" dirty="0">
                  <a:solidFill>
                    <a:srgbClr val="000000"/>
                  </a:solidFill>
                  <a:latin typeface="Times New Roman" pitchFamily="18" charset="0"/>
                  <a:cs typeface="Times New Roman" pitchFamily="18" charset="0"/>
                </a:rPr>
                <a:t>服務量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Quantity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與</a:t>
              </a:r>
              <a:r>
                <a:rPr lang="zh-CN" altLang="en-US" sz="1100" dirty="0">
                  <a:latin typeface="Times New Roman" pitchFamily="18" charset="0"/>
                  <a:cs typeface="Times New Roman" pitchFamily="18" charset="0"/>
                </a:rPr>
                <a:t>最適</a:t>
              </a:r>
              <a:r>
                <a:rPr lang="zh-CN" altLang="en-US" sz="1100" dirty="0">
                  <a:solidFill>
                    <a:srgbClr val="000000"/>
                  </a:solidFill>
                  <a:latin typeface="Times New Roman" pitchFamily="18" charset="0"/>
                  <a:cs typeface="Times New Roman" pitchFamily="18" charset="0"/>
                </a:rPr>
                <a:t>服務品質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Quality</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皆比</a:t>
              </a:r>
              <a:r>
                <a:rPr lang="zh-CN" altLang="en-US" sz="1100" dirty="0">
                  <a:solidFill>
                    <a:srgbClr val="000000"/>
                  </a:solidFill>
                  <a:latin typeface="Times New Roman" pitchFamily="18" charset="0"/>
                  <a:cs typeface="Times New Roman" pitchFamily="18" charset="0"/>
                </a:rPr>
                <a:t>醫師控制模型為大，在醫師控制模型下醫師分享所有的盈餘，包括政府的補助與私人捐款，事實上即是披上非營利的外衣卻行「營利」之事實，如果現實世界中如果非營利性醫院的行為確如醫師控制模型所描繪，則政府就沒有必要給予非營利性醫院任何補助；</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利用醫院盈餘函數進一步推導可得出，如果新醫院可自由進入市場，則醫院的盈餘會因競爭程度的提高而逐漸降低，直到降為零（沒有超額利潤），在此情況下 </a:t>
              </a:r>
              <a:r>
                <a:rPr lang="en-US" altLang="zh-CN" sz="1100" i="1" dirty="0" err="1">
                  <a:solidFill>
                    <a:srgbClr val="000000"/>
                  </a:solidFill>
                  <a:latin typeface="Times New Roman" pitchFamily="18" charset="0"/>
                  <a:cs typeface="Times New Roman" pitchFamily="18" charset="0"/>
                </a:rPr>
                <a:t>HR</a:t>
              </a:r>
              <a:r>
                <a:rPr lang="en-US" altLang="zh-CN" sz="1100" i="1" baseline="-25000" dirty="0" err="1">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 0</a:t>
              </a:r>
              <a:r>
                <a:rPr lang="zh-CN" altLang="en-US" sz="1100" dirty="0">
                  <a:solidFill>
                    <a:srgbClr val="000000"/>
                  </a:solidFill>
                  <a:latin typeface="Times New Roman" pitchFamily="18" charset="0"/>
                  <a:cs typeface="Times New Roman" pitchFamily="18" charset="0"/>
                </a:rPr>
                <a:t>，則兩模型將得到相同的結果，因此可預測當醫院可以自由進入退出醫院市場的競爭程度愈來愈高時，</a:t>
              </a:r>
              <a:r>
                <a:rPr lang="zh-CN" altLang="en-US" sz="1100" dirty="0">
                  <a:latin typeface="Times New Roman" pitchFamily="18" charset="0"/>
                  <a:cs typeface="Times New Roman" pitchFamily="18" charset="0"/>
                </a:rPr>
                <a:t>效用最大化模型與</a:t>
              </a:r>
              <a:r>
                <a:rPr lang="zh-CN" altLang="en-US" sz="1100" dirty="0">
                  <a:solidFill>
                    <a:srgbClr val="000000"/>
                  </a:solidFill>
                  <a:latin typeface="Times New Roman" pitchFamily="18" charset="0"/>
                  <a:cs typeface="Times New Roman" pitchFamily="18" charset="0"/>
                </a:rPr>
                <a:t>醫師控制模型的差異將逐漸縮小分析結果會漸趨於一致，也就是營利性醫院越來越像非營利性醫院；</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7633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9696"/>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90922"/>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a:t>
            </a:r>
            <a:r>
              <a:rPr lang="zh-CN" altLang="en-US" sz="900" dirty="0">
                <a:solidFill>
                  <a:srgbClr val="000000"/>
                </a:solidFill>
                <a:latin typeface="Times New Roman" pitchFamily="18" charset="0"/>
                <a:cs typeface="Times New Roman" pitchFamily="18" charset="0"/>
              </a:rPr>
              <a:t>醫療服務供給者</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provider</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行為分析（醫師與醫院）</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非營利性醫院經營行為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hospital behavior</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4" name="组合 3"/>
          <p:cNvGrpSpPr/>
          <p:nvPr/>
        </p:nvGrpSpPr>
        <p:grpSpPr>
          <a:xfrm>
            <a:off x="1031155" y="669850"/>
            <a:ext cx="10040231" cy="5143982"/>
            <a:chOff x="1031155" y="669850"/>
            <a:chExt cx="10040231" cy="5143982"/>
          </a:xfrm>
        </p:grpSpPr>
        <p:pic>
          <p:nvPicPr>
            <p:cNvPr id="75367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5822" y="669851"/>
              <a:ext cx="5805564" cy="5143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1031155" y="669850"/>
              <a:ext cx="3895725" cy="4939814"/>
            </a:xfrm>
            <a:prstGeom prst="rect">
              <a:avLst/>
            </a:prstGeom>
          </p:spPr>
          <p:txBody>
            <a:bodyPr wrap="square">
              <a:spAutoFit/>
            </a:bodyPr>
            <a:lstStyle/>
            <a:p>
              <a:pPr lvl="0">
                <a:lnSpc>
                  <a:spcPct val="150000"/>
                </a:lnSpc>
              </a:pPr>
              <a:r>
                <a:rPr lang="zh-CN" altLang="en-US" sz="1000" dirty="0">
                  <a:solidFill>
                    <a:schemeClr val="accent6"/>
                  </a:solidFill>
                  <a:latin typeface="Times New Roman" pitchFamily="18" charset="0"/>
                  <a:cs typeface="Times New Roman" pitchFamily="18" charset="0"/>
                </a:rPr>
                <a:t>為了比較效用最大化與醫師控制模型分析結果的異同</a:t>
              </a:r>
              <a:r>
                <a:rPr lang="en-US" altLang="zh-CN" sz="900" dirty="0">
                  <a:solidFill>
                    <a:schemeClr val="accent6"/>
                  </a:solidFill>
                  <a:latin typeface="Times New Roman" pitchFamily="18" charset="0"/>
                  <a:cs typeface="Times New Roman" pitchFamily="18" charset="0"/>
                </a:rPr>
                <a:t>(</a:t>
              </a:r>
              <a:r>
                <a:rPr lang="en-US" altLang="zh-CN" sz="900" i="1" dirty="0" err="1">
                  <a:solidFill>
                    <a:schemeClr val="accent6"/>
                  </a:solidFill>
                  <a:latin typeface="Times New Roman" pitchFamily="18" charset="0"/>
                  <a:cs typeface="Times New Roman" pitchFamily="18" charset="0"/>
                </a:rPr>
                <a:t>Folland</a:t>
              </a:r>
              <a:r>
                <a:rPr lang="en-US" altLang="zh-CN" sz="900" dirty="0">
                  <a:solidFill>
                    <a:schemeClr val="accent6"/>
                  </a:solidFill>
                  <a:latin typeface="Times New Roman" pitchFamily="18" charset="0"/>
                  <a:cs typeface="Times New Roman" pitchFamily="18" charset="0"/>
                </a:rPr>
                <a:t> 1997)</a:t>
              </a:r>
              <a:r>
                <a:rPr lang="zh-CN" altLang="en-US" sz="900" dirty="0">
                  <a:solidFill>
                    <a:schemeClr val="accent6"/>
                  </a:solidFill>
                  <a:latin typeface="Times New Roman" pitchFamily="18" charset="0"/>
                  <a:cs typeface="Times New Roman" pitchFamily="18" charset="0"/>
                </a:rPr>
                <a:t>構建</a:t>
              </a:r>
              <a:r>
                <a:rPr lang="zh-CN" altLang="en-US" sz="1000" dirty="0">
                  <a:solidFill>
                    <a:schemeClr val="accent6"/>
                  </a:solidFill>
                  <a:latin typeface="Times New Roman" pitchFamily="18" charset="0"/>
                  <a:cs typeface="Times New Roman" pitchFamily="18" charset="0"/>
                </a:rPr>
                <a:t>一個共同的醫院盈餘函數</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a:p>
              <a:pPr lvl="0">
                <a:lnSpc>
                  <a:spcPct val="150000"/>
                </a:lnSpc>
              </a:pP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w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r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s </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G</a:t>
              </a:r>
              <a:r>
                <a:rPr lang="zh-CN" altLang="en-US" sz="1000" dirty="0">
                  <a:solidFill>
                    <a:schemeClr val="accent6"/>
                  </a:solidFill>
                  <a:latin typeface="Times New Roman" pitchFamily="18" charset="0"/>
                  <a:cs typeface="Times New Roman" pitchFamily="18" charset="0"/>
                </a:rPr>
                <a:t>，</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式中 </a:t>
              </a:r>
              <a:r>
                <a:rPr lang="en-US" altLang="zh-CN" sz="1000" i="1" dirty="0">
                  <a:solidFill>
                    <a:schemeClr val="accent6"/>
                  </a:solidFill>
                  <a:latin typeface="Times New Roman" pitchFamily="18" charset="0"/>
                  <a:cs typeface="Times New Roman" pitchFamily="18" charset="0"/>
                </a:rPr>
                <a:t>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 = </a:t>
              </a:r>
              <a:r>
                <a:rPr lang="en-US" altLang="zh-CN" sz="1000" i="1" dirty="0">
                  <a:solidFill>
                    <a:schemeClr val="accent6"/>
                  </a:solidFill>
                  <a:latin typeface="Times New Roman" pitchFamily="18" charset="0"/>
                  <a:cs typeface="Times New Roman" pitchFamily="18" charset="0"/>
                </a:rPr>
                <a:t>P</a:t>
              </a:r>
              <a:r>
                <a:rPr lang="en-US" altLang="zh-CN" sz="1000" i="1" baseline="-25000" dirty="0">
                  <a:solidFill>
                    <a:schemeClr val="accent6"/>
                  </a:solidFill>
                  <a:latin typeface="Times New Roman" pitchFamily="18" charset="0"/>
                  <a:cs typeface="Times New Roman" pitchFamily="18" charset="0"/>
                </a:rPr>
                <a:t>T </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Q</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K</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L</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 代表醫院的收益函數</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revenue function</a:t>
              </a:r>
              <a:r>
                <a:rPr lang="en-US" altLang="zh-CN" sz="9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，是醫院提供的醫療服務量與品質的函數，</a:t>
              </a:r>
              <a:r>
                <a:rPr lang="en-US" altLang="zh-CN" sz="1000" i="1" dirty="0">
                  <a:solidFill>
                    <a:schemeClr val="accent6"/>
                  </a:solidFill>
                  <a:latin typeface="Times New Roman" pitchFamily="18" charset="0"/>
                  <a:cs typeface="Times New Roman" pitchFamily="18" charset="0"/>
                </a:rPr>
                <a:t>D</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與 </a:t>
              </a:r>
              <a:r>
                <a:rPr lang="en-US" altLang="zh-CN" sz="1000" i="1" dirty="0">
                  <a:solidFill>
                    <a:schemeClr val="accent6"/>
                  </a:solidFill>
                  <a:latin typeface="Times New Roman" pitchFamily="18" charset="0"/>
                  <a:cs typeface="Times New Roman" pitchFamily="18" charset="0"/>
                </a:rPr>
                <a:t>G</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則表示醫院所獲得的慈善捐款收入與政府補助收入，假設醫師的供給市場為完全競爭市場，醫師服務的供給價格</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s</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為一固定的常數；</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在醫師控制模型中，醫師分享醫院的盈餘，即醫師除了領取其作為勞動要素的基本報酬（固定薪水 </a:t>
              </a:r>
              <a:r>
                <a:rPr lang="en-US" altLang="zh-CN" sz="1000" i="1" dirty="0">
                  <a:solidFill>
                    <a:schemeClr val="accent6"/>
                  </a:solidFill>
                  <a:latin typeface="Times New Roman" pitchFamily="18" charset="0"/>
                  <a:cs typeface="Times New Roman" pitchFamily="18" charset="0"/>
                </a:rPr>
                <a:t>s</a:t>
              </a:r>
              <a:r>
                <a:rPr lang="zh-CN" altLang="en-US" sz="1000" dirty="0">
                  <a:solidFill>
                    <a:schemeClr val="accent6"/>
                  </a:solidFill>
                  <a:latin typeface="Times New Roman" pitchFamily="18" charset="0"/>
                  <a:cs typeface="Times New Roman" pitchFamily="18" charset="0"/>
                </a:rPr>
                <a:t>）之外，還可以將醫院的盈餘「分掉」（例如：以各種獎金的名義發放），因此在一定醫師人數</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M</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之下，醫師追求最大平均所得即相當於追求盈餘</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的最大，其均衡點在 </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 = </a:t>
              </a:r>
              <a:r>
                <a:rPr lang="en-US" altLang="zh-CN" sz="1000" i="1" dirty="0">
                  <a:solidFill>
                    <a:schemeClr val="accent6"/>
                  </a:solidFill>
                  <a:latin typeface="Times New Roman" pitchFamily="18" charset="0"/>
                  <a:cs typeface="Times New Roman" pitchFamily="18" charset="0"/>
                </a:rPr>
                <a:t>Max</a:t>
              </a:r>
              <a:r>
                <a:rPr lang="en-US" altLang="zh-CN" sz="1000" dirty="0">
                  <a:solidFill>
                    <a:schemeClr val="accent6"/>
                  </a:solidFill>
                  <a:latin typeface="Times New Roman" pitchFamily="18" charset="0"/>
                  <a:cs typeface="Times New Roman" pitchFamily="18" charset="0"/>
                </a:rPr>
                <a:t> </a:t>
              </a:r>
              <a:r>
                <a:rPr lang="zh-CN" altLang="en-US" sz="1000" dirty="0">
                  <a:solidFill>
                    <a:schemeClr val="accent6"/>
                  </a:solidFill>
                  <a:latin typeface="Times New Roman" pitchFamily="18" charset="0"/>
                  <a:cs typeface="Times New Roman" pitchFamily="18" charset="0"/>
                </a:rPr>
                <a:t>處；</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而在醫師控制模型中，醫院的決策者（管理員）在收支平衡（盈餘為零）的限制下，追求最大效用，因此其均衡點在維持收支平衡的生產可能線</a:t>
              </a:r>
              <a:r>
                <a:rPr lang="en-US" altLang="zh-CN" sz="1000" dirty="0">
                  <a:solidFill>
                    <a:schemeClr val="accent6"/>
                  </a:solidFill>
                  <a:latin typeface="Times New Roman" pitchFamily="18" charset="0"/>
                  <a:cs typeface="Times New Roman" pitchFamily="18" charset="0"/>
                </a:rPr>
                <a:t>( </a:t>
              </a:r>
              <a:r>
                <a:rPr lang="en-US" altLang="zh-CN" sz="1000" i="1" dirty="0">
                  <a:solidFill>
                    <a:schemeClr val="accent6"/>
                  </a:solidFill>
                  <a:latin typeface="Times New Roman" pitchFamily="18" charset="0"/>
                  <a:cs typeface="Times New Roman" pitchFamily="18" charset="0"/>
                </a:rPr>
                <a:t>HR</a:t>
              </a:r>
              <a:r>
                <a:rPr lang="en-US" altLang="zh-CN" sz="1000" dirty="0">
                  <a:solidFill>
                    <a:schemeClr val="accent6"/>
                  </a:solidFill>
                  <a:latin typeface="Times New Roman" pitchFamily="18" charset="0"/>
                  <a:cs typeface="Times New Roman" pitchFamily="18" charset="0"/>
                </a:rPr>
                <a:t> = 0 </a:t>
              </a:r>
              <a:r>
                <a:rPr lang="zh-CN" altLang="en-US" sz="1000" dirty="0">
                  <a:solidFill>
                    <a:schemeClr val="accent6"/>
                  </a:solidFill>
                  <a:latin typeface="Times New Roman" pitchFamily="18" charset="0"/>
                  <a:cs typeface="Times New Roman" pitchFamily="18" charset="0"/>
                </a:rPr>
                <a:t>曲線 </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與效用函數線</a:t>
              </a:r>
              <a:r>
                <a:rPr lang="en-US" altLang="zh-CN" sz="1000" dirty="0">
                  <a:solidFill>
                    <a:schemeClr val="accent6"/>
                  </a:solidFill>
                  <a:latin typeface="Times New Roman" pitchFamily="18" charset="0"/>
                  <a:cs typeface="Times New Roman" pitchFamily="18" charset="0"/>
                </a:rPr>
                <a:t>(</a:t>
              </a:r>
              <a:r>
                <a:rPr lang="en-US" altLang="zh-CN" sz="1000" i="1" dirty="0">
                  <a:solidFill>
                    <a:schemeClr val="accent6"/>
                  </a:solidFill>
                  <a:latin typeface="Times New Roman" pitchFamily="18" charset="0"/>
                  <a:cs typeface="Times New Roman" pitchFamily="18" charset="0"/>
                </a:rPr>
                <a:t>U</a:t>
              </a:r>
              <a:r>
                <a:rPr lang="en-US" altLang="zh-CN" sz="1000" dirty="0">
                  <a:solidFill>
                    <a:schemeClr val="accent6"/>
                  </a:solidFill>
                  <a:latin typeface="Times New Roman" pitchFamily="18" charset="0"/>
                  <a:cs typeface="Times New Roman" pitchFamily="18" charset="0"/>
                </a:rPr>
                <a:t>)</a:t>
              </a:r>
              <a:r>
                <a:rPr lang="zh-CN" altLang="en-US" sz="1000" dirty="0">
                  <a:solidFill>
                    <a:schemeClr val="accent6"/>
                  </a:solidFill>
                  <a:latin typeface="Times New Roman" pitchFamily="18" charset="0"/>
                  <a:cs typeface="Times New Roman" pitchFamily="18" charset="0"/>
                </a:rPr>
                <a:t>的切點處；</a:t>
              </a:r>
              <a:endParaRPr lang="en-US" altLang="zh-CN" sz="1000" dirty="0">
                <a:solidFill>
                  <a:schemeClr val="accent6"/>
                </a:solidFill>
                <a:latin typeface="Times New Roman" pitchFamily="18" charset="0"/>
                <a:cs typeface="Times New Roman" pitchFamily="18" charset="0"/>
              </a:endParaRPr>
            </a:p>
            <a:p>
              <a:pPr lvl="0">
                <a:lnSpc>
                  <a:spcPct val="150000"/>
                </a:lnSpc>
              </a:pPr>
              <a:r>
                <a:rPr lang="zh-CN" altLang="en-US" sz="1000" dirty="0">
                  <a:solidFill>
                    <a:schemeClr val="accent6"/>
                  </a:solidFill>
                  <a:latin typeface="Times New Roman" pitchFamily="18" charset="0"/>
                  <a:cs typeface="Times New Roman" pitchFamily="18" charset="0"/>
                </a:rPr>
                <a:t>利用醫院盈餘函數進一步推導可得出，如果新醫院可自由進入市場，則醫院的盈餘會因競爭程度的提高而逐漸降低，直到降為零（沒有超額利潤），在此情況下 </a:t>
              </a:r>
              <a:r>
                <a:rPr lang="en-US" altLang="zh-CN" sz="1000" i="1" dirty="0" err="1">
                  <a:solidFill>
                    <a:schemeClr val="accent6"/>
                  </a:solidFill>
                  <a:latin typeface="Times New Roman" pitchFamily="18" charset="0"/>
                  <a:cs typeface="Times New Roman" pitchFamily="18" charset="0"/>
                </a:rPr>
                <a:t>HR</a:t>
              </a:r>
              <a:r>
                <a:rPr lang="en-US" altLang="zh-CN" sz="1000" i="1" baseline="-25000" dirty="0" err="1">
                  <a:solidFill>
                    <a:schemeClr val="accent6"/>
                  </a:solidFill>
                  <a:latin typeface="Times New Roman" pitchFamily="18" charset="0"/>
                  <a:cs typeface="Times New Roman" pitchFamily="18" charset="0"/>
                </a:rPr>
                <a:t>max</a:t>
              </a:r>
              <a:r>
                <a:rPr lang="en-US" altLang="zh-CN" sz="1000" dirty="0">
                  <a:solidFill>
                    <a:schemeClr val="accent6"/>
                  </a:solidFill>
                  <a:latin typeface="Times New Roman" pitchFamily="18" charset="0"/>
                  <a:cs typeface="Times New Roman" pitchFamily="18" charset="0"/>
                </a:rPr>
                <a:t> = 0</a:t>
              </a:r>
              <a:r>
                <a:rPr lang="zh-CN" altLang="en-US" sz="1000" dirty="0">
                  <a:solidFill>
                    <a:schemeClr val="accent6"/>
                  </a:solidFill>
                  <a:latin typeface="Times New Roman" pitchFamily="18" charset="0"/>
                  <a:cs typeface="Times New Roman" pitchFamily="18" charset="0"/>
                </a:rPr>
                <a:t>，則兩模型將得到相同的結果，因此可預測當醫院可以自由進入退出醫院市場的競爭程度愈來愈高時，效用最大化模型與醫師控制模型的差異將逐漸縮小分析結果會漸趨於一致，也就是營利性醫院越來越像非營利性醫院；</a:t>
              </a:r>
              <a:endParaRPr lang="en-US" altLang="zh-CN" sz="1000" dirty="0">
                <a:solidFill>
                  <a:schemeClr val="accent6"/>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872265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731519" y="557122"/>
            <a:ext cx="10204705" cy="5230856"/>
            <a:chOff x="731519" y="557122"/>
            <a:chExt cx="10204705" cy="5230856"/>
          </a:xfrm>
        </p:grpSpPr>
        <p:sp>
          <p:nvSpPr>
            <p:cNvPr id="5" name="矩形 4"/>
            <p:cNvSpPr/>
            <p:nvPr/>
          </p:nvSpPr>
          <p:spPr>
            <a:xfrm>
              <a:off x="731519" y="557122"/>
              <a:ext cx="10204705" cy="31412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預期效用理論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utility theory</a:t>
              </a:r>
              <a:r>
                <a:rPr lang="en-US" altLang="zh-CN" sz="1000" dirty="0">
                  <a:solidFill>
                    <a:srgbClr val="000000"/>
                  </a:solidFill>
                  <a:latin typeface="Times New Roman" pitchFamily="18" charset="0"/>
                  <a:cs typeface="Times New Roman" pitchFamily="18" charset="0"/>
                </a:rPr>
                <a:t>)</a:t>
              </a:r>
            </a:p>
          </p:txBody>
        </p:sp>
        <p:sp>
          <p:nvSpPr>
            <p:cNvPr id="11" name="矩形 10"/>
            <p:cNvSpPr/>
            <p:nvPr/>
          </p:nvSpPr>
          <p:spPr>
            <a:xfrm>
              <a:off x="731519" y="871247"/>
              <a:ext cx="10204705" cy="491673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在一般的經濟分析中皆假定消費者是在確定的情況下做決策，但現實世界中消費者經濟活動的決策常是在面臨風險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的情況下進行，風險是指能列出各種可能的結果</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possible outcomes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，且每一種可能結果有對應的幾率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probability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，即不確定的未知狀況含有已知的發生幾率，假設某一經濟行為有 </a:t>
              </a:r>
              <a:r>
                <a:rPr lang="en-US" altLang="zh-CN" sz="1100" i="1" dirty="0">
                  <a:solidFill>
                    <a:srgbClr val="000000"/>
                  </a:solidFill>
                  <a:latin typeface="Times New Roman" pitchFamily="18" charset="0"/>
                  <a:cs typeface="Times New Roman" pitchFamily="18" charset="0"/>
                </a:rPr>
                <a:t>n</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種可能的結果，第 </a:t>
              </a:r>
              <a:r>
                <a:rPr lang="en-US" altLang="zh-CN" sz="1100" i="1" dirty="0">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種結果發生時，消費者可獲得 </a:t>
              </a:r>
              <a:r>
                <a:rPr lang="en-US" altLang="zh-CN" sz="1100" i="1" dirty="0" err="1">
                  <a:solidFill>
                    <a:srgbClr val="000000"/>
                  </a:solidFill>
                  <a:latin typeface="Times New Roman" pitchFamily="18" charset="0"/>
                  <a:cs typeface="Times New Roman" pitchFamily="18" charset="0"/>
                </a:rPr>
                <a:t>R</a:t>
              </a:r>
              <a:r>
                <a:rPr lang="en-US" altLang="zh-CN" sz="1100" i="1" baseline="-25000" dirty="0" err="1">
                  <a:solidFill>
                    <a:srgbClr val="000000"/>
                  </a:solidFill>
                  <a:latin typeface="Times New Roman" pitchFamily="18" charset="0"/>
                  <a:cs typeface="Times New Roman" pitchFamily="18" charset="0"/>
                </a:rPr>
                <a:t>i</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的收益，其所對應的發生幾率為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i </a:t>
              </a:r>
              <a:r>
                <a:rPr lang="zh-CN" altLang="en-US" sz="1100" dirty="0">
                  <a:solidFill>
                    <a:srgbClr val="000000"/>
                  </a:solidFill>
                  <a:latin typeface="Times New Roman" pitchFamily="18" charset="0"/>
                  <a:cs typeface="Times New Roman" pitchFamily="18" charset="0"/>
                </a:rPr>
                <a:t>，則消費者的預期貨幣價值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monetary </a:t>
              </a:r>
              <a:r>
                <a:rPr lang="en-US" altLang="zh-CN" sz="1000" i="1" dirty="0" err="1">
                  <a:solidFill>
                    <a:srgbClr val="000000"/>
                  </a:solidFill>
                  <a:latin typeface="Times New Roman" pitchFamily="18" charset="0"/>
                  <a:cs typeface="Times New Roman" pitchFamily="18" charset="0"/>
                </a:rPr>
                <a:t>value</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EMV</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可寫作：</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R</a:t>
              </a:r>
              <a:r>
                <a:rPr lang="en-US" altLang="zh-CN" sz="1100" i="1" baseline="-25000" dirty="0" err="1">
                  <a:solidFill>
                    <a:srgbClr val="000000"/>
                  </a:solidFill>
                  <a:latin typeface="Times New Roman" pitchFamily="18" charset="0"/>
                  <a:cs typeface="Times New Roman" pitchFamily="18" charset="0"/>
                </a:rPr>
                <a:t>n</a:t>
              </a:r>
              <a:r>
                <a:rPr lang="zh-CN" altLang="en-US" sz="1100" dirty="0">
                  <a:solidFill>
                    <a:srgbClr val="000000"/>
                  </a:solidFill>
                  <a:latin typeface="Times New Roman" pitchFamily="18" charset="0"/>
                  <a:cs typeface="Times New Roman" pitchFamily="18" charset="0"/>
                </a:rPr>
                <a:t> ，且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dirty="0">
                  <a:solidFill>
                    <a:srgbClr val="000000"/>
                  </a:solidFill>
                  <a:latin typeface="Times New Roman" pitchFamily="18" charset="0"/>
                  <a:cs typeface="Times New Roman" pitchFamily="18" charset="0"/>
                </a:rPr>
                <a:t> = 1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表示消費者的財富</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預期值為加總所有可能情況下之財富與事件發生幾率的乘積，消費者的效用函數可寫作：</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H</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，其中 </a:t>
              </a:r>
              <a:r>
                <a:rPr lang="en-US" altLang="zh-CN" sz="1100" i="1" dirty="0">
                  <a:solidFill>
                    <a:srgbClr val="000000"/>
                  </a:solidFill>
                  <a:latin typeface="Times New Roman" pitchFamily="18" charset="0"/>
                  <a:cs typeface="Times New Roman" pitchFamily="18" charset="0"/>
                </a:rPr>
                <a:t>H</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代表健康，</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代表其他各種物品所組成的消費品，在收入的限制條件下消費者追求最大效用，由於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X</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H</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，故在一定的價格下，透過均衡關係可導出一個效用與財富的間接效用函數</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indirect utility function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是消費者的財富，</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物品的價格，</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是醫療服務的價格，透過間接效用函數可將效用表示成消費者財富的函數：</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 </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，且財富的邊際效用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utility of wealth</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為正</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W</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，若以馮</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紐曼</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摩根斯坦預期效用函數</a:t>
              </a:r>
              <a:r>
                <a:rPr lang="en-US" altLang="zh-CN" sz="1100" dirty="0">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von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Neumann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Morgenstern</a:t>
              </a:r>
              <a:r>
                <a:rPr lang="en-US" altLang="zh-CN" sz="1100" i="1" dirty="0">
                  <a:solidFill>
                    <a:srgbClr val="000000"/>
                  </a:solidFill>
                  <a:latin typeface="Times New Roman" pitchFamily="18" charset="0"/>
                  <a:cs typeface="Times New Roman" pitchFamily="18" charset="0"/>
                </a:rPr>
                <a:t> Utility </a:t>
              </a:r>
              <a:r>
                <a:rPr lang="en-US" altLang="zh-CN" sz="1100" i="1" dirty="0" err="1">
                  <a:solidFill>
                    <a:srgbClr val="000000"/>
                  </a:solidFill>
                  <a:latin typeface="Times New Roman" pitchFamily="18" charset="0"/>
                  <a:cs typeface="Times New Roman" pitchFamily="18" charset="0"/>
                </a:rPr>
                <a:t>Index</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VNM</a:t>
              </a:r>
              <a:r>
                <a:rPr lang="en-US" altLang="zh-CN" sz="1100" i="1" dirty="0">
                  <a:solidFill>
                    <a:srgbClr val="000000"/>
                  </a:solidFill>
                  <a:latin typeface="Times New Roman" pitchFamily="18" charset="0"/>
                  <a:cs typeface="Times New Roman" pitchFamily="18" charset="0"/>
                </a:rPr>
                <a:t> Utility Index</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來預測消費者在各種風險情況下的選擇行為，</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效用指標可以表示如下：</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為預期效用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a:t>
              </a:r>
              <a:r>
                <a:rPr lang="en-US" altLang="zh-CN" sz="1000" i="1" dirty="0" err="1">
                  <a:solidFill>
                    <a:srgbClr val="000000"/>
                  </a:solidFill>
                  <a:latin typeface="Times New Roman" pitchFamily="18" charset="0"/>
                  <a:cs typeface="Times New Roman" pitchFamily="18" charset="0"/>
                </a:rPr>
                <a:t>utiity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函數，</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為事件發生的幾率，</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為事件發生結果的貨幣價值</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monetary pay</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off</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，財富與效用的變化關係呈現消費者對風險的偏好程度，根據消費者對風險的偏好程度可將消費者分為三類：</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第一類為厭惡風險者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averse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，此類消費者財富的邊際效用（效用曲線的斜率）隨著財富的增加而遞減，消費者的預期貨幣價值的效用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高於其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第二類為風險中立者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neutral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，此類消費者財富的邊際效用（效用曲線的斜率）不隨財富的變動而變動，消費者的預期貨幣價值的效用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等於其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第三類為風險愛好者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seeking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，此類消費者財富的邊際效用（效用曲線的斜率）隨著財富的增加而增加，消費者的預期貨幣價值的效用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小於其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經濟學探討消費者在不確定情況下的選擇行為皆以假定消費者追求最大預期效用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maximize expected utility</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為前提，醫療保健服務市場的特點之一即是消費者對疾病發生的不確定性，保險是根據大數法則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law of large numbers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的原理匯集眾人的力量分擔罹病的風險</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sharing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209655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7" name="组合 6"/>
          <p:cNvGrpSpPr/>
          <p:nvPr/>
        </p:nvGrpSpPr>
        <p:grpSpPr>
          <a:xfrm>
            <a:off x="127000" y="538072"/>
            <a:ext cx="11343328" cy="5260532"/>
            <a:chOff x="127000" y="547597"/>
            <a:chExt cx="11343328" cy="5260532"/>
          </a:xfrm>
        </p:grpSpPr>
        <p:grpSp>
          <p:nvGrpSpPr>
            <p:cNvPr id="6" name="组合 5"/>
            <p:cNvGrpSpPr/>
            <p:nvPr/>
          </p:nvGrpSpPr>
          <p:grpSpPr>
            <a:xfrm>
              <a:off x="127000" y="1028701"/>
              <a:ext cx="11343328" cy="2135187"/>
              <a:chOff x="127000" y="1019176"/>
              <a:chExt cx="11343328" cy="2135187"/>
            </a:xfrm>
          </p:grpSpPr>
          <p:pic>
            <p:nvPicPr>
              <p:cNvPr id="73626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2273" y="1019180"/>
                <a:ext cx="3558055" cy="213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626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8714" y="1019179"/>
                <a:ext cx="4265428" cy="21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62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000" y="1019176"/>
                <a:ext cx="3559469" cy="213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304800" y="547597"/>
              <a:ext cx="1102042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預期效用理論</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utility theory</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1" name="矩形 10"/>
            <p:cNvSpPr/>
            <p:nvPr/>
          </p:nvSpPr>
          <p:spPr>
            <a:xfrm>
              <a:off x="304800" y="4192302"/>
              <a:ext cx="11020425" cy="1615827"/>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第一類厭惡風險者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averse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，此類消費者財富的邊際效用（效用曲線的斜率）隨著財富的增加而遞減，消費者的預期貨幣價值的效用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高於其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第二類風險中立者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neutral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，此類消費者財富的邊際效用（效用曲線的斜率）不隨財富的變動而變動，消費者的預期貨幣價值的效用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等於其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第三類風險愛好者</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risk seeking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，此類消費者財富的邊際效用（效用曲線的斜率）隨著財富的增加而增加，消費者的預期貨幣價值的效用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小於其 </a:t>
              </a:r>
              <a:r>
                <a:rPr lang="en-US" altLang="zh-CN" sz="1100" i="1" dirty="0">
                  <a:solidFill>
                    <a:srgbClr val="000000"/>
                  </a:solidFill>
                  <a:latin typeface="Times New Roman" pitchFamily="18" charset="0"/>
                  <a:cs typeface="Times New Roman" pitchFamily="18" charset="0"/>
                </a:rPr>
                <a:t>VNM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預期效用指標</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EU</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即：</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方正兰亭黑3_GBK"/>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grpSp>
          <p:nvGrpSpPr>
            <p:cNvPr id="4" name="组合 3"/>
            <p:cNvGrpSpPr/>
            <p:nvPr/>
          </p:nvGrpSpPr>
          <p:grpSpPr>
            <a:xfrm>
              <a:off x="302894" y="3319172"/>
              <a:ext cx="11022331" cy="854080"/>
              <a:chOff x="302894" y="3395372"/>
              <a:chExt cx="11022331" cy="854080"/>
            </a:xfrm>
          </p:grpSpPr>
          <p:sp>
            <p:nvSpPr>
              <p:cNvPr id="10" name="矩形 9"/>
              <p:cNvSpPr/>
              <p:nvPr/>
            </p:nvSpPr>
            <p:spPr>
              <a:xfrm>
                <a:off x="302894" y="3395372"/>
                <a:ext cx="11022331" cy="854080"/>
              </a:xfrm>
              <a:prstGeom prst="rect">
                <a:avLst/>
              </a:prstGeom>
            </p:spPr>
            <p:txBody>
              <a:bodyPr wrap="square">
                <a:spAutoFit/>
              </a:bodyPr>
              <a:lstStyle/>
              <a:p>
                <a:pPr lvl="0">
                  <a:lnSpc>
                    <a:spcPct val="150000"/>
                  </a:lnSpc>
                </a:pPr>
                <a:r>
                  <a:rPr lang="en-US" altLang="zh-CN" sz="1100" i="1" dirty="0">
                    <a:solidFill>
                      <a:srgbClr val="000000"/>
                    </a:solidFill>
                    <a:latin typeface="Times New Roman" pitchFamily="18" charset="0"/>
                    <a:cs typeface="Times New Roman" pitchFamily="18" charset="0"/>
                  </a:rPr>
                  <a:t>expected monetary value , EMV</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R</a:t>
                </a:r>
                <a:r>
                  <a:rPr lang="en-US" altLang="zh-CN" sz="1100" i="1" baseline="-25000" dirty="0" err="1">
                    <a:solidFill>
                      <a:srgbClr val="000000"/>
                    </a:solidFill>
                    <a:latin typeface="Times New Roman" pitchFamily="18" charset="0"/>
                    <a:cs typeface="Times New Roman" pitchFamily="18" charset="0"/>
                  </a:rPr>
                  <a:t>n</a:t>
                </a:r>
                <a:r>
                  <a:rPr lang="zh-CN" altLang="en-US" sz="1100" dirty="0">
                    <a:solidFill>
                      <a:srgbClr val="000000"/>
                    </a:solidFill>
                    <a:latin typeface="Times New Roman" pitchFamily="18" charset="0"/>
                    <a:cs typeface="Times New Roman" pitchFamily="18" charset="0"/>
                  </a:rPr>
                  <a:t> ，且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dirty="0">
                    <a:solidFill>
                      <a:srgbClr val="000000"/>
                    </a:solidFill>
                    <a:latin typeface="Times New Roman" pitchFamily="18" charset="0"/>
                    <a:cs typeface="Times New Roman" pitchFamily="18" charset="0"/>
                  </a:rPr>
                  <a:t> = 1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i="1" dirty="0">
                    <a:solidFill>
                      <a:srgbClr val="000000"/>
                    </a:solidFill>
                    <a:latin typeface="Times New Roman" pitchFamily="18" charset="0"/>
                    <a:cs typeface="Times New Roman" pitchFamily="18" charset="0"/>
                  </a:rPr>
                  <a:t>Utility</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H</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X</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H</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indirect utility function</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i="1" baseline="-25000" dirty="0">
                    <a:solidFill>
                      <a:srgbClr val="000000"/>
                    </a:solidFill>
                    <a:latin typeface="Times New Roman" pitchFamily="18" charset="0"/>
                    <a:cs typeface="Times New Roman" pitchFamily="18" charset="0"/>
                  </a:rPr>
                  <a:t>m</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 </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i="1" baseline="-25000" dirty="0">
                    <a:solidFill>
                      <a:srgbClr val="000000"/>
                    </a:solidFill>
                    <a:latin typeface="Times New Roman" pitchFamily="18" charset="0"/>
                    <a:cs typeface="Times New Roman" pitchFamily="18" charset="0"/>
                  </a:rPr>
                  <a:t>W</a:t>
                </a:r>
                <a:r>
                  <a:rPr lang="en-US" altLang="zh-CN" sz="9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0 )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100" i="1" dirty="0" err="1">
                    <a:solidFill>
                      <a:srgbClr val="000000"/>
                    </a:solidFill>
                    <a:latin typeface="Times New Roman" pitchFamily="18" charset="0"/>
                    <a:cs typeface="Times New Roman" pitchFamily="18" charset="0"/>
                  </a:rPr>
                  <a:t>Von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Neumann</a:t>
                </a:r>
                <a:r>
                  <a:rPr lang="en-US" altLang="zh-CN" sz="1100" dirty="0" err="1">
                    <a:solidFill>
                      <a:srgbClr val="000000"/>
                    </a:solidFill>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Morgenstern</a:t>
                </a:r>
                <a:r>
                  <a:rPr lang="en-US" altLang="zh-CN" sz="1100" i="1" dirty="0">
                    <a:solidFill>
                      <a:srgbClr val="000000"/>
                    </a:solidFill>
                    <a:latin typeface="Times New Roman" pitchFamily="18" charset="0"/>
                    <a:cs typeface="Times New Roman" pitchFamily="18" charset="0"/>
                  </a:rPr>
                  <a:t> Utility Index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VNM Utility Index</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ea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 </a:t>
                </a:r>
                <a:endParaRPr lang="en-US" altLang="zh-CN" sz="1100" dirty="0">
                  <a:solidFill>
                    <a:srgbClr val="000000"/>
                  </a:solidFill>
                  <a:latin typeface="Times New Roman" pitchFamily="18" charset="0"/>
                  <a:cs typeface="Times New Roman" pitchFamily="18" charset="0"/>
                </a:endParaRPr>
              </a:p>
            </p:txBody>
          </p:sp>
          <p:cxnSp>
            <p:nvCxnSpPr>
              <p:cNvPr id="3" name="直接箭头连接符 2"/>
              <p:cNvCxnSpPr/>
              <p:nvPr/>
            </p:nvCxnSpPr>
            <p:spPr>
              <a:xfrm>
                <a:off x="2756708" y="3837484"/>
                <a:ext cx="288000" cy="0"/>
              </a:xfrm>
              <a:prstGeom prst="straightConnector1">
                <a:avLst/>
              </a:prstGeom>
              <a:ln w="3175">
                <a:tailEnd type="stealth" w="sm"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929354" y="3836154"/>
                <a:ext cx="288000" cy="0"/>
              </a:xfrm>
              <a:prstGeom prst="straightConnector1">
                <a:avLst/>
              </a:prstGeom>
              <a:ln w="3175">
                <a:tailEnd type="stealth" w="sm"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25358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1332711" y="678704"/>
            <a:ext cx="9078115" cy="4981580"/>
            <a:chOff x="1285086" y="631079"/>
            <a:chExt cx="9078115" cy="4981580"/>
          </a:xfrm>
        </p:grpSpPr>
        <p:pic>
          <p:nvPicPr>
            <p:cNvPr id="63079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1310" y="1883396"/>
              <a:ext cx="4144161" cy="136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285087" y="631079"/>
              <a:ext cx="9078114" cy="31412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醫療保險的購買行為：</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1285086" y="945204"/>
              <a:ext cx="9078114" cy="600164"/>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假設消費者有 </a:t>
              </a:r>
              <a:r>
                <a:rPr lang="en-US" altLang="zh-CN" sz="1100" dirty="0">
                  <a:solidFill>
                    <a:srgbClr val="000000"/>
                  </a:solidFill>
                  <a:latin typeface="Times New Roman" pitchFamily="18" charset="0"/>
                  <a:cs typeface="Times New Roman" pitchFamily="18" charset="0"/>
                </a:rPr>
                <a:t>60% </a:t>
              </a:r>
              <a:r>
                <a:rPr lang="zh-CN" altLang="en-US" sz="1100" dirty="0">
                  <a:solidFill>
                    <a:srgbClr val="000000"/>
                  </a:solidFill>
                  <a:latin typeface="Times New Roman" pitchFamily="18" charset="0"/>
                  <a:cs typeface="Times New Roman" pitchFamily="18" charset="0"/>
                </a:rPr>
                <a:t>的幾率維持身體健康，健康狀態下每月可有三萬元的財富，</a:t>
              </a:r>
              <a:r>
                <a:rPr lang="en-US" altLang="zh-CN" sz="1100" dirty="0">
                  <a:solidFill>
                    <a:srgbClr val="000000"/>
                  </a:solidFill>
                  <a:latin typeface="Times New Roman" pitchFamily="18" charset="0"/>
                  <a:cs typeface="Times New Roman" pitchFamily="18" charset="0"/>
                </a:rPr>
                <a:t>40% </a:t>
              </a:r>
              <a:r>
                <a:rPr lang="zh-CN" altLang="en-US" sz="1100" dirty="0">
                  <a:solidFill>
                    <a:srgbClr val="000000"/>
                  </a:solidFill>
                  <a:latin typeface="Times New Roman" pitchFamily="18" charset="0"/>
                  <a:cs typeface="Times New Roman" pitchFamily="18" charset="0"/>
                </a:rPr>
                <a:t>的幾率會生病，生病狀態使其收入損失壹萬元，則消費者所面對的風險情況如下：</a:t>
              </a:r>
              <a:endParaRPr lang="en-US" altLang="zh-CN" sz="1100" dirty="0">
                <a:solidFill>
                  <a:srgbClr val="000000"/>
                </a:solidFill>
                <a:latin typeface="Times New Roman" pitchFamily="18" charset="0"/>
                <a:cs typeface="Times New Roman" pitchFamily="18" charset="0"/>
              </a:endParaRPr>
            </a:p>
          </p:txBody>
        </p:sp>
        <p:sp>
          <p:nvSpPr>
            <p:cNvPr id="12" name="矩形 11"/>
            <p:cNvSpPr/>
            <p:nvPr/>
          </p:nvSpPr>
          <p:spPr>
            <a:xfrm>
              <a:off x="1285086" y="3742916"/>
              <a:ext cx="9078115" cy="1869743"/>
            </a:xfrm>
            <a:prstGeom prst="rect">
              <a:avLst/>
            </a:prstGeom>
          </p:spPr>
          <p:txBody>
            <a:bodyPr wrap="square">
              <a:spAutoFit/>
            </a:bodyPr>
            <a:lstStyle/>
            <a:p>
              <a:pPr lvl="0">
                <a:lnSpc>
                  <a:spcPct val="150000"/>
                </a:lnSpc>
              </a:pPr>
              <a:r>
                <a:rPr lang="zh-CN" altLang="en-US" sz="1100" dirty="0">
                  <a:solidFill>
                    <a:schemeClr val="accent2">
                      <a:lumMod val="60000"/>
                      <a:lumOff val="40000"/>
                    </a:schemeClr>
                  </a:solidFill>
                  <a:latin typeface="Times New Roman" pitchFamily="18" charset="0"/>
                  <a:cs typeface="Times New Roman" pitchFamily="18" charset="0"/>
                </a:rPr>
                <a:t>以上分析可導出三點推論：</a:t>
              </a:r>
              <a:endParaRPr lang="en-US" altLang="zh-CN" sz="1100" dirty="0">
                <a:solidFill>
                  <a:schemeClr val="accent2">
                    <a:lumMod val="60000"/>
                    <a:lumOff val="40000"/>
                  </a:schemeClr>
                </a:solidFill>
                <a:latin typeface="Times New Roman" pitchFamily="18" charset="0"/>
                <a:cs typeface="Times New Roman" pitchFamily="18" charset="0"/>
              </a:endParaRPr>
            </a:p>
            <a:p>
              <a:pPr lvl="0">
                <a:lnSpc>
                  <a:spcPct val="150000"/>
                </a:lnSpc>
              </a:pPr>
              <a:r>
                <a:rPr lang="en-US" altLang="zh-CN" sz="1100" dirty="0">
                  <a:solidFill>
                    <a:schemeClr val="accent2">
                      <a:lumMod val="60000"/>
                      <a:lumOff val="40000"/>
                    </a:schemeClr>
                  </a:solidFill>
                  <a:latin typeface="Times New Roman" pitchFamily="18" charset="0"/>
                  <a:cs typeface="Times New Roman" pitchFamily="18" charset="0"/>
                </a:rPr>
                <a:t>(1) </a:t>
              </a:r>
              <a:r>
                <a:rPr lang="zh-CN" altLang="en-US" sz="1100" dirty="0">
                  <a:solidFill>
                    <a:schemeClr val="accent2">
                      <a:lumMod val="60000"/>
                      <a:lumOff val="40000"/>
                    </a:schemeClr>
                  </a:solidFill>
                  <a:latin typeface="Times New Roman" pitchFamily="18" charset="0"/>
                  <a:cs typeface="Times New Roman" pitchFamily="18" charset="0"/>
                </a:rPr>
                <a:t>消費者願意花費一些財富來消除不確定性使其效用增加，而願付的最高金額為 </a:t>
              </a:r>
              <a:r>
                <a:rPr lang="en-US" altLang="zh-CN" sz="1100" i="1" dirty="0">
                  <a:solidFill>
                    <a:schemeClr val="accent2">
                      <a:lumMod val="60000"/>
                      <a:lumOff val="40000"/>
                    </a:schemeClr>
                  </a:solidFill>
                  <a:latin typeface="Times New Roman" pitchFamily="18" charset="0"/>
                  <a:cs typeface="Times New Roman" pitchFamily="18" charset="0"/>
                </a:rPr>
                <a:t>W</a:t>
              </a:r>
              <a:r>
                <a:rPr lang="en-US" altLang="zh-CN" sz="1100" baseline="-25000" dirty="0">
                  <a:solidFill>
                    <a:schemeClr val="accent2">
                      <a:lumMod val="60000"/>
                      <a:lumOff val="40000"/>
                    </a:schemeClr>
                  </a:solidFill>
                  <a:latin typeface="Times New Roman" pitchFamily="18" charset="0"/>
                  <a:cs typeface="Times New Roman" pitchFamily="18" charset="0"/>
                </a:rPr>
                <a:t>2</a:t>
              </a:r>
              <a:r>
                <a:rPr lang="en-US" altLang="zh-CN" sz="1100" dirty="0">
                  <a:solidFill>
                    <a:schemeClr val="accent2">
                      <a:lumMod val="60000"/>
                      <a:lumOff val="40000"/>
                    </a:schemeClr>
                  </a:solidFill>
                  <a:latin typeface="Times New Roman" pitchFamily="18" charset="0"/>
                  <a:cs typeface="Times New Roman" pitchFamily="18" charset="0"/>
                </a:rPr>
                <a:t> - </a:t>
              </a:r>
              <a:r>
                <a:rPr lang="en-US" altLang="zh-CN" sz="1100" i="1" dirty="0" err="1">
                  <a:solidFill>
                    <a:schemeClr val="accent2">
                      <a:lumMod val="60000"/>
                      <a:lumOff val="40000"/>
                    </a:schemeClr>
                  </a:solidFill>
                  <a:latin typeface="Times New Roman" pitchFamily="18" charset="0"/>
                  <a:cs typeface="Times New Roman" pitchFamily="18" charset="0"/>
                </a:rPr>
                <a:t>W</a:t>
              </a:r>
              <a:r>
                <a:rPr lang="en-US" altLang="zh-CN" sz="1100" i="1" baseline="-25000" dirty="0" err="1">
                  <a:solidFill>
                    <a:schemeClr val="accent2">
                      <a:lumMod val="60000"/>
                      <a:lumOff val="40000"/>
                    </a:schemeClr>
                  </a:solidFill>
                  <a:latin typeface="Times New Roman" pitchFamily="18" charset="0"/>
                  <a:cs typeface="Times New Roman" pitchFamily="18" charset="0"/>
                </a:rPr>
                <a:t>c</a:t>
              </a:r>
              <a:r>
                <a:rPr lang="zh-CN" altLang="en-US" sz="1100" dirty="0">
                  <a:solidFill>
                    <a:schemeClr val="accent2">
                      <a:lumMod val="60000"/>
                      <a:lumOff val="40000"/>
                    </a:schemeClr>
                  </a:solidFill>
                  <a:latin typeface="Times New Roman" pitchFamily="18" charset="0"/>
                  <a:cs typeface="Times New Roman" pitchFamily="18" charset="0"/>
                </a:rPr>
                <a:t>（精算公平的保費加上風險成本），即在 </a:t>
              </a:r>
              <a:r>
                <a:rPr lang="en-US" altLang="zh-CN" sz="1100" i="1" dirty="0" err="1">
                  <a:solidFill>
                    <a:schemeClr val="accent2">
                      <a:lumMod val="60000"/>
                      <a:lumOff val="40000"/>
                    </a:schemeClr>
                  </a:solidFill>
                  <a:latin typeface="Times New Roman" pitchFamily="18" charset="0"/>
                  <a:cs typeface="Times New Roman" pitchFamily="18" charset="0"/>
                </a:rPr>
                <a:t>W</a:t>
              </a:r>
              <a:r>
                <a:rPr lang="en-US" altLang="zh-CN" sz="1100" i="1" baseline="-25000" dirty="0" err="1">
                  <a:solidFill>
                    <a:schemeClr val="accent2">
                      <a:lumMod val="60000"/>
                      <a:lumOff val="40000"/>
                    </a:schemeClr>
                  </a:solidFill>
                  <a:latin typeface="Times New Roman" pitchFamily="18" charset="0"/>
                  <a:cs typeface="Times New Roman" pitchFamily="18" charset="0"/>
                </a:rPr>
                <a:t>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的確定財富下的效用等於不確定情況下的預期效用，使消費者對確定與不確定二種情形的偏好相同，如果消費者的確定財富大於 </a:t>
              </a:r>
              <a:r>
                <a:rPr lang="en-US" altLang="zh-CN" sz="1100" i="1" dirty="0" err="1">
                  <a:solidFill>
                    <a:schemeClr val="accent2">
                      <a:lumMod val="60000"/>
                      <a:lumOff val="40000"/>
                    </a:schemeClr>
                  </a:solidFill>
                  <a:latin typeface="Times New Roman" pitchFamily="18" charset="0"/>
                  <a:cs typeface="Times New Roman" pitchFamily="18" charset="0"/>
                </a:rPr>
                <a:t>W</a:t>
              </a:r>
              <a:r>
                <a:rPr lang="en-US" altLang="zh-CN" sz="1100" i="1" baseline="-25000" dirty="0" err="1">
                  <a:solidFill>
                    <a:schemeClr val="accent2">
                      <a:lumMod val="60000"/>
                      <a:lumOff val="40000"/>
                    </a:schemeClr>
                  </a:solidFill>
                  <a:latin typeface="Times New Roman" pitchFamily="18" charset="0"/>
                  <a:cs typeface="Times New Roman" pitchFamily="18" charset="0"/>
                </a:rPr>
                <a:t>c</a:t>
              </a:r>
              <a:r>
                <a:rPr lang="en-US" altLang="zh-CN" sz="1100" i="1" baseline="-250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，則消費者在確定情況下的效用就大於財富不確定情況下的預期效用，此正說明厭惡風險型消費者願意購買保險的原因：籍著購買保險來避免財富的不確定性使效用增加；</a:t>
              </a:r>
              <a:endParaRPr lang="en-US" altLang="zh-CN" sz="1100" dirty="0">
                <a:solidFill>
                  <a:schemeClr val="accent2">
                    <a:lumMod val="60000"/>
                    <a:lumOff val="40000"/>
                  </a:schemeClr>
                </a:solidFill>
                <a:latin typeface="Times New Roman" pitchFamily="18" charset="0"/>
                <a:cs typeface="Times New Roman" pitchFamily="18" charset="0"/>
              </a:endParaRPr>
            </a:p>
            <a:p>
              <a:pPr lvl="0">
                <a:lnSpc>
                  <a:spcPct val="150000"/>
                </a:lnSpc>
              </a:pPr>
              <a:r>
                <a:rPr lang="en-US" altLang="zh-CN" sz="1100" dirty="0">
                  <a:solidFill>
                    <a:schemeClr val="accent2">
                      <a:lumMod val="60000"/>
                      <a:lumOff val="40000"/>
                    </a:schemeClr>
                  </a:solidFill>
                  <a:latin typeface="Times New Roman" pitchFamily="18" charset="0"/>
                  <a:cs typeface="Times New Roman" pitchFamily="18" charset="0"/>
                </a:rPr>
                <a:t>(2) </a:t>
              </a:r>
              <a:r>
                <a:rPr lang="zh-CN" altLang="en-US" sz="1100" dirty="0">
                  <a:solidFill>
                    <a:schemeClr val="accent2">
                      <a:lumMod val="60000"/>
                      <a:lumOff val="40000"/>
                    </a:schemeClr>
                  </a:solidFill>
                  <a:latin typeface="Times New Roman" pitchFamily="18" charset="0"/>
                  <a:cs typeface="Times New Roman" pitchFamily="18" charset="0"/>
                </a:rPr>
                <a:t>風險成本亦反映消費者對風險的趨避程度（財富邊際效用的遞減程度），風險趨避程度愈大，表示消費者愈不喜歡風險，此一風險成本就愈大，此外風險成本的大小也取決於不確定的程度，也就是罹病時財物損失的大小；</a:t>
              </a:r>
              <a:endParaRPr lang="en-US" altLang="zh-CN" sz="1100" dirty="0">
                <a:solidFill>
                  <a:schemeClr val="accent2">
                    <a:lumMod val="60000"/>
                    <a:lumOff val="40000"/>
                  </a:schemeClr>
                </a:solidFill>
                <a:latin typeface="Times New Roman" pitchFamily="18" charset="0"/>
                <a:cs typeface="Times New Roman" pitchFamily="18" charset="0"/>
              </a:endParaRPr>
            </a:p>
            <a:p>
              <a:pPr lvl="0">
                <a:lnSpc>
                  <a:spcPct val="150000"/>
                </a:lnSpc>
              </a:pPr>
              <a:r>
                <a:rPr lang="en-US" altLang="zh-CN" sz="1100" dirty="0">
                  <a:solidFill>
                    <a:schemeClr val="accent2">
                      <a:lumMod val="60000"/>
                      <a:lumOff val="40000"/>
                    </a:schemeClr>
                  </a:solidFill>
                  <a:latin typeface="Times New Roman" pitchFamily="18" charset="0"/>
                  <a:cs typeface="Times New Roman" pitchFamily="18" charset="0"/>
                </a:rPr>
                <a:t>(3) </a:t>
              </a:r>
              <a:r>
                <a:rPr lang="zh-CN" altLang="en-US" sz="1100" dirty="0">
                  <a:solidFill>
                    <a:schemeClr val="accent2">
                      <a:lumMod val="60000"/>
                      <a:lumOff val="40000"/>
                    </a:schemeClr>
                  </a:solidFill>
                  <a:latin typeface="Times New Roman" pitchFamily="18" charset="0"/>
                  <a:cs typeface="Times New Roman" pitchFamily="18" charset="0"/>
                </a:rPr>
                <a:t>只有在財富的邊際效用是遞減的情況下，消費者才有意願購買保險，在財富邊際效用固定不變的情況下，購買保險並不會使消費者的效用增加；</a:t>
              </a:r>
              <a:endParaRPr lang="en-US" altLang="zh-CN" sz="1100" dirty="0">
                <a:solidFill>
                  <a:schemeClr val="accent2">
                    <a:lumMod val="60000"/>
                    <a:lumOff val="40000"/>
                  </a:schemeClr>
                </a:solidFill>
                <a:latin typeface="Times New Roman" pitchFamily="18" charset="0"/>
                <a:cs typeface="Times New Roman" pitchFamily="18" charset="0"/>
              </a:endParaRPr>
            </a:p>
          </p:txBody>
        </p:sp>
        <p:pic>
          <p:nvPicPr>
            <p:cNvPr id="73728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8423" y="1558337"/>
              <a:ext cx="3743327" cy="216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55465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507977" y="580029"/>
            <a:ext cx="10726320" cy="5140700"/>
            <a:chOff x="507977" y="608604"/>
            <a:chExt cx="10726320" cy="5140700"/>
          </a:xfrm>
        </p:grpSpPr>
        <p:sp>
          <p:nvSpPr>
            <p:cNvPr id="5" name="矩形 4"/>
            <p:cNvSpPr/>
            <p:nvPr/>
          </p:nvSpPr>
          <p:spPr>
            <a:xfrm>
              <a:off x="507977" y="608604"/>
              <a:ext cx="10726320"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消費者對保險的需求：</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507977" y="954853"/>
              <a:ext cx="10726320" cy="600164"/>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假設某一消費者健康時的財富為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，生病的幾率為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，生病時的收入損失為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，消費者購買保險的給付範圍</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coverage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或保額為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，每一元保險給付的費率為 </a:t>
              </a:r>
              <a:r>
                <a:rPr lang="en-US" altLang="zh-CN" sz="1100" i="1" dirty="0">
                  <a:solidFill>
                    <a:srgbClr val="000000"/>
                  </a:solidFill>
                  <a:latin typeface="Times New Roman" pitchFamily="18" charset="0"/>
                  <a:cs typeface="Times New Roman" pitchFamily="18" charset="0"/>
                </a:rPr>
                <a:t>α</a:t>
              </a:r>
              <a:r>
                <a:rPr lang="zh-CN" altLang="en-US" sz="1100" dirty="0">
                  <a:solidFill>
                    <a:srgbClr val="000000"/>
                  </a:solidFill>
                  <a:latin typeface="Times New Roman" pitchFamily="18" charset="0"/>
                  <a:cs typeface="Times New Roman" pitchFamily="18" charset="0"/>
                </a:rPr>
                <a:t>（此費率由保險公司決定），故消費者所付的總保費為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，因此可將消費者所面臨的生病與健康情形整理如下：</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507977" y="3625646"/>
              <a:ext cx="10726320" cy="2123658"/>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消費者的選擇問題即是選擇一最適的保額</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，使其預期效用達到最大，即：</a:t>
              </a:r>
              <a:r>
                <a:rPr lang="pl-PL" altLang="zh-CN" sz="1100" i="1" dirty="0">
                  <a:solidFill>
                    <a:srgbClr val="000000"/>
                  </a:solidFill>
                  <a:latin typeface="Times New Roman" pitchFamily="18" charset="0"/>
                  <a:cs typeface="Times New Roman" pitchFamily="18" charset="0"/>
                </a:rPr>
                <a:t>Max</a:t>
              </a:r>
              <a:r>
                <a:rPr lang="en-US" altLang="zh-CN" sz="1100" dirty="0">
                  <a:solidFill>
                    <a:srgbClr val="000000"/>
                  </a:solidFill>
                  <a:latin typeface="Times New Roman" pitchFamily="18" charset="0"/>
                  <a:cs typeface="Times New Roman" pitchFamily="18" charset="0"/>
                </a:rPr>
                <a:t> {</a:t>
              </a:r>
              <a:r>
                <a:rPr lang="zh-CN" altLang="pl-PL"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L</a:t>
              </a:r>
              <a:r>
                <a:rPr lang="pl-PL" altLang="zh-CN" sz="1100" dirty="0">
                  <a:solidFill>
                    <a:srgbClr val="000000"/>
                  </a:solidFill>
                  <a:latin typeface="Times New Roman" pitchFamily="18" charset="0"/>
                  <a:cs typeface="Times New Roman" pitchFamily="18" charset="0"/>
                </a:rPr>
                <a:t> + ( 1 - </a:t>
              </a:r>
              <a:r>
                <a:rPr lang="pl-PL" altLang="zh-CN" sz="1100" i="1" dirty="0">
                  <a:solidFill>
                    <a:srgbClr val="000000"/>
                  </a:solidFill>
                  <a:latin typeface="Times New Roman" pitchFamily="18" charset="0"/>
                  <a:cs typeface="Times New Roman" pitchFamily="18" charset="0"/>
                </a:rPr>
                <a:t>α</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q</a:t>
              </a:r>
              <a:r>
                <a:rPr lang="pl-PL" altLang="zh-CN" sz="1100" dirty="0">
                  <a:solidFill>
                    <a:srgbClr val="000000"/>
                  </a:solidFill>
                  <a:latin typeface="Times New Roman" pitchFamily="18" charset="0"/>
                  <a:cs typeface="Times New Roman" pitchFamily="18" charset="0"/>
                </a:rPr>
                <a:t> ] + ( 1 -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α</a:t>
              </a:r>
              <a:r>
                <a:rPr lang="en-US" altLang="zh-CN" sz="1100" i="1"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 q</a:t>
              </a:r>
              <a:r>
                <a:rPr lang="pl-PL"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對上述效用函數式求一階條件，求解 </a:t>
              </a:r>
              <a:r>
                <a:rPr lang="en-US" altLang="zh-CN" sz="1100" i="1" dirty="0">
                  <a:solidFill>
                    <a:srgbClr val="000000"/>
                  </a:solidFill>
                  <a:latin typeface="Times New Roman" pitchFamily="18" charset="0"/>
                  <a:cs typeface="Times New Roman" pitchFamily="18" charset="0"/>
                </a:rPr>
                <a:t>d</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dq</a:t>
              </a:r>
              <a:r>
                <a:rPr lang="en-US" altLang="zh-CN" sz="1100" dirty="0">
                  <a:solidFill>
                    <a:srgbClr val="000000"/>
                  </a:solidFill>
                  <a:latin typeface="Times New Roman" pitchFamily="18" charset="0"/>
                  <a:cs typeface="Times New Roman" pitchFamily="18" charset="0"/>
                </a:rPr>
                <a:t> = 0</a:t>
              </a:r>
              <a:r>
                <a:rPr lang="zh-CN" altLang="en-US" sz="1100" dirty="0">
                  <a:solidFill>
                    <a:srgbClr val="000000"/>
                  </a:solidFill>
                  <a:latin typeface="Times New Roman" pitchFamily="18" charset="0"/>
                  <a:cs typeface="Times New Roman" pitchFamily="18" charset="0"/>
                </a:rPr>
                <a:t> 可導出如下消費者保險需求的均衡式：</a:t>
              </a:r>
              <a:endParaRPr lang="en-US" altLang="zh-CN" sz="1100" dirty="0">
                <a:solidFill>
                  <a:srgbClr val="000000"/>
                </a:solidFill>
                <a:latin typeface="Times New Roman" pitchFamily="18" charset="0"/>
                <a:cs typeface="Times New Roman" pitchFamily="18" charset="0"/>
              </a:endParaRPr>
            </a:p>
            <a:p>
              <a:pPr lvl="0">
                <a:lnSpc>
                  <a:spcPct val="150000"/>
                </a:lnSpc>
              </a:pP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式中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zh-CN" altLang="en-US" sz="1100" dirty="0">
                  <a:solidFill>
                    <a:srgbClr val="000000"/>
                  </a:solidFill>
                  <a:latin typeface="Times New Roman" pitchFamily="18" charset="0"/>
                  <a:cs typeface="Times New Roman" pitchFamily="18" charset="0"/>
                </a:rPr>
                <a:t> 表示效用函數的一次微分，即為保額</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的邊際效用；</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等號左邊即消費者多購買一元的保險給付時，在生病時可多增加 </a:t>
              </a:r>
              <a:r>
                <a:rPr lang="en-US" altLang="zh-CN" sz="1100" dirty="0">
                  <a:solidFill>
                    <a:srgbClr val="000000"/>
                  </a:solidFill>
                  <a:latin typeface="Times New Roman" pitchFamily="18" charset="0"/>
                  <a:cs typeface="Times New Roman" pitchFamily="18" charset="0"/>
                </a:rPr>
                <a:t>1 -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的財富，而由於此一多增加部份財富所增加的預期效用為：</a:t>
              </a:r>
              <a:r>
                <a:rPr lang="fr-FR" altLang="zh-CN" sz="1100" dirty="0">
                  <a:solidFill>
                    <a:srgbClr val="000000"/>
                  </a:solidFill>
                  <a:latin typeface="Times New Roman" pitchFamily="18" charset="0"/>
                  <a:cs typeface="Times New Roman" pitchFamily="18" charset="0"/>
                </a:rPr>
                <a:t>( 1 -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( 1 -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，且獲得此一效用增加</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gain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的幾率為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，故上式等號左邊部分表示消費者多購買一元保險給付所獲得的預期邊際收益，可以 </a:t>
              </a:r>
              <a:r>
                <a:rPr lang="en-US" altLang="zh-CN" sz="1100" i="1" dirty="0">
                  <a:solidFill>
                    <a:srgbClr val="000000"/>
                  </a:solidFill>
                  <a:latin typeface="Times New Roman" pitchFamily="18" charset="0"/>
                  <a:cs typeface="Times New Roman" pitchFamily="18" charset="0"/>
                </a:rPr>
                <a:t>MR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來表示；</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等號右邊即消費者多購買一元的保險給付時，在健康狀態下就會損失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元的財富（繳了保費卻沒有生病），而由於繳此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元保費所得的邊際效用為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，且此一效用損失發生的幾率為 </a:t>
              </a:r>
              <a:r>
                <a:rPr lang="en-US" altLang="zh-CN" sz="1100" dirty="0">
                  <a:solidFill>
                    <a:srgbClr val="000000"/>
                  </a:solidFill>
                  <a:latin typeface="Times New Roman" pitchFamily="18" charset="0"/>
                  <a:cs typeface="Times New Roman" pitchFamily="18" charset="0"/>
                </a:rPr>
                <a:t>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，故上式等號右邊部分表示消費者多購買一元的保險給付所付出的預期邊際成本，可以 </a:t>
              </a:r>
              <a:r>
                <a:rPr lang="en-US" altLang="zh-CN" sz="1100" i="1" dirty="0">
                  <a:solidFill>
                    <a:srgbClr val="000000"/>
                  </a:solidFill>
                  <a:latin typeface="Times New Roman" pitchFamily="18" charset="0"/>
                  <a:cs typeface="Times New Roman" pitchFamily="18" charset="0"/>
                </a:rPr>
                <a:t>MC</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來表示；</a:t>
              </a:r>
              <a:endParaRPr lang="en-US" altLang="zh-CN" sz="1100" dirty="0">
                <a:solidFill>
                  <a:srgbClr val="000000"/>
                </a:solidFill>
                <a:latin typeface="Times New Roman" pitchFamily="18" charset="0"/>
                <a:cs typeface="Times New Roman" pitchFamily="18" charset="0"/>
              </a:endParaRPr>
            </a:p>
          </p:txBody>
        </p:sp>
        <p:pic>
          <p:nvPicPr>
            <p:cNvPr id="63693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1400" y="1659323"/>
              <a:ext cx="5358192" cy="157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07080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3" name="组合 2"/>
          <p:cNvGrpSpPr/>
          <p:nvPr/>
        </p:nvGrpSpPr>
        <p:grpSpPr>
          <a:xfrm>
            <a:off x="608433" y="596793"/>
            <a:ext cx="10381731" cy="4881485"/>
            <a:chOff x="608433" y="596793"/>
            <a:chExt cx="10381731" cy="4881485"/>
          </a:xfrm>
        </p:grpSpPr>
        <p:pic>
          <p:nvPicPr>
            <p:cNvPr id="75060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1025" y="1021757"/>
              <a:ext cx="6449139" cy="4407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08433" y="596793"/>
              <a:ext cx="3668462"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消費者對保險的需求：</a:t>
              </a:r>
              <a:endParaRPr lang="en-US" altLang="zh-CN" sz="1000" dirty="0">
                <a:solidFill>
                  <a:srgbClr val="000000"/>
                </a:solidFill>
                <a:latin typeface="Times New Roman" pitchFamily="18" charset="0"/>
                <a:cs typeface="Times New Roman" pitchFamily="18" charset="0"/>
              </a:endParaRPr>
            </a:p>
          </p:txBody>
        </p:sp>
        <p:sp>
          <p:nvSpPr>
            <p:cNvPr id="16" name="矩形 15"/>
            <p:cNvSpPr/>
            <p:nvPr/>
          </p:nvSpPr>
          <p:spPr>
            <a:xfrm>
              <a:off x="608433" y="1069379"/>
              <a:ext cx="3668462" cy="4408899"/>
            </a:xfrm>
            <a:prstGeom prst="rect">
              <a:avLst/>
            </a:prstGeom>
          </p:spPr>
          <p:txBody>
            <a:bodyPr wrap="square">
              <a:spAutoFit/>
            </a:bodyPr>
            <a:lstStyle/>
            <a:p>
              <a:pPr lvl="0">
                <a:lnSpc>
                  <a:spcPct val="150000"/>
                </a:lnSpc>
              </a:pPr>
              <a:r>
                <a:rPr lang="zh-CN" altLang="en-US" sz="1100" dirty="0">
                  <a:solidFill>
                    <a:schemeClr val="accent2">
                      <a:lumMod val="60000"/>
                      <a:lumOff val="40000"/>
                    </a:schemeClr>
                  </a:solidFill>
                  <a:latin typeface="Times New Roman" pitchFamily="18" charset="0"/>
                  <a:cs typeface="Times New Roman" pitchFamily="18" charset="0"/>
                </a:rPr>
                <a:t>討論生病時的收入損失</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L</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、費率</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、健康時的財富</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W</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等外生變量的變化對消費者最適保額</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baseline="30000" dirty="0">
                  <a:solidFill>
                    <a:schemeClr val="accent2">
                      <a:lumMod val="60000"/>
                      <a:lumOff val="40000"/>
                    </a:schemeClr>
                  </a:solidFill>
                  <a:latin typeface="Times New Roman" pitchFamily="18" charset="0"/>
                  <a:cs typeface="Times New Roman" pitchFamily="18" charset="0"/>
                </a:rPr>
                <a:t>* </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的影響稱為比較靜態分析</a:t>
              </a:r>
              <a:r>
                <a:rPr lang="en-US" altLang="zh-CN" sz="1000" dirty="0">
                  <a:solidFill>
                    <a:schemeClr val="accent2">
                      <a:lumMod val="60000"/>
                      <a:lumOff val="40000"/>
                    </a:schemeClr>
                  </a:solidFill>
                  <a:latin typeface="Times New Roman" pitchFamily="18" charset="0"/>
                  <a:cs typeface="Times New Roman" pitchFamily="18" charset="0"/>
                </a:rPr>
                <a:t>(</a:t>
              </a:r>
              <a:r>
                <a:rPr lang="en-US" altLang="zh-CN" sz="1000" i="1" dirty="0">
                  <a:solidFill>
                    <a:schemeClr val="accent2">
                      <a:lumMod val="60000"/>
                      <a:lumOff val="40000"/>
                    </a:schemeClr>
                  </a:solidFill>
                  <a:latin typeface="Times New Roman" pitchFamily="18" charset="0"/>
                  <a:cs typeface="Times New Roman" pitchFamily="18" charset="0"/>
                </a:rPr>
                <a:t>comparative static analysis</a:t>
              </a:r>
              <a:r>
                <a:rPr lang="en-US" altLang="zh-CN" sz="10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，當消費者罹病時，其收入損失</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L</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金額若增加，則保險的預期邊際效益上升（邊際收益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曲線右移），但邊際成本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曲線不變，故消費者會提高最適保額 </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i="1" baseline="30000" dirty="0">
                  <a:solidFill>
                    <a:schemeClr val="accent2">
                      <a:lumMod val="60000"/>
                      <a:lumOff val="40000"/>
                    </a:schemeClr>
                  </a:solidFill>
                  <a:latin typeface="Times New Roman" pitchFamily="18" charset="0"/>
                  <a:cs typeface="Times New Roman" pitchFamily="18" charset="0"/>
                </a:rPr>
                <a:t>*</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，此意謂著罹病時的財富損失愈大消費者購買保險的最適保額就愈高，其次，若保險公司提供保險的費率</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升高，一方面 </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上升使生病時每一元保額多增加的財富 </a:t>
              </a:r>
              <a:r>
                <a:rPr lang="en-US" altLang="zh-CN" sz="1100" dirty="0">
                  <a:solidFill>
                    <a:schemeClr val="accent2">
                      <a:lumMod val="60000"/>
                      <a:lumOff val="40000"/>
                    </a:schemeClr>
                  </a:solidFill>
                  <a:latin typeface="Times New Roman" pitchFamily="18" charset="0"/>
                  <a:cs typeface="Times New Roman" pitchFamily="18" charset="0"/>
                </a:rPr>
                <a:t>1 - </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下降，購買保險的邊際收益下降，邊際收益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曲線左移，另一方面 </a:t>
              </a:r>
              <a:r>
                <a:rPr lang="en-US" altLang="zh-CN" sz="1100" i="1" dirty="0">
                  <a:solidFill>
                    <a:schemeClr val="accent2">
                      <a:lumMod val="60000"/>
                      <a:lumOff val="40000"/>
                    </a:schemeClr>
                  </a:solidFill>
                  <a:latin typeface="Times New Roman" pitchFamily="18" charset="0"/>
                  <a:cs typeface="Times New Roman" pitchFamily="18" charset="0"/>
                </a:rPr>
                <a:t>α</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上升也使健康狀態下損失掉的保費增加，購買保險的邊際成本上升，邊際成本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曲線上移，故消費者的最適保額 </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i="1" baseline="30000" dirty="0">
                  <a:solidFill>
                    <a:schemeClr val="accent2">
                      <a:lumMod val="60000"/>
                      <a:lumOff val="40000"/>
                    </a:schemeClr>
                  </a:solidFill>
                  <a:latin typeface="Times New Roman" pitchFamily="18" charset="0"/>
                  <a:cs typeface="Times New Roman" pitchFamily="18" charset="0"/>
                </a:rPr>
                <a:t>*</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會降低，此一結果顯示保險公司提供的保險費率愈高消費者投保的最適保額就愈低，最後，如果消費者的財富</a:t>
              </a:r>
              <a:r>
                <a:rPr lang="en-US" altLang="zh-CN" sz="1100" dirty="0">
                  <a:solidFill>
                    <a:schemeClr val="accent2">
                      <a:lumMod val="60000"/>
                      <a:lumOff val="40000"/>
                    </a:schemeClr>
                  </a:solidFill>
                  <a:latin typeface="Times New Roman" pitchFamily="18" charset="0"/>
                  <a:cs typeface="Times New Roman" pitchFamily="18" charset="0"/>
                </a:rPr>
                <a:t>(</a:t>
              </a:r>
              <a:r>
                <a:rPr lang="en-US" altLang="zh-CN" sz="1100" i="1" dirty="0">
                  <a:solidFill>
                    <a:schemeClr val="accent2">
                      <a:lumMod val="60000"/>
                      <a:lumOff val="40000"/>
                    </a:schemeClr>
                  </a:solidFill>
                  <a:latin typeface="Times New Roman" pitchFamily="18" charset="0"/>
                  <a:cs typeface="Times New Roman" pitchFamily="18" charset="0"/>
                </a:rPr>
                <a:t>W</a:t>
              </a:r>
              <a:r>
                <a:rPr lang="en-US" altLang="zh-CN" sz="1100" dirty="0">
                  <a:solidFill>
                    <a:schemeClr val="accent2">
                      <a:lumMod val="60000"/>
                      <a:lumOff val="40000"/>
                    </a:schemeClr>
                  </a:solidFill>
                  <a:latin typeface="Times New Roman" pitchFamily="18" charset="0"/>
                  <a:cs typeface="Times New Roman" pitchFamily="18" charset="0"/>
                </a:rPr>
                <a:t>)</a:t>
              </a:r>
              <a:r>
                <a:rPr lang="zh-CN" altLang="en-US" sz="1100" dirty="0">
                  <a:solidFill>
                    <a:schemeClr val="accent2">
                      <a:lumMod val="60000"/>
                      <a:lumOff val="40000"/>
                    </a:schemeClr>
                  </a:solidFill>
                  <a:latin typeface="Times New Roman" pitchFamily="18" charset="0"/>
                  <a:cs typeface="Times New Roman" pitchFamily="18" charset="0"/>
                </a:rPr>
                <a:t>增加，會使邊際收益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曲線下移和邊際成本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曲線右移，因此最適保額 </a:t>
              </a:r>
              <a:r>
                <a:rPr lang="en-US" altLang="zh-CN" sz="1100" i="1" dirty="0">
                  <a:solidFill>
                    <a:schemeClr val="accent2">
                      <a:lumMod val="60000"/>
                      <a:lumOff val="40000"/>
                    </a:schemeClr>
                  </a:solidFill>
                  <a:latin typeface="Times New Roman" pitchFamily="18" charset="0"/>
                  <a:cs typeface="Times New Roman" pitchFamily="18" charset="0"/>
                </a:rPr>
                <a:t>q</a:t>
              </a:r>
              <a:r>
                <a:rPr lang="en-US" altLang="zh-CN" sz="1100" i="1" baseline="30000" dirty="0">
                  <a:solidFill>
                    <a:schemeClr val="accent2">
                      <a:lumMod val="60000"/>
                      <a:lumOff val="40000"/>
                    </a:schemeClr>
                  </a:solidFill>
                  <a:latin typeface="Times New Roman" pitchFamily="18" charset="0"/>
                  <a:cs typeface="Times New Roman" pitchFamily="18" charset="0"/>
                </a:rPr>
                <a:t>*</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有可能提高也有可能下降，端視邊際收益 </a:t>
              </a:r>
              <a:r>
                <a:rPr lang="en-US" altLang="zh-CN" sz="1100" i="1" dirty="0">
                  <a:solidFill>
                    <a:schemeClr val="accent2">
                      <a:lumMod val="60000"/>
                      <a:lumOff val="40000"/>
                    </a:schemeClr>
                  </a:solidFill>
                  <a:latin typeface="Times New Roman" pitchFamily="18" charset="0"/>
                  <a:cs typeface="Times New Roman" pitchFamily="18" charset="0"/>
                </a:rPr>
                <a:t>MR</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曲線與邊際成本 </a:t>
              </a:r>
              <a:r>
                <a:rPr lang="en-US" altLang="zh-CN" sz="1100" i="1" dirty="0">
                  <a:solidFill>
                    <a:schemeClr val="accent2">
                      <a:lumMod val="60000"/>
                      <a:lumOff val="40000"/>
                    </a:schemeClr>
                  </a:solidFill>
                  <a:latin typeface="Times New Roman" pitchFamily="18" charset="0"/>
                  <a:cs typeface="Times New Roman" pitchFamily="18" charset="0"/>
                </a:rPr>
                <a:t>MC</a:t>
              </a:r>
              <a:r>
                <a:rPr lang="en-US" altLang="zh-CN" sz="1100" dirty="0">
                  <a:solidFill>
                    <a:schemeClr val="accent2">
                      <a:lumMod val="60000"/>
                      <a:lumOff val="40000"/>
                    </a:schemeClr>
                  </a:solidFill>
                  <a:latin typeface="Times New Roman" pitchFamily="18" charset="0"/>
                  <a:cs typeface="Times New Roman" pitchFamily="18" charset="0"/>
                </a:rPr>
                <a:t> </a:t>
              </a:r>
              <a:r>
                <a:rPr lang="zh-CN" altLang="en-US" sz="1100" dirty="0">
                  <a:solidFill>
                    <a:schemeClr val="accent2">
                      <a:lumMod val="60000"/>
                      <a:lumOff val="40000"/>
                    </a:schemeClr>
                  </a:solidFill>
                  <a:latin typeface="Times New Roman" pitchFamily="18" charset="0"/>
                  <a:cs typeface="Times New Roman" pitchFamily="18" charset="0"/>
                </a:rPr>
                <a:t>曲線移動幅度的相對大小而定；</a:t>
              </a:r>
              <a:endParaRPr lang="en-US" altLang="zh-CN" sz="1100" dirty="0">
                <a:solidFill>
                  <a:schemeClr val="accent2">
                    <a:lumMod val="60000"/>
                    <a:lumOff val="40000"/>
                  </a:schemeClr>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49024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6" name="组合 5"/>
          <p:cNvGrpSpPr/>
          <p:nvPr/>
        </p:nvGrpSpPr>
        <p:grpSpPr>
          <a:xfrm>
            <a:off x="338686" y="700425"/>
            <a:ext cx="10800000" cy="4775657"/>
            <a:chOff x="338686" y="757575"/>
            <a:chExt cx="10800000" cy="4775657"/>
          </a:xfrm>
        </p:grpSpPr>
        <p:sp>
          <p:nvSpPr>
            <p:cNvPr id="5" name="矩形 4"/>
            <p:cNvSpPr/>
            <p:nvPr/>
          </p:nvSpPr>
          <p:spPr>
            <a:xfrm>
              <a:off x="494134" y="757575"/>
              <a:ext cx="10570106"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保險公司費率的決定：</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494134" y="1103824"/>
              <a:ext cx="10570106" cy="1361911"/>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對某一張保單而言，如被保險人生病，保險公司的淨收入為保費收入減去理賠金額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，如果被保險人不生病，則保險公司的收入為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，因此保險公司的預期利潤</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expected profit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可表示如下：</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 π</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表示保險公司提供保險的交易成本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transaction cost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或行政管理費用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administration cost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，在完全競爭市場的假設下，廠商的預期利潤為零，即：</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 π</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，進一步可解得：</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，如果廠商提供保險交易不用負擔任何行政管理成本</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，則可得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，此一結果的意涵為：在沒有交易成本的情況下，保險公司的費率等於疾病發生的幾率，此種費率文獻上稱之為精算公平費率</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actuarially fair premium</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AFP</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494131" y="3095448"/>
              <a:ext cx="10570109" cy="1107996"/>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將上述利潤函數式 </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 π</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t</a:t>
              </a:r>
              <a:r>
                <a:rPr lang="zh-CN" altLang="en-US" sz="1100" dirty="0">
                  <a:solidFill>
                    <a:srgbClr val="000000"/>
                  </a:solidFill>
                  <a:latin typeface="Times New Roman" pitchFamily="18" charset="0"/>
                  <a:cs typeface="Times New Roman" pitchFamily="18" charset="0"/>
                </a:rPr>
                <a:t> 代入前述消費者需求均衡式 </a:t>
              </a: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1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P</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，推導可得：</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1 </a:t>
              </a:r>
              <a:r>
                <a:rPr lang="fr-FR" altLang="zh-CN" sz="1100" dirty="0">
                  <a:solidFill>
                    <a:srgbClr val="000000"/>
                  </a:solidFill>
                  <a:latin typeface="Times New Roman" pitchFamily="18" charset="0"/>
                  <a:cs typeface="Times New Roman" pitchFamily="18" charset="0"/>
                </a:rPr>
                <a:t>+ 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α </a:t>
              </a:r>
              <a:r>
                <a:rPr lang="en-US" altLang="zh-CN" sz="1100" dirty="0">
                  <a:solidFill>
                    <a:srgbClr val="000000"/>
                  </a:solidFill>
                  <a:latin typeface="Times New Roman" pitchFamily="18" charset="0"/>
                  <a:cs typeface="Times New Roman" pitchFamily="18" charset="0"/>
                </a:rPr>
                <a:t>)</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zh-CN" altLang="en-US" sz="1100" dirty="0">
                  <a:solidFill>
                    <a:srgbClr val="000000"/>
                  </a:solidFill>
                  <a:latin typeface="Times New Roman" pitchFamily="18" charset="0"/>
                  <a:cs typeface="Times New Roman" pitchFamily="18" charset="0"/>
                </a:rPr>
                <a:t> ，在沒有交易成本</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的情況下即等於：</a:t>
              </a:r>
              <a:r>
                <a:rPr lang="fr-FR" altLang="zh-CN" sz="1100" i="1" dirty="0">
                  <a:solidFill>
                    <a:srgbClr val="000000"/>
                  </a:solidFill>
                  <a:latin typeface="Times New Roman" pitchFamily="18" charset="0"/>
                  <a:cs typeface="Times New Roman" pitchFamily="18" charset="0"/>
                </a:rPr>
                <a:t>d </a:t>
              </a:r>
              <a:r>
                <a:rPr lang="en-US" altLang="zh-CN" sz="1100" i="1" dirty="0">
                  <a:solidFill>
                    <a:srgbClr val="000000"/>
                  </a:solidFill>
                  <a:latin typeface="Times New Roman" pitchFamily="18" charset="0"/>
                  <a:cs typeface="Times New Roman" pitchFamily="18" charset="0"/>
                </a:rPr>
                <a:t>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L</a:t>
              </a:r>
              <a:r>
                <a:rPr lang="fr-FR" altLang="zh-CN" sz="1100" dirty="0">
                  <a:solidFill>
                    <a:srgbClr val="000000"/>
                  </a:solidFill>
                  <a:latin typeface="Times New Roman" pitchFamily="18" charset="0"/>
                  <a:cs typeface="Times New Roman" pitchFamily="18" charset="0"/>
                </a:rPr>
                <a:t> + (</a:t>
              </a:r>
              <a:r>
                <a:rPr lang="fr-FR" altLang="zh-CN" sz="1000" dirty="0">
                  <a:solidFill>
                    <a:srgbClr val="000000"/>
                  </a:solidFill>
                  <a:latin typeface="Times New Roman" pitchFamily="18" charset="0"/>
                  <a:cs typeface="Times New Roman" pitchFamily="18" charset="0"/>
                </a:rPr>
                <a:t> </a:t>
              </a:r>
              <a:r>
                <a:rPr lang="fr-FR" altLang="zh-CN" sz="900" dirty="0">
                  <a:solidFill>
                    <a:srgbClr val="000000"/>
                  </a:solidFill>
                  <a:latin typeface="Times New Roman" pitchFamily="18" charset="0"/>
                  <a:cs typeface="Times New Roman" pitchFamily="18" charset="0"/>
                </a:rPr>
                <a:t>1</a:t>
              </a:r>
              <a:r>
                <a:rPr lang="fr-FR" altLang="zh-CN" sz="1000" dirty="0">
                  <a:solidFill>
                    <a:srgbClr val="000000"/>
                  </a:solidFill>
                  <a:latin typeface="Times New Roman" pitchFamily="18" charset="0"/>
                  <a:cs typeface="Times New Roman" pitchFamily="18" charset="0"/>
                </a:rPr>
                <a:t> </a:t>
              </a:r>
              <a:r>
                <a:rPr lang="fr-FR" altLang="zh-CN" sz="1100" dirty="0">
                  <a:solidFill>
                    <a:srgbClr val="000000"/>
                  </a:solidFill>
                  <a:latin typeface="Times New Roman" pitchFamily="18" charset="0"/>
                  <a:cs typeface="Times New Roman" pitchFamily="18" charset="0"/>
                </a:rPr>
                <a:t>-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d U</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W</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α</a:t>
              </a:r>
              <a:r>
                <a:rPr lang="fr-FR" altLang="zh-CN" sz="1100" dirty="0">
                  <a:solidFill>
                    <a:srgbClr val="000000"/>
                  </a:solidFill>
                  <a:latin typeface="Times New Roman" pitchFamily="18" charset="0"/>
                  <a:cs typeface="Times New Roman" pitchFamily="18" charset="0"/>
                </a:rPr>
                <a:t> · </a:t>
              </a:r>
              <a:r>
                <a:rPr lang="fr-FR" altLang="zh-CN" sz="1100" i="1" dirty="0">
                  <a:solidFill>
                    <a:srgbClr val="000000"/>
                  </a:solidFill>
                  <a:latin typeface="Times New Roman" pitchFamily="18" charset="0"/>
                  <a:cs typeface="Times New Roman" pitchFamily="18" charset="0"/>
                </a:rPr>
                <a:t>q</a:t>
              </a:r>
              <a:r>
                <a:rPr lang="fr-FR" altLang="zh-CN" sz="1100" dirty="0">
                  <a:solidFill>
                    <a:srgbClr val="000000"/>
                  </a:solidFill>
                  <a:latin typeface="Times New Roman" pitchFamily="18" charset="0"/>
                  <a:cs typeface="Times New Roman" pitchFamily="18" charset="0"/>
                </a:rPr>
                <a:t> ] / </a:t>
              </a:r>
              <a:r>
                <a:rPr lang="fr-FR" altLang="zh-CN" sz="1100" i="1" dirty="0">
                  <a:solidFill>
                    <a:srgbClr val="000000"/>
                  </a:solidFill>
                  <a:latin typeface="Times New Roman" pitchFamily="18" charset="0"/>
                  <a:cs typeface="Times New Roman" pitchFamily="18" charset="0"/>
                </a:rPr>
                <a:t>dq</a:t>
              </a:r>
              <a:r>
                <a:rPr lang="zh-CN" altLang="en-US" sz="1100" dirty="0">
                  <a:solidFill>
                    <a:srgbClr val="000000"/>
                  </a:solidFill>
                  <a:latin typeface="Times New Roman" pitchFamily="18" charset="0"/>
                  <a:cs typeface="Times New Roman" pitchFamily="18" charset="0"/>
                </a:rPr>
                <a:t> ，進一步可解得：</a:t>
              </a:r>
              <a:r>
                <a:rPr lang="en-US" altLang="zh-CN" sz="1100" i="1" dirty="0">
                  <a:solidFill>
                    <a:srgbClr val="000000"/>
                  </a:solidFill>
                  <a:latin typeface="Times New Roman" pitchFamily="18" charset="0"/>
                  <a:cs typeface="Times New Roman" pitchFamily="18" charset="0"/>
                </a:rPr>
                <a:t>q</a:t>
              </a:r>
              <a:r>
                <a:rPr lang="en-US" altLang="zh-CN" sz="1100" i="1" baseline="30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，此一結果的意涵為，若保險業為完全競爭（利潤為零）及沒有交易成本的情況下，消費者的最適保額就是全額投保</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fully insured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，即選擇保險給付範圍等於其全部的可能財富損失，在有交易成本</a:t>
              </a:r>
              <a:r>
                <a:rPr lang="en-US" altLang="zh-CN" sz="10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a:t>
              </a:r>
              <a:r>
                <a:rPr lang="zh-CN" altLang="en-US" sz="7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的情況下，消費者所選擇的最適保險給付範圍將小於其可能的財富損失，即消費者不會全額投保；</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494133" y="2749199"/>
              <a:ext cx="10570107"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消費者投注最適保險給付範圍的決定：</a:t>
              </a:r>
              <a:endParaRPr lang="en-US" altLang="zh-CN" sz="1000" dirty="0">
                <a:solidFill>
                  <a:srgbClr val="000000"/>
                </a:solidFill>
                <a:latin typeface="Times New Roman" pitchFamily="18" charset="0"/>
                <a:cs typeface="Times New Roman" pitchFamily="18" charset="0"/>
              </a:endParaRPr>
            </a:p>
          </p:txBody>
        </p:sp>
        <p:cxnSp>
          <p:nvCxnSpPr>
            <p:cNvPr id="3" name="直接连接符 2"/>
            <p:cNvCxnSpPr/>
            <p:nvPr/>
          </p:nvCxnSpPr>
          <p:spPr>
            <a:xfrm>
              <a:off x="338686" y="2616884"/>
              <a:ext cx="10800000"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94132" y="4203444"/>
              <a:ext cx="10570108" cy="1329788"/>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將完全競爭的保險市場與無交易成本兩項條件下導出的推論 </a:t>
              </a:r>
              <a:r>
                <a:rPr lang="en-US" altLang="zh-CN" sz="1100" i="1" dirty="0">
                  <a:solidFill>
                    <a:srgbClr val="000000"/>
                  </a:solidFill>
                  <a:latin typeface="Times New Roman" pitchFamily="18" charset="0"/>
                  <a:cs typeface="Times New Roman" pitchFamily="18" charset="0"/>
                </a:rPr>
                <a:t>α</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q</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代入購買保險的消費者的預期效用式</a:t>
              </a:r>
              <a:r>
                <a:rPr lang="zh-CN" altLang="pl-PL"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L</a:t>
              </a:r>
              <a:r>
                <a:rPr lang="pl-PL" altLang="zh-CN" sz="1100" dirty="0">
                  <a:solidFill>
                    <a:srgbClr val="000000"/>
                  </a:solidFill>
                  <a:latin typeface="Times New Roman" pitchFamily="18" charset="0"/>
                  <a:cs typeface="Times New Roman" pitchFamily="18" charset="0"/>
                </a:rPr>
                <a:t> + (</a:t>
              </a:r>
              <a:r>
                <a:rPr lang="pl-PL" altLang="zh-CN" sz="1000" dirty="0">
                  <a:solidFill>
                    <a:srgbClr val="000000"/>
                  </a:solidFill>
                  <a:latin typeface="Times New Roman" pitchFamily="18" charset="0"/>
                  <a:cs typeface="Times New Roman" pitchFamily="18" charset="0"/>
                </a:rPr>
                <a:t> </a:t>
              </a:r>
              <a:r>
                <a:rPr lang="pl-PL" altLang="zh-CN" sz="900" dirty="0">
                  <a:solidFill>
                    <a:srgbClr val="000000"/>
                  </a:solidFill>
                  <a:latin typeface="Times New Roman" pitchFamily="18" charset="0"/>
                  <a:cs typeface="Times New Roman" pitchFamily="18" charset="0"/>
                </a:rPr>
                <a:t>1</a:t>
              </a:r>
              <a:r>
                <a:rPr lang="pl-PL" altLang="zh-CN" sz="1000" dirty="0">
                  <a:solidFill>
                    <a:srgbClr val="000000"/>
                  </a:solidFill>
                  <a:latin typeface="Times New Roman" pitchFamily="18" charset="0"/>
                  <a:cs typeface="Times New Roman" pitchFamily="18" charset="0"/>
                </a:rPr>
                <a:t> </a:t>
              </a:r>
              <a:r>
                <a:rPr lang="pl-PL" altLang="zh-CN"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α</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q</a:t>
              </a:r>
              <a:r>
                <a:rPr lang="pl-PL" altLang="zh-CN" sz="1100" dirty="0">
                  <a:solidFill>
                    <a:srgbClr val="000000"/>
                  </a:solidFill>
                  <a:latin typeface="Times New Roman" pitchFamily="18" charset="0"/>
                  <a:cs typeface="Times New Roman" pitchFamily="18" charset="0"/>
                </a:rPr>
                <a:t> ] + (</a:t>
              </a:r>
              <a:r>
                <a:rPr lang="pl-PL" altLang="zh-CN" sz="1000" dirty="0">
                  <a:solidFill>
                    <a:srgbClr val="000000"/>
                  </a:solidFill>
                  <a:latin typeface="Times New Roman" pitchFamily="18" charset="0"/>
                  <a:cs typeface="Times New Roman" pitchFamily="18" charset="0"/>
                </a:rPr>
                <a:t> 1 </a:t>
              </a:r>
              <a:r>
                <a:rPr lang="pl-PL" altLang="zh-CN" sz="1100"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P</a:t>
              </a:r>
              <a:r>
                <a:rPr lang="pl-PL" altLang="zh-CN" sz="1100" dirty="0">
                  <a:solidFill>
                    <a:srgbClr val="000000"/>
                  </a:solidFill>
                  <a:latin typeface="Times New Roman" pitchFamily="18" charset="0"/>
                  <a:cs typeface="Times New Roman" pitchFamily="18" charset="0"/>
                </a:rPr>
                <a:t> ) · </a:t>
              </a:r>
              <a:r>
                <a:rPr lang="pl-PL" altLang="zh-CN" sz="1100" i="1" dirty="0">
                  <a:solidFill>
                    <a:srgbClr val="000000"/>
                  </a:solidFill>
                  <a:latin typeface="Times New Roman" pitchFamily="18" charset="0"/>
                  <a:cs typeface="Times New Roman" pitchFamily="18" charset="0"/>
                </a:rPr>
                <a:t>U</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W</a:t>
              </a:r>
              <a:r>
                <a:rPr lang="pl-PL" altLang="zh-CN" sz="1100" dirty="0">
                  <a:solidFill>
                    <a:srgbClr val="000000"/>
                  </a:solidFill>
                  <a:latin typeface="Times New Roman" pitchFamily="18" charset="0"/>
                  <a:cs typeface="Times New Roman" pitchFamily="18" charset="0"/>
                </a:rPr>
                <a:t> - </a:t>
              </a:r>
              <a:r>
                <a:rPr lang="pl-PL" altLang="zh-CN" sz="1100" i="1" dirty="0">
                  <a:solidFill>
                    <a:srgbClr val="000000"/>
                  </a:solidFill>
                  <a:latin typeface="Times New Roman" pitchFamily="18" charset="0"/>
                  <a:cs typeface="Times New Roman" pitchFamily="18" charset="0"/>
                </a:rPr>
                <a:t>α</a:t>
              </a:r>
              <a:r>
                <a:rPr lang="en-US" altLang="zh-CN" sz="1100" i="1" dirty="0">
                  <a:solidFill>
                    <a:srgbClr val="000000"/>
                  </a:solidFill>
                  <a:latin typeface="Times New Roman" pitchFamily="18" charset="0"/>
                  <a:cs typeface="Times New Roman" pitchFamily="18" charset="0"/>
                </a:rPr>
                <a:t> </a:t>
              </a:r>
              <a:r>
                <a:rPr lang="pl-PL" altLang="zh-CN" sz="1100" i="1" dirty="0">
                  <a:solidFill>
                    <a:srgbClr val="000000"/>
                  </a:solidFill>
                  <a:latin typeface="Times New Roman" pitchFamily="18" charset="0"/>
                  <a:cs typeface="Times New Roman" pitchFamily="18" charset="0"/>
                </a:rPr>
                <a:t>· q</a:t>
              </a:r>
              <a:r>
                <a:rPr lang="pl-PL" altLang="zh-CN"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，計算即得到消費者的效用為：</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，又因為消費者在沒有保險之前的預期所得為：</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 ( 1 -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，因此即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L</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，再根據風險厭惡型消費者的特點，確定情況下的預期貨幣價值的效用高於其不確定情況下預期效用，</a:t>
              </a:r>
              <a:endParaRPr lang="en-US" altLang="zh-CN" sz="1100" dirty="0">
                <a:solidFill>
                  <a:srgbClr val="000000"/>
                </a:solidFill>
                <a:latin typeface="Times New Roman" pitchFamily="18" charset="0"/>
                <a:cs typeface="Times New Roman" pitchFamily="18" charset="0"/>
              </a:endParaRPr>
            </a:p>
            <a:p>
              <a:pPr>
                <a:lnSpc>
                  <a:spcPct val="150000"/>
                </a:lnSpc>
              </a:pP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 </a:t>
              </a:r>
              <a:r>
                <a:rPr lang="en-US" altLang="zh-CN" sz="1100" i="1" dirty="0">
                  <a:solidFill>
                    <a:srgbClr val="000000"/>
                  </a:solidFill>
                  <a:latin typeface="Times New Roman" pitchFamily="18" charset="0"/>
                  <a:cs typeface="Times New Roman" pitchFamily="18" charset="0"/>
                </a:rPr>
                <a:t>P</a:t>
              </a:r>
              <a:r>
                <a:rPr lang="en-US" altLang="zh-CN" sz="1100" baseline="-25000" dirty="0">
                  <a:solidFill>
                    <a:srgbClr val="000000"/>
                  </a:solidFill>
                  <a:latin typeface="Times New Roman" pitchFamily="18" charset="0"/>
                  <a:cs typeface="Times New Roman" pitchFamily="18" charset="0"/>
                </a:rPr>
                <a:t>2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W</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 + </a:t>
              </a:r>
              <a:r>
                <a:rPr lang="en-US" altLang="zh-CN" sz="1100" dirty="0">
                  <a:solidFill>
                    <a:srgbClr val="000000"/>
                  </a:solidFill>
                  <a:latin typeface="+mn-ea"/>
                  <a:cs typeface="Times New Roman" pitchFamily="18" charset="0"/>
                </a:rPr>
                <a:t>…</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P</a:t>
              </a:r>
              <a:r>
                <a:rPr lang="en-US" altLang="zh-CN" sz="1100" i="1" baseline="-25000" dirty="0" err="1">
                  <a:solidFill>
                    <a:srgbClr val="000000"/>
                  </a:solidFill>
                  <a:latin typeface="Times New Roman" pitchFamily="18" charset="0"/>
                  <a:cs typeface="Times New Roman" pitchFamily="18" charset="0"/>
                </a:rPr>
                <a:t>n</a:t>
              </a:r>
              <a:r>
                <a:rPr lang="en-US" altLang="zh-CN" sz="1100" i="1" baseline="-25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rPr>
                <a:t>W</a:t>
              </a:r>
              <a:r>
                <a:rPr lang="en-US" altLang="zh-CN" sz="1100" i="1" baseline="-25000" dirty="0" err="1">
                  <a:solidFill>
                    <a:srgbClr val="000000"/>
                  </a:solidFill>
                  <a:latin typeface="Times New Roman" pitchFamily="18" charset="0"/>
                  <a:cs typeface="Times New Roman" pitchFamily="18" charset="0"/>
                </a:rPr>
                <a:t>n</a:t>
              </a:r>
              <a:r>
                <a:rPr lang="en-US" altLang="zh-CN" sz="1100" i="1"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U</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EMV </a:t>
              </a:r>
              <a:r>
                <a:rPr lang="en-US" altLang="zh-CN" sz="11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E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U </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，因此即顯示，在完全競爭的保險市場與無交易成本兩項條件下，保險使消費者的預期效用得到了增加；</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52605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18" name="组合 17"/>
          <p:cNvGrpSpPr/>
          <p:nvPr/>
        </p:nvGrpSpPr>
        <p:grpSpPr>
          <a:xfrm>
            <a:off x="551665" y="516783"/>
            <a:ext cx="10444315" cy="5266351"/>
            <a:chOff x="551665" y="516783"/>
            <a:chExt cx="10444315" cy="5266351"/>
          </a:xfrm>
        </p:grpSpPr>
        <p:pic>
          <p:nvPicPr>
            <p:cNvPr id="73831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813" y="1831412"/>
              <a:ext cx="4959065" cy="30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51665" y="516783"/>
              <a:ext cx="10421134"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影響消費者保險需求的因素：</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551665" y="863032"/>
              <a:ext cx="10421134" cy="854080"/>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在現實世界中，保險公司提供保險不可能沒有交易成本</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a:t>
              </a:r>
              <a:r>
                <a:rPr lang="zh-CN" altLang="en-US" sz="7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，在此情況下，保險公司所收取的費率超過精算費率的部份</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為保險公司的保留率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retention rate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t</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即為保險的負載費用</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loading fee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或是交易成本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transaction cost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，籍著成本效益觀念的比較可分析交易成本</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、疾病發生幾率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、疾病致使財務損失的大小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、消費者的收入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W</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以及消費者風險趨避程度等因素，對消費者是否購買保險決策的影響；</a:t>
              </a:r>
              <a:endParaRPr lang="en-US" altLang="zh-CN" sz="1100" dirty="0">
                <a:solidFill>
                  <a:srgbClr val="000000"/>
                </a:solidFill>
                <a:latin typeface="Times New Roman" pitchFamily="18" charset="0"/>
                <a:cs typeface="Times New Roman" pitchFamily="18" charset="0"/>
              </a:endParaRPr>
            </a:p>
          </p:txBody>
        </p:sp>
        <p:sp>
          <p:nvSpPr>
            <p:cNvPr id="10" name="矩形 9"/>
            <p:cNvSpPr/>
            <p:nvPr/>
          </p:nvSpPr>
          <p:spPr>
            <a:xfrm>
              <a:off x="551666" y="4929054"/>
              <a:ext cx="10444314" cy="854080"/>
            </a:xfrm>
            <a:prstGeom prst="rect">
              <a:avLst/>
            </a:prstGeom>
          </p:spPr>
          <p:txBody>
            <a:bodyPr wrap="square">
              <a:spAutoFit/>
            </a:bodyPr>
            <a:lstStyle/>
            <a:p>
              <a:pPr lvl="0">
                <a:lnSpc>
                  <a:spcPct val="150000"/>
                </a:lnSpc>
              </a:pPr>
              <a:r>
                <a:rPr lang="zh-CN" altLang="en-US" sz="1100" dirty="0">
                  <a:solidFill>
                    <a:schemeClr val="accent2"/>
                  </a:solidFill>
                  <a:latin typeface="Times New Roman" pitchFamily="18" charset="0"/>
                  <a:cs typeface="Times New Roman" pitchFamily="18" charset="0"/>
                </a:rPr>
                <a:t>綜合上述分析，可得如下推論：</a:t>
              </a:r>
              <a:endParaRPr lang="en-US" altLang="zh-CN" sz="1100" dirty="0">
                <a:solidFill>
                  <a:schemeClr val="accent2"/>
                </a:solidFill>
                <a:latin typeface="Times New Roman" pitchFamily="18" charset="0"/>
                <a:cs typeface="Times New Roman" pitchFamily="18" charset="0"/>
              </a:endParaRPr>
            </a:p>
            <a:p>
              <a:pPr lvl="0">
                <a:lnSpc>
                  <a:spcPct val="150000"/>
                </a:lnSpc>
              </a:pPr>
              <a:r>
                <a:rPr lang="en-US" altLang="zh-CN" sz="1100" dirty="0">
                  <a:solidFill>
                    <a:schemeClr val="accent2"/>
                  </a:solidFill>
                  <a:latin typeface="Times New Roman" pitchFamily="18" charset="0"/>
                  <a:cs typeface="Times New Roman" pitchFamily="18" charset="0"/>
                </a:rPr>
                <a:t>1</a:t>
              </a:r>
              <a:r>
                <a:rPr lang="zh-CN" altLang="en-US" sz="1100" dirty="0">
                  <a:solidFill>
                    <a:schemeClr val="accent2"/>
                  </a:solidFill>
                  <a:latin typeface="Times New Roman" pitchFamily="18" charset="0"/>
                  <a:cs typeface="Times New Roman" pitchFamily="18" charset="0"/>
                </a:rPr>
                <a:t>、消費者不會為發生幾率很高或很低的事件購買保險；</a:t>
              </a:r>
              <a:r>
                <a:rPr lang="en-US" altLang="zh-CN" sz="1100" dirty="0">
                  <a:solidFill>
                    <a:schemeClr val="accent2"/>
                  </a:solidFill>
                  <a:latin typeface="Times New Roman" pitchFamily="18" charset="0"/>
                  <a:cs typeface="Times New Roman" pitchFamily="18" charset="0"/>
                </a:rPr>
                <a:t>2</a:t>
              </a:r>
              <a:r>
                <a:rPr lang="zh-CN" altLang="en-US" sz="1100" dirty="0">
                  <a:solidFill>
                    <a:schemeClr val="accent2"/>
                  </a:solidFill>
                  <a:latin typeface="Times New Roman" pitchFamily="18" charset="0"/>
                  <a:cs typeface="Times New Roman" pitchFamily="18" charset="0"/>
                </a:rPr>
                <a:t>、財物損失愈大，消費者購買保險的可能性愈大；</a:t>
              </a:r>
              <a:r>
                <a:rPr lang="en-US" altLang="zh-CN" sz="1100" dirty="0">
                  <a:solidFill>
                    <a:schemeClr val="accent2"/>
                  </a:solidFill>
                  <a:latin typeface="Times New Roman" pitchFamily="18" charset="0"/>
                  <a:cs typeface="Times New Roman" pitchFamily="18" charset="0"/>
                </a:rPr>
                <a:t>3</a:t>
              </a:r>
              <a:r>
                <a:rPr lang="zh-CN" altLang="en-US" sz="1100" dirty="0">
                  <a:solidFill>
                    <a:schemeClr val="accent2"/>
                  </a:solidFill>
                  <a:latin typeface="Times New Roman" pitchFamily="18" charset="0"/>
                  <a:cs typeface="Times New Roman" pitchFamily="18" charset="0"/>
                </a:rPr>
                <a:t>、保險的交易成本愈高，消費者購買保險的可能性就愈低；</a:t>
              </a:r>
              <a:r>
                <a:rPr lang="en-US" altLang="zh-CN" sz="1100" dirty="0">
                  <a:solidFill>
                    <a:schemeClr val="accent2"/>
                  </a:solidFill>
                  <a:latin typeface="Times New Roman" pitchFamily="18" charset="0"/>
                  <a:cs typeface="Times New Roman" pitchFamily="18" charset="0"/>
                </a:rPr>
                <a:t>4</a:t>
              </a:r>
              <a:r>
                <a:rPr lang="zh-CN" altLang="en-US" sz="1100" dirty="0">
                  <a:solidFill>
                    <a:schemeClr val="accent2"/>
                  </a:solidFill>
                  <a:latin typeface="Times New Roman" pitchFamily="18" charset="0"/>
                  <a:cs typeface="Times New Roman" pitchFamily="18" charset="0"/>
                </a:rPr>
                <a:t>、風險趨避程度愈高的消費者，愈有可能購買保險；</a:t>
              </a:r>
              <a:r>
                <a:rPr lang="en-US" altLang="zh-CN" sz="1100" dirty="0">
                  <a:solidFill>
                    <a:schemeClr val="accent2"/>
                  </a:solidFill>
                  <a:latin typeface="Times New Roman" pitchFamily="18" charset="0"/>
                  <a:cs typeface="Times New Roman" pitchFamily="18" charset="0"/>
                </a:rPr>
                <a:t>5</a:t>
              </a:r>
              <a:r>
                <a:rPr lang="zh-CN" altLang="en-US" sz="1100" dirty="0">
                  <a:solidFill>
                    <a:schemeClr val="accent2"/>
                  </a:solidFill>
                  <a:latin typeface="Times New Roman" pitchFamily="18" charset="0"/>
                  <a:cs typeface="Times New Roman" pitchFamily="18" charset="0"/>
                </a:rPr>
                <a:t>、在其他條件皆相同的情況下</a:t>
              </a:r>
              <a:r>
                <a:rPr lang="en-US" altLang="zh-CN" sz="1000" dirty="0">
                  <a:solidFill>
                    <a:schemeClr val="accent2"/>
                  </a:solidFill>
                  <a:latin typeface="Times New Roman" pitchFamily="18" charset="0"/>
                  <a:cs typeface="Times New Roman" pitchFamily="18" charset="0"/>
                </a:rPr>
                <a:t>(</a:t>
              </a:r>
              <a:r>
                <a:rPr lang="en-US" altLang="zh-CN" sz="1000" i="1" dirty="0">
                  <a:solidFill>
                    <a:schemeClr val="accent2"/>
                  </a:solidFill>
                  <a:latin typeface="Times New Roman" pitchFamily="18" charset="0"/>
                  <a:cs typeface="Times New Roman" pitchFamily="18" charset="0"/>
                </a:rPr>
                <a:t>ceteris paribus</a:t>
              </a:r>
              <a:r>
                <a:rPr lang="en-US" altLang="zh-CN" sz="1000" dirty="0">
                  <a:solidFill>
                    <a:schemeClr val="accent2"/>
                  </a:solidFill>
                  <a:latin typeface="Times New Roman" pitchFamily="18" charset="0"/>
                  <a:cs typeface="Times New Roman" pitchFamily="18" charset="0"/>
                </a:rPr>
                <a:t>)</a:t>
              </a:r>
              <a:r>
                <a:rPr lang="zh-CN" altLang="en-US" sz="1100" dirty="0">
                  <a:solidFill>
                    <a:schemeClr val="accent2"/>
                  </a:solidFill>
                  <a:latin typeface="Times New Roman" pitchFamily="18" charset="0"/>
                  <a:cs typeface="Times New Roman" pitchFamily="18" charset="0"/>
                </a:rPr>
                <a:t>，高收入者與低收入者購買保險的幾率愈低；</a:t>
              </a:r>
              <a:endParaRPr lang="en-US" altLang="zh-CN" sz="1100" dirty="0">
                <a:solidFill>
                  <a:schemeClr val="accent2"/>
                </a:solidFill>
                <a:latin typeface="Times New Roman" pitchFamily="18" charset="0"/>
                <a:cs typeface="Times New Roman" pitchFamily="18" charset="0"/>
              </a:endParaRPr>
            </a:p>
          </p:txBody>
        </p:sp>
        <p:grpSp>
          <p:nvGrpSpPr>
            <p:cNvPr id="17" name="组合 16"/>
            <p:cNvGrpSpPr/>
            <p:nvPr/>
          </p:nvGrpSpPr>
          <p:grpSpPr>
            <a:xfrm>
              <a:off x="5939354" y="1850463"/>
              <a:ext cx="4859794" cy="3059542"/>
              <a:chOff x="5939354" y="1850463"/>
              <a:chExt cx="4859794" cy="3059542"/>
            </a:xfrm>
          </p:grpSpPr>
          <p:pic>
            <p:nvPicPr>
              <p:cNvPr id="738320"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9354" y="1850463"/>
                <a:ext cx="4859794" cy="3059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7293597" y="3523078"/>
                <a:ext cx="1885950" cy="323165"/>
              </a:xfrm>
              <a:prstGeom prst="rect">
                <a:avLst/>
              </a:prstGeom>
            </p:spPr>
            <p:txBody>
              <a:bodyPr wrap="square">
                <a:spAutoFit/>
              </a:bodyPr>
              <a:lstStyle/>
              <a:p>
                <a:pPr lvl="0" algn="ctr">
                  <a:lnSpc>
                    <a:spcPct val="150000"/>
                  </a:lnSpc>
                </a:pPr>
                <a:r>
                  <a:rPr lang="en-US" altLang="zh-CN" sz="1000" i="1" dirty="0">
                    <a:solidFill>
                      <a:srgbClr val="000000"/>
                    </a:solidFill>
                    <a:latin typeface="Times New Roman" pitchFamily="18" charset="0"/>
                    <a:cs typeface="Times New Roman" pitchFamily="18" charset="0"/>
                  </a:rPr>
                  <a:t>risk cost</a:t>
                </a:r>
                <a:r>
                  <a:rPr lang="en-US" altLang="zh-CN" sz="10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&gt;</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transaction cost</a:t>
                </a:r>
                <a:endParaRPr lang="en-US" altLang="zh-CN" sz="1000" dirty="0">
                  <a:solidFill>
                    <a:srgbClr val="000000"/>
                  </a:solidFill>
                  <a:latin typeface="Times New Roman" pitchFamily="18" charset="0"/>
                  <a:cs typeface="Times New Roman" pitchFamily="18" charset="0"/>
                </a:endParaRPr>
              </a:p>
            </p:txBody>
          </p:sp>
          <p:cxnSp>
            <p:nvCxnSpPr>
              <p:cNvPr id="3" name="直接箭头连接符 2"/>
              <p:cNvCxnSpPr/>
              <p:nvPr/>
            </p:nvCxnSpPr>
            <p:spPr>
              <a:xfrm>
                <a:off x="9026388" y="3710726"/>
                <a:ext cx="252000" cy="0"/>
              </a:xfrm>
              <a:prstGeom prst="straightConnector1">
                <a:avLst/>
              </a:prstGeom>
              <a:ln w="6350">
                <a:tailEnd type="stealth" w="sm" len="med"/>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7166842" y="3714310"/>
                <a:ext cx="252000" cy="1"/>
              </a:xfrm>
              <a:prstGeom prst="straightConnector1">
                <a:avLst/>
              </a:prstGeom>
              <a:ln w="6350">
                <a:tailEnd type="stealth" w="sm"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4920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95340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a:t>
            </a:r>
            <a:endParaRPr lang="zh-CN" altLang="en-US" sz="1300" dirty="0">
              <a:latin typeface="Times New Roman" pitchFamily="18" charset="0"/>
              <a:cs typeface="Times New Roman" pitchFamily="18" charset="0"/>
            </a:endParaRPr>
          </a:p>
        </p:txBody>
      </p:sp>
      <p:grpSp>
        <p:nvGrpSpPr>
          <p:cNvPr id="3" name="组合 2"/>
          <p:cNvGrpSpPr/>
          <p:nvPr/>
        </p:nvGrpSpPr>
        <p:grpSpPr>
          <a:xfrm>
            <a:off x="886968" y="679834"/>
            <a:ext cx="10040112" cy="4939814"/>
            <a:chOff x="886968" y="679834"/>
            <a:chExt cx="10040112" cy="4939814"/>
          </a:xfrm>
        </p:grpSpPr>
        <p:sp>
          <p:nvSpPr>
            <p:cNvPr id="14" name="矩形 13"/>
            <p:cNvSpPr/>
            <p:nvPr/>
          </p:nvSpPr>
          <p:spPr>
            <a:xfrm>
              <a:off x="886968" y="4765568"/>
              <a:ext cx="10040112"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利用家庭生產函數的觀念，可將消費者的健康生產函數表示如下：</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g</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代表醫療服務，</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代表其它生產健康的投入要素，包括飲食與運動等行為；</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通常醫療服務的邊際生產力是正的</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8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0 )</a:t>
              </a:r>
              <a:r>
                <a:rPr lang="zh-CN" altLang="en-US" sz="1100" dirty="0">
                  <a:latin typeface="Times New Roman" pitchFamily="18" charset="0"/>
                  <a:cs typeface="Times New Roman" pitchFamily="18" charset="0"/>
                </a:rPr>
                <a:t>，但會隨著可變生產要素投入的增加邊際收益遞減</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diminishing marginal utility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，也就是</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8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 0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6" name="矩形 5"/>
            <p:cNvSpPr/>
            <p:nvPr/>
          </p:nvSpPr>
          <p:spPr>
            <a:xfrm>
              <a:off x="886968" y="3911488"/>
              <a:ext cx="10040112"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根據人力資本的觀念，可將「健康」視為能提高消費者滿足程度的資本存量或一種耐久財</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durable good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消費者通過醫療服務獲得「健康」，「健康」帶給消費者效用，那麼可將醫療服務消費者的效用函數寫成：</a:t>
              </a:r>
              <a:r>
                <a:rPr lang="en-US" altLang="zh-CN" sz="1100" i="1" dirty="0">
                  <a:latin typeface="Times New Roman" pitchFamily="18" charset="0"/>
                  <a:cs typeface="Times New Roman" pitchFamily="18" charset="0"/>
                </a:rPr>
                <a:t>Utility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代表健康，</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代表其它各種商品所組成的複合消費品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composite commodity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，效用函數：</a:t>
              </a:r>
              <a:r>
                <a:rPr lang="en-US" altLang="zh-CN" sz="1100" i="1" dirty="0">
                  <a:latin typeface="Times New Roman" pitchFamily="18" charset="0"/>
                  <a:cs typeface="Times New Roman" pitchFamily="18" charset="0"/>
                </a:rPr>
                <a:t>Utility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也稱為無異曲線；</a:t>
              </a:r>
              <a:endParaRPr lang="en-US" altLang="zh-CN" sz="1100" dirty="0">
                <a:latin typeface="Times New Roman" pitchFamily="18" charset="0"/>
                <a:cs typeface="Times New Roman" pitchFamily="18" charset="0"/>
              </a:endParaRPr>
            </a:p>
          </p:txBody>
        </p:sp>
        <p:sp>
          <p:nvSpPr>
            <p:cNvPr id="7" name="矩形 6"/>
            <p:cNvSpPr/>
            <p:nvPr/>
          </p:nvSpPr>
          <p:spPr>
            <a:xfrm>
              <a:off x="886968" y="679834"/>
              <a:ext cx="10040112" cy="2123658"/>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在經濟學文獻中主要有三種不同的分析方法：經濟評估</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economic appraisal</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、實是性分析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positive 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、規範性分析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normative analysis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經濟評估主要是衡量投入</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與產出</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output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的關係，在決策過程中以最少投入最高產出為優先次序的依據，最常使用的方法為成本效性分析</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cost</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effectiveness </a:t>
              </a:r>
              <a:r>
                <a:rPr lang="en-US" altLang="zh-CN" sz="1000" i="1" dirty="0" err="1">
                  <a:latin typeface="Times New Roman" pitchFamily="18" charset="0"/>
                  <a:cs typeface="Times New Roman" pitchFamily="18" charset="0"/>
                </a:rPr>
                <a:t>analysis</a:t>
              </a:r>
              <a:r>
                <a:rPr lang="en-US" altLang="zh-CN" sz="1000" dirty="0" err="1">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CEA</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成本效益分析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benefit </a:t>
              </a:r>
              <a:r>
                <a:rPr lang="en-US" altLang="zh-CN" sz="1000" i="1" dirty="0" err="1">
                  <a:solidFill>
                    <a:srgbClr val="000000"/>
                  </a:solidFill>
                  <a:latin typeface="Times New Roman" pitchFamily="18" charset="0"/>
                  <a:cs typeface="Times New Roman" pitchFamily="18" charset="0"/>
                </a:rPr>
                <a:t>analysis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CBA</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成本效用分析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cost</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utility </a:t>
              </a:r>
              <a:r>
                <a:rPr lang="en-US" altLang="zh-CN" sz="1000" i="1" dirty="0" err="1">
                  <a:solidFill>
                    <a:srgbClr val="000000"/>
                  </a:solidFill>
                  <a:latin typeface="Times New Roman" pitchFamily="18" charset="0"/>
                  <a:cs typeface="Times New Roman" pitchFamily="18" charset="0"/>
                </a:rPr>
                <a:t>analysis</a:t>
              </a:r>
              <a:r>
                <a:rPr lang="en-US" altLang="zh-CN" sz="1000" dirty="0" err="1">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CUA</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a:t>
              </a:r>
              <a:endParaRPr lang="en-US" altLang="zh-CN" sz="1100" dirty="0">
                <a:solidFill>
                  <a:srgbClr val="000000"/>
                </a:solidFill>
                <a:latin typeface="Times New Roman" pitchFamily="18" charset="0"/>
                <a:cs typeface="Times New Roman" pitchFamily="18" charset="0"/>
              </a:endParaRPr>
            </a:p>
            <a:p>
              <a:pPr>
                <a:lnSpc>
                  <a:spcPct val="150000"/>
                </a:lnSpc>
              </a:pPr>
              <a:r>
                <a:rPr lang="zh-CN" altLang="en-US" sz="1100" dirty="0">
                  <a:solidFill>
                    <a:srgbClr val="000000"/>
                  </a:solidFill>
                  <a:latin typeface="Times New Roman" pitchFamily="18" charset="0"/>
                  <a:cs typeface="Times New Roman" pitchFamily="18" charset="0"/>
                </a:rPr>
                <a:t>實是性分析主要是根據對實際世界的觀察，經由簡單化與抽象化的工作後，建立一個行為模型，並根據實際世界所搜集到的資料，進行實證檢定，以驗證模型預測的正確性；規範性分析則主要著重於探討政策的公平性及效率；實是性分析所得到的結果，可提供規範性分析進行價值判斷時的依據；</a:t>
              </a:r>
              <a:endParaRPr lang="en-US" altLang="zh-CN" sz="1100" dirty="0">
                <a:solidFill>
                  <a:srgbClr val="000000"/>
                </a:solidFill>
                <a:latin typeface="Times New Roman" pitchFamily="18" charset="0"/>
                <a:cs typeface="Times New Roman" pitchFamily="18" charset="0"/>
              </a:endParaRPr>
            </a:p>
            <a:p>
              <a:pPr>
                <a:lnSpc>
                  <a:spcPct val="150000"/>
                </a:lnSpc>
              </a:pPr>
              <a:r>
                <a:rPr lang="zh-CN" altLang="en-US" sz="1100" dirty="0">
                  <a:solidFill>
                    <a:srgbClr val="000000"/>
                  </a:solidFill>
                  <a:latin typeface="Times New Roman" pitchFamily="18" charset="0"/>
                  <a:cs typeface="Times New Roman" pitchFamily="18" charset="0"/>
                </a:rPr>
                <a:t>經濟學的實是性分析可分為理論模型推論與實證檢定兩部分，在理論分析中，經濟學家籍著建立假設</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assumption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條件的方式，將複雜的實際世界予以簡化及抽象化，據以建立描述個人或廠商經濟行為的模型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model</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再經過適當的數學分析及求解模型的均衡條件後，得到經濟模型的理論預測，來解釋實際世界的經濟現象，至於模型是否有能力解釋實際的經濟現象，可以廣泛的應用各種計量經濟的方法，經過實證檢定才能確認是否有效；</a:t>
              </a:r>
              <a:endParaRPr lang="en-US" altLang="zh-CN" sz="1100" dirty="0">
                <a:latin typeface="Times New Roman" pitchFamily="18" charset="0"/>
                <a:cs typeface="Times New Roman" pitchFamily="18" charset="0"/>
              </a:endParaRPr>
            </a:p>
          </p:txBody>
        </p:sp>
        <p:sp>
          <p:nvSpPr>
            <p:cNvPr id="10" name="矩形 9"/>
            <p:cNvSpPr/>
            <p:nvPr/>
          </p:nvSpPr>
          <p:spPr>
            <a:xfrm>
              <a:off x="886968" y="2803492"/>
              <a:ext cx="10040112" cy="1107996"/>
            </a:xfrm>
            <a:prstGeom prst="rect">
              <a:avLst/>
            </a:prstGeom>
          </p:spPr>
          <p:txBody>
            <a:bodyPr wrap="square">
              <a:spAutoFit/>
            </a:bodyPr>
            <a:lstStyle/>
            <a:p>
              <a:pPr>
                <a:lnSpc>
                  <a:spcPct val="150000"/>
                </a:lnSpc>
              </a:pPr>
              <a:r>
                <a:rPr lang="zh-CN" altLang="en-US" sz="1100" dirty="0">
                  <a:solidFill>
                    <a:srgbClr val="000000"/>
                  </a:solidFill>
                  <a:latin typeface="Times New Roman" pitchFamily="18" charset="0"/>
                  <a:cs typeface="Times New Roman" pitchFamily="18" charset="0"/>
                </a:rPr>
                <a:t>健康經濟學實是性分析中有兩個最常用的分析工具：一是供給需求分析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supply and demand analysis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、二是邊際分析</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analysis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；供給需求的概念主要用來說明達成市場均衡</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market equilibrium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的機制，可以幫助瞭解醫療支出快速上漲的原因，並在人口結構改變等外在的因素變動後，預測未來新的價格與醫療支出水準；邊際概念是經濟分析方法用於決定如何將有限資源做最有效率配置</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efficient allocation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的準則，應用邊際分析來評估資源配置變動對成本與效益的邊際影響，可以幫助決定如何有效使用各種資源來達到特定目標，比如宮頸癌篩查指南中美國政府應用邊際分析的方法決定婦女子宮頸抹片檢查</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pap smears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的頻率等；</a:t>
              </a:r>
              <a:endParaRPr lang="en-US" altLang="zh-CN"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922837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131300" y="406188"/>
            <a:ext cx="11365376" cy="5578406"/>
            <a:chOff x="121775" y="415713"/>
            <a:chExt cx="11365376" cy="5578406"/>
          </a:xfrm>
        </p:grpSpPr>
        <p:sp>
          <p:nvSpPr>
            <p:cNvPr id="5" name="矩形 4"/>
            <p:cNvSpPr/>
            <p:nvPr/>
          </p:nvSpPr>
          <p:spPr>
            <a:xfrm>
              <a:off x="121776" y="415713"/>
              <a:ext cx="11365374" cy="1246495"/>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道德危害</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moral hazard</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zh-CN" altLang="en-US" sz="1000" dirty="0">
                  <a:solidFill>
                    <a:srgbClr val="000000"/>
                  </a:solidFill>
                  <a:latin typeface="Times New Roman" pitchFamily="18" charset="0"/>
                  <a:cs typeface="Times New Roman" pitchFamily="18" charset="0"/>
                </a:rPr>
                <a:t>醫療保險制度會產生三種道德危害</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moral hazard</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效果，首先，事後</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ex post</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的道德危害是指在有醫療保險的情況下，消費者就醫時所面對的貨幣價格降低了，因此消費者的醫療需求會增加，其次，事前</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ex ante</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道德危害，是指在有了醫療保險之後，消費者對疾病發生的預防誘因會降低，進而提高了罹病的幾率，最後，在資訊不對稱的情況下，醫療保險的介入會降低消費者監督醫療服務提供者行為的誘因，使醫師誘發需求的程度提高；事實上，上述行為既無關乎「道德」，也沒有「危害」，只是在醫療需求有價格彈性時消費者合乎經濟理性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rational behavior</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的一種反應，換言之，「道德危害」完全是一個理性的消費者在面對價格降低時的一種可以預測的反應</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 predictable response</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p:txBody>
        </p:sp>
        <p:sp>
          <p:nvSpPr>
            <p:cNvPr id="15" name="矩形 14"/>
            <p:cNvSpPr/>
            <p:nvPr/>
          </p:nvSpPr>
          <p:spPr>
            <a:xfrm>
              <a:off x="121775" y="1555760"/>
              <a:ext cx="11365376" cy="1477328"/>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逆選擇</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adverse selection</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zh-CN" altLang="en-US" sz="1000" dirty="0">
                  <a:solidFill>
                    <a:srgbClr val="000000"/>
                  </a:solidFill>
                  <a:latin typeface="Times New Roman" pitchFamily="18" charset="0"/>
                  <a:cs typeface="Times New Roman" pitchFamily="18" charset="0"/>
                </a:rPr>
                <a:t>本章在分析保險公司如何決定保險費率時，我們假設社會中每一個人生病的幾率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皆相同，並未考慮疾病風險差異的問題，但是事實上，社會中每個人皆是「異質」的，每個人發生疾病的風險皆不相同，由於消費者對自己的健康狀況（或疾病風險）有較充分的資訊，而保險公司則欠缺這方面的資訊，在此一情形下，保險公司只能根據市場上一般大眾的平均疾病風險來設定保費，在根據平均疾病風險所設定的費率下，低風險者並不願意投保，但此一平均費率卻會引來大批高風險者投保，使保險公司虧本而退出市場，此種現象文獻上稱之為逆選擇</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adverse selection</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，此一逆選擇問題，主要是因為保險公司與消費者之間所擁有的資訊部隊稱所造成，「逆選擇」問題的存在，會促使保險公司盡量不提供風險混合</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risk pooling</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保單，也就是保險公司不會設計出同時融合高風險者與低風險者的保險，高風險者通常又負擔保費的能力較低（如老人或低收入民眾），因此逆選擇將導致保險市場的失靈，使低收入民眾、老人或殘障者沒有保險；</a:t>
              </a:r>
              <a:endParaRPr lang="en-US" altLang="zh-CN" sz="1000" dirty="0">
                <a:solidFill>
                  <a:srgbClr val="000000"/>
                </a:solidFill>
                <a:latin typeface="Times New Roman" pitchFamily="18" charset="0"/>
                <a:cs typeface="Times New Roman" pitchFamily="18" charset="0"/>
              </a:endParaRPr>
            </a:p>
          </p:txBody>
        </p:sp>
        <p:sp>
          <p:nvSpPr>
            <p:cNvPr id="10" name="矩形 9"/>
            <p:cNvSpPr/>
            <p:nvPr/>
          </p:nvSpPr>
          <p:spPr>
            <a:xfrm>
              <a:off x="121775" y="2918788"/>
              <a:ext cx="11365376" cy="1477328"/>
            </a:xfrm>
            <a:prstGeom prst="rect">
              <a:avLst/>
            </a:prstGeom>
          </p:spPr>
          <p:txBody>
            <a:bodyPr wrap="square">
              <a:spAutoFit/>
            </a:bodyPr>
            <a:lstStyle/>
            <a:p>
              <a:pPr>
                <a:lnSpc>
                  <a:spcPct val="150000"/>
                </a:lnSpc>
              </a:pPr>
              <a:r>
                <a:rPr lang="zh-CN" altLang="en-US" sz="1000" dirty="0">
                  <a:solidFill>
                    <a:srgbClr val="000000"/>
                  </a:solidFill>
                  <a:latin typeface="Times New Roman" pitchFamily="18" charset="0"/>
                  <a:cs typeface="Times New Roman" pitchFamily="18" charset="0"/>
                </a:rPr>
                <a:t>醫療保險所造成社會福利損失之估計：</a:t>
              </a:r>
              <a:endParaRPr lang="en-US" altLang="zh-CN" sz="1000" dirty="0">
                <a:solidFill>
                  <a:srgbClr val="000000"/>
                </a:solidFill>
                <a:latin typeface="Times New Roman" pitchFamily="18" charset="0"/>
                <a:cs typeface="Times New Roman" pitchFamily="18" charset="0"/>
              </a:endParaRPr>
            </a:p>
            <a:p>
              <a:pPr lvl="0">
                <a:lnSpc>
                  <a:spcPct val="150000"/>
                </a:lnSpc>
              </a:pPr>
              <a:r>
                <a:rPr lang="zh-CN" altLang="en-US" sz="1000" dirty="0">
                  <a:solidFill>
                    <a:srgbClr val="000000"/>
                  </a:solidFill>
                  <a:latin typeface="Times New Roman" pitchFamily="18" charset="0"/>
                  <a:cs typeface="Times New Roman" pitchFamily="18" charset="0"/>
                </a:rPr>
                <a:t>消費者購買醫療保險，可消除（或減輕）罹病時所面臨的財務風險，使效用增加，而此種效用的增加即可以風險成本來衡量，上述風險成本在實證估計時，可以貨幣單位來衡量</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 </a:t>
              </a:r>
              <a:r>
                <a:rPr lang="en-US" altLang="zh-CN" sz="900" i="1" dirty="0">
                  <a:solidFill>
                    <a:srgbClr val="000000"/>
                  </a:solidFill>
                  <a:latin typeface="Times New Roman" pitchFamily="18" charset="0"/>
                  <a:cs typeface="Times New Roman" pitchFamily="18" charset="0"/>
                </a:rPr>
                <a:t>W</a:t>
              </a:r>
              <a:r>
                <a:rPr lang="en-US" altLang="zh-CN" sz="900" baseline="30000" dirty="0">
                  <a:solidFill>
                    <a:srgbClr val="000000"/>
                  </a:solidFill>
                  <a:latin typeface="Times New Roman" pitchFamily="18" charset="0"/>
                  <a:cs typeface="Times New Roman" pitchFamily="18" charset="0"/>
                </a:rPr>
                <a:t>*</a:t>
              </a:r>
              <a:r>
                <a:rPr lang="en-US" altLang="zh-CN" sz="900" dirty="0">
                  <a:solidFill>
                    <a:srgbClr val="000000"/>
                  </a:solidFill>
                  <a:latin typeface="Times New Roman" pitchFamily="18" charset="0"/>
                  <a:cs typeface="Times New Roman" pitchFamily="18" charset="0"/>
                </a:rPr>
                <a:t> - </a:t>
              </a:r>
              <a:r>
                <a:rPr lang="en-US" altLang="zh-CN" sz="900" i="1" dirty="0" err="1">
                  <a:solidFill>
                    <a:srgbClr val="000000"/>
                  </a:solidFill>
                  <a:latin typeface="Times New Roman" pitchFamily="18" charset="0"/>
                  <a:cs typeface="Times New Roman" pitchFamily="18" charset="0"/>
                </a:rPr>
                <a:t>W</a:t>
              </a:r>
              <a:r>
                <a:rPr lang="en-US" altLang="zh-CN" sz="900" i="1" baseline="-25000" dirty="0" err="1">
                  <a:solidFill>
                    <a:srgbClr val="000000"/>
                  </a:solidFill>
                  <a:latin typeface="Times New Roman" pitchFamily="18" charset="0"/>
                  <a:cs typeface="Times New Roman" pitchFamily="18" charset="0"/>
                </a:rPr>
                <a:t>c</a:t>
              </a:r>
              <a:r>
                <a:rPr lang="en-US" altLang="zh-CN" sz="9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而將享有保險人口的效益加總，即可得到醫療保險所帶來的社會效益；醫療保險所造成的社會福利損失，則可視為醫療保險的社會成本，此一社會成本的估計，在假設價格不變的情形下較為簡單，醫療保險所造成的社會福利損失（ </a:t>
              </a:r>
              <a:r>
                <a:rPr lang="en-US" altLang="zh-CN" sz="1000" i="1" dirty="0">
                  <a:solidFill>
                    <a:srgbClr val="000000"/>
                  </a:solidFill>
                  <a:latin typeface="Times New Roman" pitchFamily="18" charset="0"/>
                  <a:cs typeface="Times New Roman" pitchFamily="18" charset="0"/>
                </a:rPr>
                <a:t>ABC </a:t>
              </a:r>
              <a:r>
                <a:rPr lang="zh-CN" altLang="en-US" sz="1000" dirty="0">
                  <a:solidFill>
                    <a:srgbClr val="000000"/>
                  </a:solidFill>
                  <a:latin typeface="Times New Roman" pitchFamily="18" charset="0"/>
                  <a:cs typeface="Times New Roman" pitchFamily="18" charset="0"/>
                </a:rPr>
                <a:t>三角面積 </a:t>
              </a:r>
              <a:r>
                <a:rPr lang="en-US" altLang="zh-CN" sz="1000" i="1" dirty="0" err="1">
                  <a:solidFill>
                    <a:srgbClr val="000000"/>
                  </a:solidFill>
                  <a:latin typeface="Times New Roman" pitchFamily="18" charset="0"/>
                  <a:cs typeface="Times New Roman" pitchFamily="18" charset="0"/>
                </a:rPr>
                <a:t>S</a:t>
              </a:r>
              <a:r>
                <a:rPr lang="en-US" altLang="zh-CN" sz="1000" i="1" baseline="-25000" dirty="0" err="1">
                  <a:solidFill>
                    <a:srgbClr val="000000"/>
                  </a:solidFill>
                  <a:latin typeface="Times New Roman" pitchFamily="18" charset="0"/>
                  <a:cs typeface="Times New Roman" pitchFamily="18" charset="0"/>
                </a:rPr>
                <a:t>c</a:t>
              </a:r>
              <a:r>
                <a:rPr lang="en-US" altLang="zh-CN" sz="1000" i="1" baseline="-25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）為：</a:t>
              </a:r>
              <a:r>
                <a:rPr lang="en-US" altLang="zh-CN" sz="1000" i="1" dirty="0" err="1">
                  <a:solidFill>
                    <a:srgbClr val="000000"/>
                  </a:solidFill>
                  <a:latin typeface="Times New Roman" pitchFamily="18" charset="0"/>
                  <a:cs typeface="Times New Roman" pitchFamily="18" charset="0"/>
                </a:rPr>
                <a:t>S</a:t>
              </a:r>
              <a:r>
                <a:rPr lang="en-US" altLang="zh-CN" sz="1000" i="1" baseline="-25000" dirty="0" err="1">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0.5 ·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 0.5 · △</a:t>
              </a:r>
              <a:r>
                <a:rPr lang="en-US" altLang="zh-CN" sz="1000" i="1" dirty="0">
                  <a:solidFill>
                    <a:srgbClr val="000000"/>
                  </a:solidFill>
                  <a:latin typeface="Times New Roman" pitchFamily="18" charset="0"/>
                  <a:cs typeface="Times New Roman" pitchFamily="18" charset="0"/>
                </a:rPr>
                <a:t>P </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Q</a:t>
              </a:r>
              <a:r>
                <a:rPr lang="zh-CN" altLang="en-US" sz="1000" dirty="0">
                  <a:solidFill>
                    <a:srgbClr val="000000"/>
                  </a:solidFill>
                  <a:latin typeface="Times New Roman" pitchFamily="18" charset="0"/>
                  <a:cs typeface="Times New Roman" pitchFamily="18" charset="0"/>
                </a:rPr>
                <a:t> ，式中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表示價格的變化量，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表示醫療需求的變化量，根據定義，</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( 1 -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，式中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代表醫療保險的部分負擔率，此外根據第五章對醫療服務需求價格彈性</a:t>
              </a:r>
              <a:r>
                <a:rPr lang="en-US" altLang="zh-CN" sz="1000" dirty="0">
                  <a:solidFill>
                    <a:srgbClr val="000000"/>
                  </a:solidFill>
                  <a:latin typeface="Times New Roman" pitchFamily="18" charset="0"/>
                  <a:cs typeface="Times New Roman" pitchFamily="18" charset="0"/>
                </a:rPr>
                <a:t>(</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的定義，可得：</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 </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，聯合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與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Q</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的表達式，可導出：</a:t>
              </a:r>
              <a:r>
                <a:rPr lang="en-US" altLang="zh-CN" sz="1000" i="1" dirty="0" err="1">
                  <a:solidFill>
                    <a:srgbClr val="000000"/>
                  </a:solidFill>
                  <a:latin typeface="Times New Roman" pitchFamily="18" charset="0"/>
                  <a:cs typeface="Times New Roman" pitchFamily="18" charset="0"/>
                </a:rPr>
                <a:t>S</a:t>
              </a:r>
              <a:r>
                <a:rPr lang="en-US" altLang="zh-CN" sz="1000" i="1" baseline="-25000" dirty="0" err="1">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 [ </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 · ( 1 - </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 )</a:t>
              </a:r>
              <a:r>
                <a:rPr lang="en-US" altLang="zh-CN" sz="1000" baseline="30000" dirty="0">
                  <a:solidFill>
                    <a:srgbClr val="000000"/>
                  </a:solidFill>
                  <a:latin typeface="Times New Roman" pitchFamily="18" charset="0"/>
                  <a:cs typeface="Times New Roman" pitchFamily="18" charset="0"/>
                </a:rPr>
                <a:t> </a:t>
              </a:r>
              <a:r>
                <a:rPr lang="en-US" altLang="zh-CN" sz="1000" baseline="40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P</a:t>
              </a:r>
              <a:r>
                <a:rPr lang="en-US" altLang="zh-CN" sz="1000" baseline="-25000" dirty="0">
                  <a:solidFill>
                    <a:srgbClr val="000000"/>
                  </a:solidFill>
                  <a:latin typeface="Times New Roman" pitchFamily="18" charset="0"/>
                  <a:cs typeface="Times New Roman" pitchFamily="18" charset="0"/>
                </a:rPr>
                <a:t>2</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Q</a:t>
              </a:r>
              <a:r>
                <a:rPr lang="en-US" altLang="zh-CN" sz="1000" baseline="-250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 / 2 </a:t>
              </a:r>
              <a:r>
                <a:rPr lang="zh-CN" altLang="en-US" sz="1000" dirty="0">
                  <a:solidFill>
                    <a:srgbClr val="000000"/>
                  </a:solidFill>
                  <a:latin typeface="Times New Roman" pitchFamily="18" charset="0"/>
                  <a:cs typeface="Times New Roman" pitchFamily="18" charset="0"/>
                </a:rPr>
                <a:t>；從上式可知，籍著估計醫療需求的價格彈性</a:t>
              </a:r>
              <a:r>
                <a:rPr lang="en-US" altLang="zh-CN" sz="1000" dirty="0">
                  <a:solidFill>
                    <a:srgbClr val="000000"/>
                  </a:solidFill>
                  <a:latin typeface="Times New Roman" pitchFamily="18" charset="0"/>
                  <a:cs typeface="Times New Roman" pitchFamily="18" charset="0"/>
                </a:rPr>
                <a:t>(</a:t>
              </a:r>
              <a:r>
                <a:rPr lang="el-GR" altLang="zh-CN" sz="1000" i="1" dirty="0">
                  <a:solidFill>
                    <a:srgbClr val="000000"/>
                  </a:solidFill>
                  <a:latin typeface="Times New Roman" pitchFamily="18" charset="0"/>
                  <a:cs typeface="Times New Roman" pitchFamily="18" charset="0"/>
                </a:rPr>
                <a:t>η</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與部份負擔率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C</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，即可實證估計醫療保險所造成的社會福利損失；</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121775" y="4285959"/>
              <a:ext cx="11365376" cy="1708160"/>
            </a:xfrm>
            <a:prstGeom prst="rect">
              <a:avLst/>
            </a:prstGeom>
          </p:spPr>
          <p:txBody>
            <a:bodyPr wrap="square">
              <a:spAutoFit/>
            </a:bodyPr>
            <a:lstStyle/>
            <a:p>
              <a:pPr lvl="0">
                <a:lnSpc>
                  <a:spcPct val="150000"/>
                </a:lnSpc>
              </a:pPr>
              <a:r>
                <a:rPr lang="zh-CN" altLang="en-US" sz="1000" dirty="0">
                  <a:solidFill>
                    <a:srgbClr val="000000"/>
                  </a:solidFill>
                  <a:latin typeface="Times New Roman" pitchFamily="18" charset="0"/>
                  <a:cs typeface="Times New Roman" pitchFamily="18" charset="0"/>
                </a:rPr>
                <a:t>綜合上述分析結果，可得到下列三項推論與政策意涵：</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1</a:t>
              </a:r>
              <a:r>
                <a:rPr lang="zh-CN" altLang="en-US" sz="1000" dirty="0">
                  <a:solidFill>
                    <a:srgbClr val="000000"/>
                  </a:solidFill>
                  <a:latin typeface="Times New Roman" pitchFamily="18" charset="0"/>
                  <a:cs typeface="Times New Roman" pitchFamily="18" charset="0"/>
                </a:rPr>
                <a:t>、道德危害從消費者個人決策的觀點來看，是一種合乎經濟理性的行為，但此種行為會造成醫療支出的增加與「社會福利損失」，因此從社會整體的觀點來看不能忽略道德危害所造成的影響；</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2</a:t>
              </a:r>
              <a:r>
                <a:rPr lang="zh-CN" altLang="en-US" sz="1000" dirty="0">
                  <a:solidFill>
                    <a:srgbClr val="000000"/>
                  </a:solidFill>
                  <a:latin typeface="Times New Roman" pitchFamily="18" charset="0"/>
                  <a:cs typeface="Times New Roman" pitchFamily="18" charset="0"/>
                </a:rPr>
                <a:t>、在醫療保險介入後，醫療服務市場的價格很難維持不變（因為需求增加，品質會提高等原因），若市場價格因醫療保險介入而提高，則社會福利損失會更加增加，而在保險介入會造成市場價格提高的情況下，消費者生病時所面臨的財務風險將更為增加，進而提高對醫療保險的需求，形成「保險→醫療需求增加</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價格上升</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財務風險提高</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更加需求保險 </a:t>
              </a:r>
              <a:r>
                <a:rPr lang="en-US" altLang="zh-CN" sz="10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  </a:t>
              </a:r>
              <a:r>
                <a:rPr lang="en-US" altLang="zh-CN" sz="1000" dirty="0">
                  <a:solidFill>
                    <a:srgbClr val="000000"/>
                  </a:solidFill>
                  <a:latin typeface="宋体" pitchFamily="2" charset="-122"/>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」的惡性循環</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vicious cycle</a:t>
              </a:r>
              <a:r>
                <a:rPr lang="en-US" altLang="zh-CN" sz="900" dirty="0">
                  <a:solidFill>
                    <a:srgbClr val="000000"/>
                  </a:solidFill>
                  <a:latin typeface="Times New Roman" pitchFamily="18" charset="0"/>
                  <a:cs typeface="Times New Roman" pitchFamily="18" charset="0"/>
                </a:rPr>
                <a:t>)</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3</a:t>
              </a:r>
              <a:r>
                <a:rPr lang="zh-CN" altLang="en-US" sz="1000" dirty="0">
                  <a:solidFill>
                    <a:srgbClr val="000000"/>
                  </a:solidFill>
                  <a:latin typeface="Times New Roman" pitchFamily="18" charset="0"/>
                  <a:cs typeface="Times New Roman" pitchFamily="18" charset="0"/>
                </a:rPr>
                <a:t>、在其它條件不變下，「社會福利損失」的大小，主要受醫療需求價格彈性的影響，價格彈性愈大，則 </a:t>
              </a:r>
              <a:r>
                <a:rPr lang="en-US" altLang="zh-CN" sz="1000" i="1" dirty="0">
                  <a:solidFill>
                    <a:srgbClr val="000000"/>
                  </a:solidFill>
                  <a:latin typeface="Times New Roman" pitchFamily="18" charset="0"/>
                  <a:cs typeface="Times New Roman" pitchFamily="18" charset="0"/>
                </a:rPr>
                <a:t>ABC</a:t>
              </a:r>
              <a:r>
                <a:rPr lang="en-US" altLang="zh-CN" sz="1000" dirty="0">
                  <a:solidFill>
                    <a:srgbClr val="000000"/>
                  </a:solidFill>
                  <a:latin typeface="Times New Roman" pitchFamily="18" charset="0"/>
                  <a:cs typeface="Times New Roman" pitchFamily="18" charset="0"/>
                </a:rPr>
                <a:t> </a:t>
              </a:r>
              <a:r>
                <a:rPr lang="zh-CN" altLang="en-US" sz="1000" dirty="0">
                  <a:solidFill>
                    <a:srgbClr val="000000"/>
                  </a:solidFill>
                  <a:latin typeface="Times New Roman" pitchFamily="18" charset="0"/>
                  <a:cs typeface="Times New Roman" pitchFamily="18" charset="0"/>
                </a:rPr>
                <a:t>三角斜線區域面積所代表的社會福利損失就愈大，反之則愈小，此一結果顯示，需求價格彈性較小的醫療服務愈適合提供保險，其保險的給付範圍也可以較大，例如住院、手術或急診屬之，而需求價格彈性較大的醫療服務，則不適宜提供保險，或有保險時其給付範圍也應較小，例如牙醫服務或美容手術服務即屬之；</a:t>
              </a:r>
              <a:endParaRPr lang="en-US" altLang="zh-CN" sz="10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122743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grpSp>
        <p:nvGrpSpPr>
          <p:cNvPr id="30" name="组合 29"/>
          <p:cNvGrpSpPr/>
          <p:nvPr/>
        </p:nvGrpSpPr>
        <p:grpSpPr>
          <a:xfrm>
            <a:off x="737161" y="533547"/>
            <a:ext cx="10188013" cy="5407887"/>
            <a:chOff x="737161" y="533547"/>
            <a:chExt cx="10188013" cy="5407887"/>
          </a:xfrm>
        </p:grpSpPr>
        <p:sp>
          <p:nvSpPr>
            <p:cNvPr id="11" name="矩形 10"/>
            <p:cNvSpPr/>
            <p:nvPr/>
          </p:nvSpPr>
          <p:spPr>
            <a:xfrm>
              <a:off x="737161" y="3771609"/>
              <a:ext cx="10188013" cy="2169825"/>
            </a:xfrm>
            <a:prstGeom prst="rect">
              <a:avLst/>
            </a:prstGeom>
          </p:spPr>
          <p:txBody>
            <a:bodyPr wrap="square">
              <a:spAutoFit/>
            </a:bodyPr>
            <a:lstStyle/>
            <a:p>
              <a:pPr lvl="0">
                <a:lnSpc>
                  <a:spcPct val="150000"/>
                </a:lnSpc>
              </a:pPr>
              <a:r>
                <a:rPr lang="zh-CN" altLang="en-US" sz="1000" dirty="0">
                  <a:solidFill>
                    <a:schemeClr val="accent2"/>
                  </a:solidFill>
                  <a:latin typeface="Times New Roman" pitchFamily="18" charset="0"/>
                  <a:cs typeface="Times New Roman" pitchFamily="18" charset="0"/>
                </a:rPr>
                <a:t>綜合上述分析結果，可得到下列三項推論與政策意涵：</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、道德危害從消費者個人決策的觀點來看，是一種合乎經濟理性的行為，但此種行為會造成醫療支出的增加與「社會福利損失」，因此從社會整體的觀點來看不能忽略道德危害所造成的影響；</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在醫療保險介入後，醫療服務市場的價格很難維持不變（因為需求增加，品質會提高等原因），若市場價格因醫療保險介入而提高，則社會福利損失會更加增加，而在保險介入會造成市場價格提高的情況下，消費者生病時所面臨的財務風險將更為增加，進而提高對醫療保險的需求，形成「保險→醫療需求增加</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價格上升</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財務風險提高</a:t>
              </a:r>
              <a:r>
                <a:rPr lang="en-US" altLang="zh-CN" sz="10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更加需求保險」的惡性循環</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vicious cycle</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a:t>
              </a:r>
              <a:endParaRPr lang="en-US" altLang="zh-CN" sz="1000" dirty="0">
                <a:solidFill>
                  <a:schemeClr val="accent2"/>
                </a:solidFill>
                <a:latin typeface="Times New Roman" pitchFamily="18" charset="0"/>
                <a:cs typeface="Times New Roman" pitchFamily="18" charset="0"/>
              </a:endParaRPr>
            </a:p>
            <a:p>
              <a:pPr lvl="0">
                <a:lnSpc>
                  <a:spcPct val="150000"/>
                </a:lnSpc>
              </a:pPr>
              <a:r>
                <a:rPr lang="en-US" altLang="zh-CN" sz="1000" dirty="0">
                  <a:solidFill>
                    <a:schemeClr val="accent2"/>
                  </a:solidFill>
                  <a:latin typeface="Times New Roman" pitchFamily="18" charset="0"/>
                  <a:cs typeface="Times New Roman" pitchFamily="18" charset="0"/>
                </a:rPr>
                <a:t>3</a:t>
              </a:r>
              <a:r>
                <a:rPr lang="zh-CN" altLang="en-US" sz="1000" dirty="0">
                  <a:solidFill>
                    <a:schemeClr val="accent2"/>
                  </a:solidFill>
                  <a:latin typeface="Times New Roman" pitchFamily="18" charset="0"/>
                  <a:cs typeface="Times New Roman" pitchFamily="18" charset="0"/>
                </a:rPr>
                <a:t>、在其它條件不變下，「社會福利損失」的大小，主要受醫療需求價格彈性的影響，價格彈性愈大，則 </a:t>
              </a:r>
              <a:r>
                <a:rPr lang="en-US" altLang="zh-CN" sz="1000" i="1" dirty="0">
                  <a:solidFill>
                    <a:schemeClr val="accent2"/>
                  </a:solidFill>
                  <a:latin typeface="Times New Roman" pitchFamily="18" charset="0"/>
                  <a:cs typeface="Times New Roman" pitchFamily="18" charset="0"/>
                </a:rPr>
                <a:t>ABC</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三角斜線區域面積所代表的社會福利損失就愈大，反之則愈小，此一結果顯示，需求價格彈性較小的醫療服務愈適合提供保險，其保險的給付範圍也可以較大，例如住院、手術或急診屬之，而需求價格彈性較大的醫療服務，則不適宜提供保險，或有保險時其給付範圍也應較小，例如牙醫服務或美容手術服務即屬之；</a:t>
              </a:r>
              <a:endParaRPr lang="en-US" altLang="zh-CN" sz="1000" dirty="0">
                <a:solidFill>
                  <a:schemeClr val="accent2"/>
                </a:solidFill>
                <a:latin typeface="Times New Roman" pitchFamily="18" charset="0"/>
                <a:cs typeface="Times New Roman" pitchFamily="18" charset="0"/>
              </a:endParaRPr>
            </a:p>
          </p:txBody>
        </p:sp>
        <p:pic>
          <p:nvPicPr>
            <p:cNvPr id="74548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5917" y="1095084"/>
              <a:ext cx="46196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组合 28"/>
            <p:cNvGrpSpPr/>
            <p:nvPr/>
          </p:nvGrpSpPr>
          <p:grpSpPr>
            <a:xfrm>
              <a:off x="1050228" y="1232505"/>
              <a:ext cx="3862328" cy="2706081"/>
              <a:chOff x="1174053" y="984855"/>
              <a:chExt cx="3862328" cy="2706081"/>
            </a:xfrm>
          </p:grpSpPr>
          <p:sp>
            <p:nvSpPr>
              <p:cNvPr id="20" name="任意多边形 19"/>
              <p:cNvSpPr/>
              <p:nvPr/>
            </p:nvSpPr>
            <p:spPr>
              <a:xfrm>
                <a:off x="2554139" y="984855"/>
                <a:ext cx="1337275" cy="424843"/>
              </a:xfrm>
              <a:custGeom>
                <a:avLst/>
                <a:gdLst>
                  <a:gd name="connsiteX0" fmla="*/ 0 w 1337275"/>
                  <a:gd name="connsiteY0" fmla="*/ 70809 h 424843"/>
                  <a:gd name="connsiteX1" fmla="*/ 70809 w 1337275"/>
                  <a:gd name="connsiteY1" fmla="*/ 0 h 424843"/>
                  <a:gd name="connsiteX2" fmla="*/ 1266466 w 1337275"/>
                  <a:gd name="connsiteY2" fmla="*/ 0 h 424843"/>
                  <a:gd name="connsiteX3" fmla="*/ 1337275 w 1337275"/>
                  <a:gd name="connsiteY3" fmla="*/ 70809 h 424843"/>
                  <a:gd name="connsiteX4" fmla="*/ 1337275 w 1337275"/>
                  <a:gd name="connsiteY4" fmla="*/ 354034 h 424843"/>
                  <a:gd name="connsiteX5" fmla="*/ 1266466 w 1337275"/>
                  <a:gd name="connsiteY5" fmla="*/ 424843 h 424843"/>
                  <a:gd name="connsiteX6" fmla="*/ 70809 w 1337275"/>
                  <a:gd name="connsiteY6" fmla="*/ 424843 h 424843"/>
                  <a:gd name="connsiteX7" fmla="*/ 0 w 1337275"/>
                  <a:gd name="connsiteY7" fmla="*/ 354034 h 424843"/>
                  <a:gd name="connsiteX8" fmla="*/ 0 w 1337275"/>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275" h="424843">
                    <a:moveTo>
                      <a:pt x="0" y="70809"/>
                    </a:moveTo>
                    <a:cubicBezTo>
                      <a:pt x="0" y="31702"/>
                      <a:pt x="31702" y="0"/>
                      <a:pt x="70809" y="0"/>
                    </a:cubicBezTo>
                    <a:lnTo>
                      <a:pt x="1266466" y="0"/>
                    </a:lnTo>
                    <a:cubicBezTo>
                      <a:pt x="1305573" y="0"/>
                      <a:pt x="1337275" y="31702"/>
                      <a:pt x="1337275" y="70809"/>
                    </a:cubicBezTo>
                    <a:lnTo>
                      <a:pt x="1337275" y="354034"/>
                    </a:lnTo>
                    <a:cubicBezTo>
                      <a:pt x="1337275" y="393141"/>
                      <a:pt x="1305573" y="424843"/>
                      <a:pt x="1266466"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醫療需求增加</a:t>
                </a:r>
                <a:endParaRPr lang="zh-CN" altLang="en-US" sz="1200" kern="1200" dirty="0">
                  <a:solidFill>
                    <a:schemeClr val="tx1"/>
                  </a:solidFill>
                </a:endParaRPr>
              </a:p>
            </p:txBody>
          </p:sp>
          <p:sp>
            <p:nvSpPr>
              <p:cNvPr id="22" name="任意多边形 21"/>
              <p:cNvSpPr/>
              <p:nvPr/>
            </p:nvSpPr>
            <p:spPr>
              <a:xfrm>
                <a:off x="4100968" y="1892602"/>
                <a:ext cx="935413" cy="424843"/>
              </a:xfrm>
              <a:custGeom>
                <a:avLst/>
                <a:gdLst>
                  <a:gd name="connsiteX0" fmla="*/ 0 w 935413"/>
                  <a:gd name="connsiteY0" fmla="*/ 70809 h 424843"/>
                  <a:gd name="connsiteX1" fmla="*/ 70809 w 935413"/>
                  <a:gd name="connsiteY1" fmla="*/ 0 h 424843"/>
                  <a:gd name="connsiteX2" fmla="*/ 864604 w 935413"/>
                  <a:gd name="connsiteY2" fmla="*/ 0 h 424843"/>
                  <a:gd name="connsiteX3" fmla="*/ 935413 w 935413"/>
                  <a:gd name="connsiteY3" fmla="*/ 70809 h 424843"/>
                  <a:gd name="connsiteX4" fmla="*/ 935413 w 935413"/>
                  <a:gd name="connsiteY4" fmla="*/ 354034 h 424843"/>
                  <a:gd name="connsiteX5" fmla="*/ 864604 w 935413"/>
                  <a:gd name="connsiteY5" fmla="*/ 424843 h 424843"/>
                  <a:gd name="connsiteX6" fmla="*/ 70809 w 935413"/>
                  <a:gd name="connsiteY6" fmla="*/ 424843 h 424843"/>
                  <a:gd name="connsiteX7" fmla="*/ 0 w 935413"/>
                  <a:gd name="connsiteY7" fmla="*/ 354034 h 424843"/>
                  <a:gd name="connsiteX8" fmla="*/ 0 w 935413"/>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5413" h="424843">
                    <a:moveTo>
                      <a:pt x="0" y="70809"/>
                    </a:moveTo>
                    <a:cubicBezTo>
                      <a:pt x="0" y="31702"/>
                      <a:pt x="31702" y="0"/>
                      <a:pt x="70809" y="0"/>
                    </a:cubicBezTo>
                    <a:lnTo>
                      <a:pt x="864604" y="0"/>
                    </a:lnTo>
                    <a:cubicBezTo>
                      <a:pt x="903711" y="0"/>
                      <a:pt x="935413" y="31702"/>
                      <a:pt x="935413" y="70809"/>
                    </a:cubicBezTo>
                    <a:lnTo>
                      <a:pt x="935413" y="354034"/>
                    </a:lnTo>
                    <a:cubicBezTo>
                      <a:pt x="935413" y="393141"/>
                      <a:pt x="903711" y="424843"/>
                      <a:pt x="864604"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價格上升</a:t>
                </a:r>
                <a:endParaRPr lang="zh-CN" altLang="en-US" sz="1200" kern="1200" dirty="0">
                  <a:solidFill>
                    <a:schemeClr val="tx1"/>
                  </a:solidFill>
                </a:endParaRPr>
              </a:p>
            </p:txBody>
          </p:sp>
          <p:sp>
            <p:nvSpPr>
              <p:cNvPr id="24" name="任意多边形 23"/>
              <p:cNvSpPr/>
              <p:nvPr/>
            </p:nvSpPr>
            <p:spPr>
              <a:xfrm>
                <a:off x="2554139" y="2781301"/>
                <a:ext cx="1337275" cy="424843"/>
              </a:xfrm>
              <a:custGeom>
                <a:avLst/>
                <a:gdLst>
                  <a:gd name="connsiteX0" fmla="*/ 0 w 1337275"/>
                  <a:gd name="connsiteY0" fmla="*/ 70809 h 424843"/>
                  <a:gd name="connsiteX1" fmla="*/ 70809 w 1337275"/>
                  <a:gd name="connsiteY1" fmla="*/ 0 h 424843"/>
                  <a:gd name="connsiteX2" fmla="*/ 1266466 w 1337275"/>
                  <a:gd name="connsiteY2" fmla="*/ 0 h 424843"/>
                  <a:gd name="connsiteX3" fmla="*/ 1337275 w 1337275"/>
                  <a:gd name="connsiteY3" fmla="*/ 70809 h 424843"/>
                  <a:gd name="connsiteX4" fmla="*/ 1337275 w 1337275"/>
                  <a:gd name="connsiteY4" fmla="*/ 354034 h 424843"/>
                  <a:gd name="connsiteX5" fmla="*/ 1266466 w 1337275"/>
                  <a:gd name="connsiteY5" fmla="*/ 424843 h 424843"/>
                  <a:gd name="connsiteX6" fmla="*/ 70809 w 1337275"/>
                  <a:gd name="connsiteY6" fmla="*/ 424843 h 424843"/>
                  <a:gd name="connsiteX7" fmla="*/ 0 w 1337275"/>
                  <a:gd name="connsiteY7" fmla="*/ 354034 h 424843"/>
                  <a:gd name="connsiteX8" fmla="*/ 0 w 1337275"/>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275" h="424843">
                    <a:moveTo>
                      <a:pt x="0" y="70809"/>
                    </a:moveTo>
                    <a:cubicBezTo>
                      <a:pt x="0" y="31702"/>
                      <a:pt x="31702" y="0"/>
                      <a:pt x="70809" y="0"/>
                    </a:cubicBezTo>
                    <a:lnTo>
                      <a:pt x="1266466" y="0"/>
                    </a:lnTo>
                    <a:cubicBezTo>
                      <a:pt x="1305573" y="0"/>
                      <a:pt x="1337275" y="31702"/>
                      <a:pt x="1337275" y="70809"/>
                    </a:cubicBezTo>
                    <a:lnTo>
                      <a:pt x="1337275" y="354034"/>
                    </a:lnTo>
                    <a:cubicBezTo>
                      <a:pt x="1337275" y="393141"/>
                      <a:pt x="1305573" y="424843"/>
                      <a:pt x="1266466"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財務風險提高</a:t>
                </a:r>
                <a:endParaRPr lang="zh-CN" altLang="en-US" sz="1200" kern="1200" dirty="0">
                  <a:solidFill>
                    <a:schemeClr val="tx1"/>
                  </a:solidFill>
                </a:endParaRPr>
              </a:p>
            </p:txBody>
          </p:sp>
          <p:sp>
            <p:nvSpPr>
              <p:cNvPr id="26" name="任意多边形 25"/>
              <p:cNvSpPr/>
              <p:nvPr/>
            </p:nvSpPr>
            <p:spPr>
              <a:xfrm>
                <a:off x="1346351" y="1864031"/>
                <a:ext cx="947731" cy="424843"/>
              </a:xfrm>
              <a:custGeom>
                <a:avLst/>
                <a:gdLst>
                  <a:gd name="connsiteX0" fmla="*/ 0 w 739172"/>
                  <a:gd name="connsiteY0" fmla="*/ 70809 h 424843"/>
                  <a:gd name="connsiteX1" fmla="*/ 70809 w 739172"/>
                  <a:gd name="connsiteY1" fmla="*/ 0 h 424843"/>
                  <a:gd name="connsiteX2" fmla="*/ 668363 w 739172"/>
                  <a:gd name="connsiteY2" fmla="*/ 0 h 424843"/>
                  <a:gd name="connsiteX3" fmla="*/ 739172 w 739172"/>
                  <a:gd name="connsiteY3" fmla="*/ 70809 h 424843"/>
                  <a:gd name="connsiteX4" fmla="*/ 739172 w 739172"/>
                  <a:gd name="connsiteY4" fmla="*/ 354034 h 424843"/>
                  <a:gd name="connsiteX5" fmla="*/ 668363 w 739172"/>
                  <a:gd name="connsiteY5" fmla="*/ 424843 h 424843"/>
                  <a:gd name="connsiteX6" fmla="*/ 70809 w 739172"/>
                  <a:gd name="connsiteY6" fmla="*/ 424843 h 424843"/>
                  <a:gd name="connsiteX7" fmla="*/ 0 w 739172"/>
                  <a:gd name="connsiteY7" fmla="*/ 354034 h 424843"/>
                  <a:gd name="connsiteX8" fmla="*/ 0 w 739172"/>
                  <a:gd name="connsiteY8" fmla="*/ 70809 h 42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72" h="424843">
                    <a:moveTo>
                      <a:pt x="0" y="70809"/>
                    </a:moveTo>
                    <a:cubicBezTo>
                      <a:pt x="0" y="31702"/>
                      <a:pt x="31702" y="0"/>
                      <a:pt x="70809" y="0"/>
                    </a:cubicBezTo>
                    <a:lnTo>
                      <a:pt x="668363" y="0"/>
                    </a:lnTo>
                    <a:cubicBezTo>
                      <a:pt x="707470" y="0"/>
                      <a:pt x="739172" y="31702"/>
                      <a:pt x="739172" y="70809"/>
                    </a:cubicBezTo>
                    <a:lnTo>
                      <a:pt x="739172" y="354034"/>
                    </a:lnTo>
                    <a:cubicBezTo>
                      <a:pt x="739172" y="393141"/>
                      <a:pt x="707470" y="424843"/>
                      <a:pt x="668363" y="424843"/>
                    </a:cubicBezTo>
                    <a:lnTo>
                      <a:pt x="70809" y="424843"/>
                    </a:lnTo>
                    <a:cubicBezTo>
                      <a:pt x="31702" y="424843"/>
                      <a:pt x="0" y="393141"/>
                      <a:pt x="0" y="354034"/>
                    </a:cubicBezTo>
                    <a:lnTo>
                      <a:pt x="0" y="70809"/>
                    </a:lnTo>
                    <a:close/>
                  </a:path>
                </a:pathLst>
              </a:custGeom>
              <a:noFill/>
              <a:ln w="1905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7889" tIns="77889" rIns="77889" bIns="77889" numCol="1" spcCol="1270" anchor="ctr" anchorCtr="0">
                <a:noAutofit/>
              </a:bodyPr>
              <a:lstStyle/>
              <a:p>
                <a:pPr lvl="0" algn="ctr" defTabSz="666750">
                  <a:lnSpc>
                    <a:spcPct val="90000"/>
                  </a:lnSpc>
                  <a:spcBef>
                    <a:spcPct val="0"/>
                  </a:spcBef>
                  <a:spcAft>
                    <a:spcPct val="35000"/>
                  </a:spcAft>
                </a:pPr>
                <a:r>
                  <a:rPr lang="zh-TW" altLang="en-US" sz="1200" kern="1200" dirty="0">
                    <a:solidFill>
                      <a:schemeClr val="tx1"/>
                    </a:solidFill>
                  </a:rPr>
                  <a:t>保險</a:t>
                </a:r>
                <a:endParaRPr lang="zh-CN" altLang="en-US" sz="1200" kern="1200" dirty="0">
                  <a:solidFill>
                    <a:schemeClr val="tx1"/>
                  </a:solidFill>
                </a:endParaRPr>
              </a:p>
            </p:txBody>
          </p:sp>
          <p:sp>
            <p:nvSpPr>
              <p:cNvPr id="28" name="弧形 27"/>
              <p:cNvSpPr/>
              <p:nvPr/>
            </p:nvSpPr>
            <p:spPr>
              <a:xfrm>
                <a:off x="3419475" y="1178226"/>
                <a:ext cx="1168250" cy="1196369"/>
              </a:xfrm>
              <a:prstGeom prst="arc">
                <a:avLst/>
              </a:prstGeom>
              <a:ln>
                <a:solidFill>
                  <a:schemeClr val="accent5">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1327301" y="1187751"/>
                <a:ext cx="1168250" cy="1196369"/>
              </a:xfrm>
              <a:prstGeom prst="arc">
                <a:avLst/>
              </a:prstGeom>
              <a:ln>
                <a:solidFill>
                  <a:schemeClr val="accent5">
                    <a:lumMod val="50000"/>
                  </a:schemeClr>
                </a:solidFill>
                <a:headEnd type="stealth"/>
                <a:tailEnd type="non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a:off x="3419475" y="2494567"/>
                <a:ext cx="1168250" cy="1196369"/>
              </a:xfrm>
              <a:prstGeom prst="arc">
                <a:avLst/>
              </a:prstGeom>
              <a:ln>
                <a:solidFill>
                  <a:schemeClr val="accent5">
                    <a:lumMod val="50000"/>
                  </a:schemeClr>
                </a:solidFill>
                <a:headEnd type="stealth"/>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p:cNvSpPr/>
              <p:nvPr/>
            </p:nvSpPr>
            <p:spPr>
              <a:xfrm>
                <a:off x="1174053" y="2342167"/>
                <a:ext cx="1168250" cy="1196369"/>
              </a:xfrm>
              <a:prstGeom prst="arc">
                <a:avLst/>
              </a:prstGeom>
              <a:ln>
                <a:solidFill>
                  <a:schemeClr val="accent5">
                    <a:lumMod val="50000"/>
                  </a:schemeClr>
                </a:solidFill>
                <a:tailEnd type="stealth"/>
              </a:ln>
              <a:scene3d>
                <a:camera prst="orthographicFront">
                  <a:rot lat="1080000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1" name="矩形 40"/>
            <p:cNvSpPr/>
            <p:nvPr/>
          </p:nvSpPr>
          <p:spPr>
            <a:xfrm>
              <a:off x="737161" y="533547"/>
              <a:ext cx="10188013"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醫療保險的道德危害</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moral hazard</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、逆選擇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adverse selection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、以及</a:t>
              </a:r>
              <a:r>
                <a:rPr lang="zh-TW" altLang="en-US" sz="1100" dirty="0">
                  <a:solidFill>
                    <a:srgbClr val="000000"/>
                  </a:solidFill>
                  <a:latin typeface="Times New Roman" pitchFamily="18" charset="0"/>
                  <a:cs typeface="Times New Roman" pitchFamily="18" charset="0"/>
                </a:rPr>
                <a:t>所造成社會福利之損失：</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000031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0245"/>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醫療保險市場的相關理論；</a:t>
            </a:r>
            <a:endParaRPr lang="zh-TW" altLang="en-US" sz="900" dirty="0">
              <a:latin typeface="Times New Roman" pitchFamily="18" charset="0"/>
              <a:cs typeface="Times New Roman" pitchFamily="18" charset="0"/>
            </a:endParaRPr>
          </a:p>
        </p:txBody>
      </p:sp>
      <p:sp>
        <p:nvSpPr>
          <p:cNvPr id="5" name="矩形 4"/>
          <p:cNvSpPr/>
          <p:nvPr/>
        </p:nvSpPr>
        <p:spPr>
          <a:xfrm>
            <a:off x="1162051" y="907308"/>
            <a:ext cx="9086850"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醫療保險市場的失靈與政府幹預：</a:t>
            </a:r>
            <a:endParaRPr lang="en-US" altLang="zh-CN" sz="1000" dirty="0">
              <a:solidFill>
                <a:srgbClr val="000000"/>
              </a:solidFill>
              <a:latin typeface="Times New Roman" pitchFamily="18" charset="0"/>
              <a:cs typeface="Times New Roman"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150219511"/>
              </p:ext>
            </p:extLst>
          </p:nvPr>
        </p:nvGraphicFramePr>
        <p:xfrm>
          <a:off x="1258888" y="1496536"/>
          <a:ext cx="9029700" cy="3063240"/>
        </p:xfrm>
        <a:graphic>
          <a:graphicData uri="http://schemas.openxmlformats.org/drawingml/2006/table">
            <a:tbl>
              <a:tblPr/>
              <a:tblGrid>
                <a:gridCol w="1953312">
                  <a:extLst>
                    <a:ext uri="{9D8B030D-6E8A-4147-A177-3AD203B41FA5}">
                      <a16:colId xmlns:a16="http://schemas.microsoft.com/office/drawing/2014/main" val="20000"/>
                    </a:ext>
                  </a:extLst>
                </a:gridCol>
                <a:gridCol w="3515961">
                  <a:extLst>
                    <a:ext uri="{9D8B030D-6E8A-4147-A177-3AD203B41FA5}">
                      <a16:colId xmlns:a16="http://schemas.microsoft.com/office/drawing/2014/main" val="20001"/>
                    </a:ext>
                  </a:extLst>
                </a:gridCol>
                <a:gridCol w="2010482">
                  <a:extLst>
                    <a:ext uri="{9D8B030D-6E8A-4147-A177-3AD203B41FA5}">
                      <a16:colId xmlns:a16="http://schemas.microsoft.com/office/drawing/2014/main" val="20002"/>
                    </a:ext>
                  </a:extLst>
                </a:gridCol>
                <a:gridCol w="1549945">
                  <a:extLst>
                    <a:ext uri="{9D8B030D-6E8A-4147-A177-3AD203B41FA5}">
                      <a16:colId xmlns:a16="http://schemas.microsoft.com/office/drawing/2014/main" val="20003"/>
                    </a:ext>
                  </a:extLst>
                </a:gridCol>
              </a:tblGrid>
              <a:tr h="255270">
                <a:tc gridSpan="2">
                  <a:txBody>
                    <a:bodyPr/>
                    <a:lstStyle/>
                    <a:p>
                      <a:pPr algn="l" fontAlgn="ctr"/>
                      <a:r>
                        <a:rPr lang="zh-TW" altLang="en-US" sz="1100" b="0" i="0" u="none" strike="noStrike" dirty="0">
                          <a:solidFill>
                            <a:srgbClr val="000000"/>
                          </a:solidFill>
                          <a:effectLst/>
                          <a:latin typeface="宋体"/>
                        </a:rPr>
                        <a:t>保險市場的失靈與政府的幹預政策</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5270">
                <a:tc>
                  <a:txBody>
                    <a:bodyPr/>
                    <a:lstStyle/>
                    <a:p>
                      <a:pPr algn="l" fontAlgn="ctr"/>
                      <a:r>
                        <a:rPr lang="zh-CN" altLang="en-US" sz="1100" b="0" i="0" u="none" strike="noStrike" dirty="0">
                          <a:solidFill>
                            <a:srgbClr val="000000"/>
                          </a:solidFill>
                          <a:effectLst/>
                          <a:latin typeface="宋体"/>
                        </a:rPr>
                        <a:t>市場失靈</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市場失靈所導致的結果</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政府的幹預措施</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政策效果</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5270">
                <a:tc>
                  <a:txBody>
                    <a:bodyPr/>
                    <a:lstStyle/>
                    <a:p>
                      <a:pPr algn="l" fontAlgn="ctr"/>
                      <a:r>
                        <a:rPr lang="zh-CN" altLang="en-US" sz="1100" b="0" i="0" u="none" strike="noStrike" dirty="0">
                          <a:solidFill>
                            <a:srgbClr val="000000"/>
                          </a:solidFill>
                          <a:effectLst/>
                          <a:latin typeface="宋体"/>
                        </a:rPr>
                        <a:t>逆選擇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adverse selection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很少風險混合</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教育宣導、租稅補助</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dirty="0">
                          <a:solidFill>
                            <a:srgbClr val="000000"/>
                          </a:solidFill>
                          <a:effectLst/>
                          <a:latin typeface="宋体"/>
                        </a:rPr>
                        <a:t>無效</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255270">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r>
                        <a:rPr lang="zh-TW" altLang="en-US" sz="1100" b="0" i="0" u="none" strike="noStrike" dirty="0">
                          <a:solidFill>
                            <a:srgbClr val="000000"/>
                          </a:solidFill>
                          <a:effectLst/>
                          <a:latin typeface="宋体"/>
                        </a:rPr>
                        <a:t>沒有保險市場</a:t>
                      </a:r>
                    </a:p>
                  </a:txBody>
                  <a:tcPr marL="0" marR="0" marT="0" marB="0" anchor="ctr">
                    <a:lnL>
                      <a:noFill/>
                    </a:lnL>
                    <a:lnR>
                      <a:noFill/>
                    </a:lnR>
                    <a:lnT>
                      <a:noFill/>
                    </a:lnT>
                    <a:lnB>
                      <a:noFill/>
                    </a:lnB>
                  </a:tcPr>
                </a:tc>
                <a:tc>
                  <a:txBody>
                    <a:bodyPr/>
                    <a:lstStyle/>
                    <a:p>
                      <a:pPr algn="l" fontAlgn="ctr"/>
                      <a:r>
                        <a:rPr lang="zh-TW" altLang="en-US" sz="1100" b="0" i="0" u="none" strike="noStrike" dirty="0">
                          <a:solidFill>
                            <a:srgbClr val="000000"/>
                          </a:solidFill>
                          <a:effectLst/>
                          <a:latin typeface="宋体"/>
                        </a:rPr>
                        <a:t>強制性全民投保、終生投保</a:t>
                      </a: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很有效</a:t>
                      </a:r>
                    </a:p>
                  </a:txBody>
                  <a:tcPr marL="0" marR="0" marT="0" marB="0" anchor="ctr">
                    <a:lnL>
                      <a:noFill/>
                    </a:lnL>
                    <a:lnR>
                      <a:noFill/>
                    </a:lnR>
                    <a:lnT>
                      <a:noFill/>
                    </a:lnT>
                    <a:lnB>
                      <a:noFill/>
                    </a:lnB>
                  </a:tcPr>
                </a:tc>
                <a:extLst>
                  <a:ext uri="{0D108BD9-81ED-4DB2-BD59-A6C34878D82A}">
                    <a16:rowId xmlns:a16="http://schemas.microsoft.com/office/drawing/2014/main" val="10003"/>
                  </a:ext>
                </a:extLst>
              </a:tr>
              <a:tr h="255270">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有些人無保險</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規定團體保險的員工參與率</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很有效</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5270">
                <a:tc>
                  <a:txBody>
                    <a:bodyPr/>
                    <a:lstStyle/>
                    <a:p>
                      <a:pPr algn="l" fontAlgn="ctr"/>
                      <a:r>
                        <a:rPr lang="zh-CN" altLang="en-US" sz="1100" b="0" i="0" u="none" strike="noStrike" dirty="0">
                          <a:solidFill>
                            <a:srgbClr val="000000"/>
                          </a:solidFill>
                          <a:effectLst/>
                          <a:latin typeface="宋体"/>
                        </a:rPr>
                        <a:t>風險選擇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risk selection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低收入民眾、老人、殘障者與重大傷病患者沒有保險</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強迫保險公司開放投保</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5"/>
                  </a:ext>
                </a:extLst>
              </a:tr>
              <a:tr h="255270">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endParaRPr lang="zh-CN" altLang="en-US" sz="1100" b="0" i="0" u="none" strike="noStrike" dirty="0">
                        <a:solidFill>
                          <a:srgbClr val="000000"/>
                        </a:solidFill>
                        <a:effectLst/>
                        <a:latin typeface="宋体"/>
                      </a:endParaRP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社會費率</a:t>
                      </a: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a:noFill/>
                    </a:lnT>
                    <a:lnB>
                      <a:noFill/>
                    </a:lnB>
                  </a:tcPr>
                </a:tc>
                <a:extLst>
                  <a:ext uri="{0D108BD9-81ED-4DB2-BD59-A6C34878D82A}">
                    <a16:rowId xmlns:a16="http://schemas.microsoft.com/office/drawing/2014/main" val="10006"/>
                  </a:ext>
                </a:extLst>
              </a:tr>
              <a:tr h="255270">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個人風險校正</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技術上可行性待克服</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5270">
                <a:tc>
                  <a:txBody>
                    <a:bodyPr/>
                    <a:lstStyle/>
                    <a:p>
                      <a:pPr algn="l" fontAlgn="ctr"/>
                      <a:r>
                        <a:rPr lang="zh-CN" altLang="en-US" sz="1100" b="0" i="0" u="none" strike="noStrike" dirty="0">
                          <a:solidFill>
                            <a:srgbClr val="000000"/>
                          </a:solidFill>
                          <a:effectLst/>
                          <a:latin typeface="宋体"/>
                        </a:rPr>
                        <a:t>道德危害 </a:t>
                      </a:r>
                      <a:r>
                        <a:rPr lang="en-US" altLang="zh-CN" sz="11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moral hazard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增加醫療服務的使用</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TW" altLang="en-US" sz="1100" b="0" i="0" u="none" strike="noStrike" dirty="0">
                          <a:solidFill>
                            <a:srgbClr val="000000"/>
                          </a:solidFill>
                          <a:effectLst/>
                          <a:latin typeface="宋体"/>
                        </a:rPr>
                        <a:t>自付額、部分負擔率</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255270">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a:noFill/>
                    </a:lnT>
                    <a:lnB>
                      <a:noFill/>
                    </a:lnB>
                  </a:tcPr>
                </a:tc>
                <a:tc>
                  <a:txBody>
                    <a:bodyPr/>
                    <a:lstStyle/>
                    <a:p>
                      <a:pPr algn="l" fontAlgn="ctr"/>
                      <a:r>
                        <a:rPr lang="zh-TW" altLang="en-US" sz="1100" b="0" i="0" u="none" strike="noStrike" dirty="0">
                          <a:solidFill>
                            <a:srgbClr val="000000"/>
                          </a:solidFill>
                          <a:effectLst/>
                          <a:latin typeface="宋体"/>
                        </a:rPr>
                        <a:t>建立守門人制度</a:t>
                      </a:r>
                    </a:p>
                  </a:txBody>
                  <a:tcPr marL="0" marR="0" marT="0" marB="0" anchor="ctr">
                    <a:lnL>
                      <a:noFill/>
                    </a:lnL>
                    <a:lnR>
                      <a:noFill/>
                    </a:lnR>
                    <a:lnT>
                      <a:noFill/>
                    </a:lnT>
                    <a:lnB>
                      <a:noFill/>
                    </a:lnB>
                  </a:tcPr>
                </a:tc>
                <a:tc>
                  <a:txBody>
                    <a:bodyPr/>
                    <a:lstStyle/>
                    <a:p>
                      <a:pPr algn="l" fontAlgn="ctr"/>
                      <a:r>
                        <a:rPr lang="zh-CN" altLang="en-US" sz="1100" b="0" i="0" u="none" strike="noStrike" dirty="0">
                          <a:solidFill>
                            <a:srgbClr val="000000"/>
                          </a:solidFill>
                          <a:effectLst/>
                          <a:latin typeface="宋体"/>
                        </a:rPr>
                        <a:t>效果普通</a:t>
                      </a:r>
                    </a:p>
                  </a:txBody>
                  <a:tcPr marL="0" marR="0" marT="0" marB="0" anchor="ctr">
                    <a:lnL>
                      <a:noFill/>
                    </a:lnL>
                    <a:lnR>
                      <a:noFill/>
                    </a:lnR>
                    <a:lnT>
                      <a:noFill/>
                    </a:lnT>
                    <a:lnB>
                      <a:noFill/>
                    </a:lnB>
                  </a:tcPr>
                </a:tc>
                <a:extLst>
                  <a:ext uri="{0D108BD9-81ED-4DB2-BD59-A6C34878D82A}">
                    <a16:rowId xmlns:a16="http://schemas.microsoft.com/office/drawing/2014/main" val="10009"/>
                  </a:ext>
                </a:extLst>
              </a:tr>
              <a:tr h="255270">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TW" altLang="en-US" sz="1100" b="0" i="0" u="none" strike="noStrike" dirty="0">
                          <a:solidFill>
                            <a:srgbClr val="000000"/>
                          </a:solidFill>
                          <a:effectLst/>
                          <a:latin typeface="宋体"/>
                        </a:rPr>
                        <a:t>讓病人排隊等待</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宋体"/>
                        </a:rPr>
                        <a:t>病人不滿意</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55270">
                <a:tc gridSpan="2">
                  <a:txBody>
                    <a:bodyPr/>
                    <a:lstStyle/>
                    <a:p>
                      <a:pPr algn="l" fontAlgn="ctr"/>
                      <a:r>
                        <a:rPr lang="zh-CN" altLang="en-US" sz="1100" b="0" i="0" u="none" strike="noStrike" dirty="0">
                          <a:solidFill>
                            <a:srgbClr val="000000"/>
                          </a:solidFill>
                          <a:effectLst/>
                          <a:latin typeface="宋体"/>
                        </a:rPr>
                        <a:t>資料來源：</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Hsiao</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( 1995 ,  </a:t>
                      </a:r>
                      <a:r>
                        <a:rPr lang="en-US" sz="1100" b="0" i="1" u="none" strike="noStrike" dirty="0">
                          <a:solidFill>
                            <a:srgbClr val="000000"/>
                          </a:solidFill>
                          <a:effectLst/>
                          <a:latin typeface="Times New Roman" panose="02020603050405020304" pitchFamily="18" charset="0"/>
                          <a:cs typeface="Times New Roman" panose="02020603050405020304" pitchFamily="18" charset="0"/>
                        </a:rPr>
                        <a:t>p </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135 )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zh-CN" altLang="en-US" sz="1100" b="0" i="0" u="none" strike="noStrike" dirty="0">
                        <a:solidFill>
                          <a:srgbClr val="000000"/>
                        </a:solidFill>
                        <a:effectLst/>
                        <a:latin typeface="宋体"/>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20830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供給側</a:t>
            </a:r>
            <a:r>
              <a:rPr lang="zh-CN" altLang="en-US" sz="900" dirty="0">
                <a:solidFill>
                  <a:srgbClr val="000000"/>
                </a:solidFill>
                <a:latin typeface="Times New Roman" pitchFamily="18" charset="0"/>
                <a:cs typeface="Times New Roman" pitchFamily="18" charset="0"/>
              </a:rPr>
              <a:t>支付制度</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payment system</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的經濟理論；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704087" y="616438"/>
            <a:ext cx="10204705" cy="5101397"/>
            <a:chOff x="704087" y="616438"/>
            <a:chExt cx="10204705" cy="5101397"/>
          </a:xfrm>
        </p:grpSpPr>
        <p:sp>
          <p:nvSpPr>
            <p:cNvPr id="5" name="矩形 4"/>
            <p:cNvSpPr/>
            <p:nvPr/>
          </p:nvSpPr>
          <p:spPr>
            <a:xfrm>
              <a:off x="704087" y="616438"/>
              <a:ext cx="10204705"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供給側支付制度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payment system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的經濟理論基礎：</a:t>
              </a:r>
              <a:endParaRPr lang="en-US" altLang="zh-CN" sz="1000" dirty="0">
                <a:solidFill>
                  <a:srgbClr val="000000"/>
                </a:solidFill>
                <a:latin typeface="Times New Roman" pitchFamily="18" charset="0"/>
                <a:cs typeface="Times New Roman" pitchFamily="18" charset="0"/>
              </a:endParaRPr>
            </a:p>
          </p:txBody>
        </p:sp>
        <p:sp>
          <p:nvSpPr>
            <p:cNvPr id="11" name="矩形 10"/>
            <p:cNvSpPr/>
            <p:nvPr/>
          </p:nvSpPr>
          <p:spPr>
            <a:xfrm>
              <a:off x="704087" y="962687"/>
              <a:ext cx="10204705" cy="1869743"/>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醫療保險的第三者付費角色導致醫療服務的價格並非由市場供需決定，保險人支付醫療服務的方式取代了市場的價格機能，成為影響醫療服務提供者行為的最主要因素，在醫療保險制度下「消費者在使用醫療服務時所付的價格」與「支付醫療服務提供者的價格」成為兩個可以分開決定的價格，因為支付制度能創造經濟誘因</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economic incentives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影響醫療服務提供者的執業行為</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practice behavior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，有鑑於需求面的成本分擔制度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demand</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side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cost sharing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無法改變醫療服務提供者過度提供醫療服務的經濟誘因，且面臨「控制醫療成本上升」與「降低消費者生病時的財務風險」無法同時兼顧的兩難困境，因此控制醫療成本的政策工具轉向直接改變醫療服務提供者經濟誘因的方式，來達到節制醫療費用上升的目的，而影響醫療服務提供者經濟誘因最直接的方式即是改變支付制度</a:t>
              </a:r>
              <a:r>
                <a:rPr lang="en-US" altLang="zh-CN" sz="1100" dirty="0">
                  <a:solidFill>
                    <a:srgbClr val="000000"/>
                  </a:solidFill>
                  <a:latin typeface="Times New Roman" pitchFamily="18" charset="0"/>
                  <a:cs typeface="Times New Roman" pitchFamily="18" charset="0"/>
                </a:rPr>
                <a:t>(</a:t>
              </a:r>
              <a:r>
                <a:rPr lang="en-US" altLang="zh-CN" sz="1100" i="1" dirty="0">
                  <a:solidFill>
                    <a:srgbClr val="000000"/>
                  </a:solidFill>
                  <a:latin typeface="Times New Roman" pitchFamily="18" charset="0"/>
                  <a:cs typeface="Times New Roman" pitchFamily="18" charset="0"/>
                </a:rPr>
                <a:t>payment system</a:t>
              </a:r>
              <a:r>
                <a:rPr lang="en-US" altLang="zh-CN" sz="11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，醫療服務提供者對疾病的性質治療的選擇與預期結果，通常比病患擁有更多的資訊，因此大多數情況下，醫療服務提供者扮演病患代理人的角色幫助病患進行各種治療選擇的決策，供給面的成本分擔制度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supply</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side</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cost</a:t>
              </a:r>
              <a:r>
                <a:rPr lang="en-US" altLang="zh-CN" sz="1000" dirty="0">
                  <a:solidFill>
                    <a:srgbClr val="000000"/>
                  </a:solidFill>
                  <a:latin typeface="Times New Roman" pitchFamily="18" charset="0"/>
                  <a:cs typeface="Times New Roman" pitchFamily="18" charset="0"/>
                </a:rPr>
                <a:t> </a:t>
              </a:r>
              <a:r>
                <a:rPr lang="en-US" altLang="zh-CN" sz="1000" i="1" dirty="0">
                  <a:solidFill>
                    <a:srgbClr val="000000"/>
                  </a:solidFill>
                  <a:latin typeface="Times New Roman" pitchFamily="18" charset="0"/>
                  <a:cs typeface="Times New Roman" pitchFamily="18" charset="0"/>
                </a:rPr>
                <a:t>sharing</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即是要改變醫療服務提供者在做治療選擇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treatment choice</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時的經濟誘因；</a:t>
              </a:r>
              <a:endParaRPr lang="en-US" altLang="zh-CN" sz="1100" dirty="0">
                <a:solidFill>
                  <a:srgbClr val="000000"/>
                </a:solidFill>
                <a:latin typeface="Times New Roman" pitchFamily="18" charset="0"/>
                <a:cs typeface="Times New Roman" pitchFamily="18" charset="0"/>
              </a:endParaRPr>
            </a:p>
          </p:txBody>
        </p:sp>
        <p:sp>
          <p:nvSpPr>
            <p:cNvPr id="7" name="矩形 6"/>
            <p:cNvSpPr/>
            <p:nvPr/>
          </p:nvSpPr>
          <p:spPr>
            <a:xfrm>
              <a:off x="704087" y="2832430"/>
              <a:ext cx="10204705" cy="2885405"/>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對於一般化的支付制度有算式：</a:t>
              </a:r>
              <a:r>
                <a:rPr lang="en-US" altLang="zh-CN" sz="1100" i="1" dirty="0">
                  <a:solidFill>
                    <a:srgbClr val="000000"/>
                  </a:solidFill>
                  <a:latin typeface="Times New Roman" pitchFamily="18" charset="0"/>
                  <a:cs typeface="Times New Roman" pitchFamily="18" charset="0"/>
                </a:rPr>
                <a:t>Payment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a:t>
              </a:r>
              <a:r>
                <a:rPr lang="en-US" altLang="zh-CN" sz="10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1</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a:t>
              </a:r>
              <a:r>
                <a:rPr lang="en-US" altLang="zh-CN" sz="10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，式中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代表一個定額的支付金額，</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代表醫療服務提供者所提供的服務量，</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代表供給面的成本分擔比例，其取值範圍在 </a:t>
              </a:r>
              <a:r>
                <a:rPr lang="en-US" altLang="zh-CN" sz="1100" dirty="0">
                  <a:solidFill>
                    <a:srgbClr val="000000"/>
                  </a:solidFill>
                  <a:latin typeface="Times New Roman" pitchFamily="18" charset="0"/>
                  <a:cs typeface="Times New Roman" pitchFamily="18" charset="0"/>
                </a:rPr>
                <a:t>0 ~ 1 </a:t>
              </a:r>
              <a:r>
                <a:rPr lang="zh-CN" altLang="en-US" sz="1100" dirty="0">
                  <a:solidFill>
                    <a:srgbClr val="000000"/>
                  </a:solidFill>
                  <a:latin typeface="Times New Roman" pitchFamily="18" charset="0"/>
                  <a:cs typeface="Times New Roman" pitchFamily="18" charset="0"/>
                </a:rPr>
                <a:t>之間，因此可用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兩個參數來描述不同類型的支付制度，進一步可將支付制度簡化成三種類型：</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(1) </a:t>
              </a:r>
              <a:r>
                <a:rPr lang="zh-CN" altLang="en-US" sz="1100" dirty="0">
                  <a:solidFill>
                    <a:srgbClr val="000000"/>
                  </a:solidFill>
                  <a:latin typeface="Times New Roman" pitchFamily="18" charset="0"/>
                  <a:cs typeface="Times New Roman" pitchFamily="18" charset="0"/>
                </a:rPr>
                <a:t>以成本為基礎的支付制度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0 ,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，在</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與</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0 </a:t>
              </a:r>
              <a:r>
                <a:rPr lang="zh-CN" altLang="en-US" sz="1100" dirty="0">
                  <a:solidFill>
                    <a:srgbClr val="000000"/>
                  </a:solidFill>
                  <a:latin typeface="Times New Roman" pitchFamily="18" charset="0"/>
                  <a:cs typeface="Times New Roman" pitchFamily="18" charset="0"/>
                </a:rPr>
                <a:t>的條件下，支付算式的關係簡化為：</a:t>
              </a:r>
              <a:r>
                <a:rPr lang="en-US" altLang="zh-CN" sz="1100" i="1" dirty="0">
                  <a:solidFill>
                    <a:srgbClr val="000000"/>
                  </a:solidFill>
                  <a:latin typeface="Times New Roman" pitchFamily="18" charset="0"/>
                  <a:cs typeface="Times New Roman" pitchFamily="18" charset="0"/>
                </a:rPr>
                <a:t>Payment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，此時醫療服務提供者所收到的支付金額，即等於醫療服務提供者所提供服務的成本（投入的資源）；</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(2) </a:t>
              </a:r>
              <a:r>
                <a:rPr lang="zh-CN" altLang="en-US" sz="1100" dirty="0">
                  <a:solidFill>
                    <a:srgbClr val="000000"/>
                  </a:solidFill>
                  <a:latin typeface="Times New Roman" pitchFamily="18" charset="0"/>
                  <a:cs typeface="Times New Roman" pitchFamily="18" charset="0"/>
                </a:rPr>
                <a:t>前瞻性支付制度</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1 )</a:t>
              </a:r>
              <a:r>
                <a:rPr lang="zh-CN" altLang="en-US" sz="1100" dirty="0">
                  <a:solidFill>
                    <a:srgbClr val="000000"/>
                  </a:solidFill>
                  <a:latin typeface="Times New Roman" pitchFamily="18" charset="0"/>
                  <a:cs typeface="Times New Roman" pitchFamily="18" charset="0"/>
                </a:rPr>
                <a:t>，在</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a:t>
              </a:r>
              <a:r>
                <a:rPr lang="zh-CN" altLang="en-US" sz="1100" dirty="0">
                  <a:solidFill>
                    <a:srgbClr val="000000"/>
                  </a:solidFill>
                  <a:latin typeface="Times New Roman" pitchFamily="18" charset="0"/>
                  <a:cs typeface="Times New Roman" pitchFamily="18" charset="0"/>
                </a:rPr>
                <a:t>與</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的條件下，支付算式的關係簡化為：</a:t>
              </a:r>
              <a:r>
                <a:rPr lang="en-US" altLang="zh-CN" sz="1100" i="1" dirty="0">
                  <a:solidFill>
                    <a:srgbClr val="000000"/>
                  </a:solidFill>
                  <a:latin typeface="Times New Roman" pitchFamily="18" charset="0"/>
                  <a:cs typeface="Times New Roman" pitchFamily="18" charset="0"/>
                </a:rPr>
                <a:t>Payment</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，此時醫療服務提供者所收到的支付金額是一事先決定的固定金額，與醫療服務的投入成本無關；</a:t>
              </a:r>
              <a:endParaRPr lang="en-US" altLang="zh-CN" sz="1100" dirty="0">
                <a:solidFill>
                  <a:srgbClr val="000000"/>
                </a:solidFill>
                <a:latin typeface="Times New Roman" pitchFamily="18" charset="0"/>
                <a:cs typeface="Times New Roman" pitchFamily="18" charset="0"/>
              </a:endParaRPr>
            </a:p>
            <a:p>
              <a:pPr lvl="0">
                <a:lnSpc>
                  <a:spcPct val="150000"/>
                </a:lnSpc>
              </a:pPr>
              <a:r>
                <a:rPr lang="en-US" altLang="zh-CN" sz="1000" dirty="0">
                  <a:solidFill>
                    <a:srgbClr val="000000"/>
                  </a:solidFill>
                  <a:latin typeface="Times New Roman" pitchFamily="18" charset="0"/>
                  <a:cs typeface="Times New Roman" pitchFamily="18" charset="0"/>
                </a:rPr>
                <a:t>(3) </a:t>
              </a:r>
              <a:r>
                <a:rPr lang="zh-CN" altLang="en-US" sz="1100" dirty="0">
                  <a:solidFill>
                    <a:srgbClr val="000000"/>
                  </a:solidFill>
                  <a:latin typeface="Times New Roman" pitchFamily="18" charset="0"/>
                  <a:cs typeface="Times New Roman" pitchFamily="18" charset="0"/>
                </a:rPr>
                <a:t>混合支付制度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mixed system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0 , 0 </a:t>
              </a:r>
              <a:r>
                <a:rPr lang="zh-CN" altLang="en-US"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5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，在</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0 </a:t>
              </a:r>
              <a:r>
                <a:rPr lang="zh-CN" altLang="en-US" sz="1100" dirty="0">
                  <a:solidFill>
                    <a:srgbClr val="000000"/>
                  </a:solidFill>
                  <a:latin typeface="Times New Roman" pitchFamily="18" charset="0"/>
                  <a:cs typeface="Times New Roman" pitchFamily="18" charset="0"/>
                </a:rPr>
                <a:t>與 </a:t>
              </a:r>
              <a:r>
                <a:rPr lang="en-US" altLang="zh-CN" sz="1100" dirty="0">
                  <a:solidFill>
                    <a:srgbClr val="000000"/>
                  </a:solidFill>
                  <a:latin typeface="Times New Roman" pitchFamily="18" charset="0"/>
                  <a:cs typeface="Times New Roman" pitchFamily="18" charset="0"/>
                </a:rPr>
                <a:t>0 </a:t>
              </a:r>
              <a:r>
                <a:rPr lang="zh-CN" altLang="en-US"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5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的條件下，醫療服務提供者所收到的金額包括兩部分：一是事先決定的固定金額，與服務量的多寡無關，另一項則是根據實際提供服務的成本，得到某一比例</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的補償，換言之醫療服務提供者必須自己承擔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比例的醫療服務成本，另外的 </a:t>
              </a:r>
              <a:r>
                <a:rPr lang="en-US" altLang="zh-CN" sz="900" dirty="0">
                  <a:solidFill>
                    <a:srgbClr val="000000"/>
                  </a:solidFill>
                  <a:latin typeface="Times New Roman" pitchFamily="18" charset="0"/>
                  <a:cs typeface="Times New Roman" pitchFamily="18" charset="0"/>
                </a:rPr>
                <a:t>1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的部分，則可獲得醫療保險人的支付，因此文獻上也將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稱為供給者的成本分擔比例；</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混合支付制度的算式進一步推導顯示，在一定的固定支付金額</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R</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之下，如果供給者的成本分擔比例</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愈小，醫療服務提供者提供愈多的服務就可獲得愈多的報酬，因此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愈低，醫療服務提供者誘發需求的誘因也愈大，其所提供的醫療服務就愈多；</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981527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38840"/>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209210"/>
            <a:ext cx="1136537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供給側</a:t>
            </a:r>
            <a:r>
              <a:rPr lang="zh-CN" altLang="en-US" sz="900" dirty="0">
                <a:solidFill>
                  <a:srgbClr val="000000"/>
                </a:solidFill>
                <a:latin typeface="Times New Roman" pitchFamily="18" charset="0"/>
                <a:cs typeface="Times New Roman" pitchFamily="18" charset="0"/>
              </a:rPr>
              <a:t>支付制度</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payment system</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的經濟理論；</a:t>
            </a:r>
            <a:endParaRPr lang="zh-TW" altLang="en-US" sz="900" dirty="0">
              <a:latin typeface="Times New Roman" pitchFamily="18" charset="0"/>
              <a:cs typeface="Times New Roman" pitchFamily="18" charset="0"/>
            </a:endParaRPr>
          </a:p>
        </p:txBody>
      </p:sp>
      <p:grpSp>
        <p:nvGrpSpPr>
          <p:cNvPr id="2" name="组合 1"/>
          <p:cNvGrpSpPr/>
          <p:nvPr/>
        </p:nvGrpSpPr>
        <p:grpSpPr>
          <a:xfrm>
            <a:off x="504824" y="606913"/>
            <a:ext cx="10591801" cy="5132934"/>
            <a:chOff x="504824" y="606913"/>
            <a:chExt cx="10591801" cy="5132934"/>
          </a:xfrm>
        </p:grpSpPr>
        <p:pic>
          <p:nvPicPr>
            <p:cNvPr id="62669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7762" y="1286538"/>
              <a:ext cx="5144136" cy="207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7" y="1248438"/>
              <a:ext cx="4382263" cy="2612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04825" y="606913"/>
              <a:ext cx="10591800" cy="346249"/>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供給側支付制度</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payment system</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的經濟理論基礎：</a:t>
              </a:r>
              <a:endParaRPr lang="en-US" altLang="zh-CN" sz="1000" dirty="0">
                <a:solidFill>
                  <a:srgbClr val="000000"/>
                </a:solidFill>
                <a:latin typeface="Times New Roman" pitchFamily="18" charset="0"/>
                <a:cs typeface="Times New Roman" pitchFamily="18" charset="0"/>
              </a:endParaRPr>
            </a:p>
          </p:txBody>
        </p:sp>
        <p:sp>
          <p:nvSpPr>
            <p:cNvPr id="7" name="矩形 6"/>
            <p:cNvSpPr/>
            <p:nvPr/>
          </p:nvSpPr>
          <p:spPr>
            <a:xfrm>
              <a:off x="504824" y="4124020"/>
              <a:ext cx="10591801" cy="1615827"/>
            </a:xfrm>
            <a:prstGeom prst="rect">
              <a:avLst/>
            </a:prstGeom>
          </p:spPr>
          <p:txBody>
            <a:bodyPr wrap="square">
              <a:spAutoFit/>
            </a:bodyPr>
            <a:lstStyle/>
            <a:p>
              <a:pPr lvl="0">
                <a:lnSpc>
                  <a:spcPct val="150000"/>
                </a:lnSpc>
              </a:pPr>
              <a:r>
                <a:rPr lang="zh-CN" altLang="en-US" sz="1100" dirty="0">
                  <a:solidFill>
                    <a:srgbClr val="000000"/>
                  </a:solidFill>
                  <a:latin typeface="Times New Roman" pitchFamily="18" charset="0"/>
                  <a:cs typeface="Times New Roman" pitchFamily="18" charset="0"/>
                </a:rPr>
                <a:t>在醫療服務供給者在提供醫療服務時各項成本可以獲得的支付比率 </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9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a:t>
              </a:r>
              <a:r>
                <a:rPr lang="zh-CN" altLang="en-US" sz="1100" dirty="0">
                  <a:solidFill>
                    <a:srgbClr val="000000"/>
                  </a:solidFill>
                  <a:latin typeface="Times New Roman" pitchFamily="18" charset="0"/>
                  <a:cs typeface="Times New Roman" pitchFamily="18" charset="0"/>
                </a:rPr>
                <a:t>為 </a:t>
              </a:r>
              <a:r>
                <a:rPr lang="en-US" altLang="zh-CN" sz="1100" dirty="0">
                  <a:solidFill>
                    <a:srgbClr val="000000"/>
                  </a:solidFill>
                  <a:latin typeface="Times New Roman" pitchFamily="18" charset="0"/>
                  <a:cs typeface="Times New Roman" pitchFamily="18" charset="0"/>
                </a:rPr>
                <a:t>0 </a:t>
              </a:r>
              <a:r>
                <a:rPr lang="zh-CN" altLang="en-US" sz="1100" dirty="0">
                  <a:solidFill>
                    <a:srgbClr val="000000"/>
                  </a:solidFill>
                  <a:latin typeface="Times New Roman" pitchFamily="18" charset="0"/>
                  <a:cs typeface="Times New Roman" pitchFamily="18" charset="0"/>
                </a:rPr>
                <a:t>時，此時醫療服務提供者只能獲得固定金額的報酬，也就是前瞻性的支付制度，此時醫療提供者必須完全承擔所有醫療服務的成本</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 </a:t>
              </a:r>
              <a:r>
                <a:rPr lang="en-US" altLang="zh-CN" sz="95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，因此並沒有誘因多提供服務量，在這項制度下，醫療服務供給者所提供的服務量為 </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但是在傳統以成本為基礎的論量計酬制度下，醫療服務提供者所提供的服務成本皆可獲得補償</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1</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，不用分擔任何成本</a:t>
              </a:r>
              <a:r>
                <a:rPr lang="en-US" altLang="zh-CN"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s</a:t>
              </a:r>
              <a:r>
                <a:rPr lang="en-US" altLang="zh-CN" sz="1100" dirty="0">
                  <a:solidFill>
                    <a:srgbClr val="000000"/>
                  </a:solidFill>
                  <a:latin typeface="Times New Roman" pitchFamily="18" charset="0"/>
                  <a:cs typeface="Times New Roman" pitchFamily="18" charset="0"/>
                </a:rPr>
                <a:t> = </a:t>
              </a:r>
              <a:r>
                <a:rPr lang="en-US" altLang="zh-CN" sz="1000" dirty="0">
                  <a:solidFill>
                    <a:srgbClr val="000000"/>
                  </a:solidFill>
                  <a:latin typeface="Times New Roman" pitchFamily="18" charset="0"/>
                  <a:cs typeface="Times New Roman" pitchFamily="18" charset="0"/>
                </a:rPr>
                <a:t>0</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，因此醫療服務供給者有誘因多提供服務量至 </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3</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點處，</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3</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點可解釋為在完全免費保險下病患所需求的醫療服務量；</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介於上述兩個極端中間的支付制度，例如 </a:t>
              </a:r>
              <a:r>
                <a:rPr lang="en-US" altLang="zh-CN" sz="1100" dirty="0">
                  <a:solidFill>
                    <a:srgbClr val="000000"/>
                  </a:solidFill>
                  <a:latin typeface="Times New Roman" pitchFamily="18" charset="0"/>
                  <a:cs typeface="Times New Roman" pitchFamily="18" charset="0"/>
                </a:rPr>
                <a:t>0 </a:t>
              </a:r>
              <a:r>
                <a:rPr lang="zh-CN" altLang="en-US" sz="9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 </a:t>
              </a:r>
              <a:r>
                <a:rPr lang="en-US" altLang="zh-CN" sz="1100" i="1" dirty="0">
                  <a:solidFill>
                    <a:srgbClr val="000000"/>
                  </a:solidFill>
                  <a:latin typeface="Times New Roman" pitchFamily="18" charset="0"/>
                  <a:cs typeface="Times New Roman" pitchFamily="18" charset="0"/>
                </a:rPr>
                <a:t>r</a:t>
              </a:r>
              <a:r>
                <a:rPr lang="en-US" altLang="zh-CN" sz="1100" dirty="0">
                  <a:solidFill>
                    <a:srgbClr val="000000"/>
                  </a:solidFill>
                  <a:latin typeface="Times New Roman" pitchFamily="18" charset="0"/>
                  <a:cs typeface="Times New Roman" pitchFamily="18" charset="0"/>
                </a:rPr>
                <a:t> </a:t>
              </a:r>
              <a:r>
                <a:rPr lang="zh-CN" altLang="en-US" sz="900" dirty="0">
                  <a:solidFill>
                    <a:srgbClr val="000000"/>
                  </a:solidFill>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rPr>
                <a:t> </a:t>
              </a:r>
              <a:r>
                <a:rPr lang="en-US" altLang="zh-CN" sz="1050" dirty="0">
                  <a:solidFill>
                    <a:srgbClr val="000000"/>
                  </a:solidFill>
                  <a:latin typeface="Times New Roman" pitchFamily="18" charset="0"/>
                  <a:cs typeface="Times New Roman" pitchFamily="18" charset="0"/>
                </a:rPr>
                <a:t>1</a:t>
              </a:r>
              <a:r>
                <a:rPr lang="zh-CN" altLang="en-US" sz="1100" dirty="0">
                  <a:solidFill>
                    <a:srgbClr val="000000"/>
                  </a:solidFill>
                  <a:latin typeface="Times New Roman" pitchFamily="18" charset="0"/>
                  <a:cs typeface="Times New Roman" pitchFamily="18" charset="0"/>
                </a:rPr>
                <a:t> ，則醫療服務供給者所提供的服務量為 </a:t>
              </a:r>
              <a:r>
                <a:rPr lang="en-US" altLang="zh-CN" sz="1100" i="1" dirty="0">
                  <a:solidFill>
                    <a:srgbClr val="000000"/>
                  </a:solidFill>
                  <a:latin typeface="Times New Roman" pitchFamily="18" charset="0"/>
                  <a:cs typeface="Times New Roman" pitchFamily="18" charset="0"/>
                </a:rPr>
                <a:t>X </a:t>
              </a:r>
              <a:r>
                <a:rPr lang="en-US" altLang="zh-CN" sz="1100" baseline="-25000" dirty="0">
                  <a:solidFill>
                    <a:srgbClr val="000000"/>
                  </a:solidFill>
                  <a:latin typeface="Times New Roman" pitchFamily="18" charset="0"/>
                  <a:cs typeface="Times New Roman" pitchFamily="18" charset="0"/>
                </a:rPr>
                <a:t>2</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點處；</a:t>
              </a:r>
              <a:endParaRPr lang="en-US" altLang="zh-CN" sz="1100" dirty="0">
                <a:solidFill>
                  <a:srgbClr val="000000"/>
                </a:solidFill>
                <a:latin typeface="Times New Roman" pitchFamily="18" charset="0"/>
                <a:cs typeface="Times New Roman" pitchFamily="18" charset="0"/>
              </a:endParaRPr>
            </a:p>
            <a:p>
              <a:pPr lvl="0">
                <a:lnSpc>
                  <a:spcPct val="150000"/>
                </a:lnSpc>
              </a:pPr>
              <a:r>
                <a:rPr lang="zh-CN" altLang="en-US" sz="1100" dirty="0">
                  <a:solidFill>
                    <a:srgbClr val="000000"/>
                  </a:solidFill>
                  <a:latin typeface="Times New Roman" pitchFamily="18" charset="0"/>
                  <a:cs typeface="Times New Roman" pitchFamily="18" charset="0"/>
                </a:rPr>
                <a:t>綜合上述分析，醫療服務供給者的成本分擔比例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與醫療服務供給量之間具有反比關係，成本分擔比例 </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s</a:t>
              </a:r>
              <a:r>
                <a:rPr lang="en-US" altLang="zh-CN" sz="10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愈低醫療服務供給者所提供的服務量愈多；</a:t>
              </a:r>
              <a:endParaRPr lang="en-US" altLang="zh-CN" sz="1100" dirty="0">
                <a:solidFill>
                  <a:srgbClr val="00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30237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108994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r>
              <a:rPr lang="zh-CN" altLang="en-US" sz="1300" dirty="0">
                <a:latin typeface="Times New Roman" pitchFamily="18" charset="0"/>
                <a:cs typeface="Times New Roman" pitchFamily="18" charset="0"/>
              </a:rPr>
              <a:t> ；</a:t>
            </a:r>
            <a:endParaRPr lang="zh-TW" altLang="en-US" sz="900" dirty="0">
              <a:latin typeface="Times New Roman" pitchFamily="18" charset="0"/>
              <a:cs typeface="Times New Roman" pitchFamily="18" charset="0"/>
            </a:endParaRPr>
          </a:p>
        </p:txBody>
      </p:sp>
      <p:grpSp>
        <p:nvGrpSpPr>
          <p:cNvPr id="2" name="组合 1"/>
          <p:cNvGrpSpPr/>
          <p:nvPr/>
        </p:nvGrpSpPr>
        <p:grpSpPr>
          <a:xfrm>
            <a:off x="740664" y="763898"/>
            <a:ext cx="10204704" cy="4778230"/>
            <a:chOff x="740664" y="754754"/>
            <a:chExt cx="10204704" cy="4778230"/>
          </a:xfrm>
        </p:grpSpPr>
        <p:sp>
          <p:nvSpPr>
            <p:cNvPr id="6" name="矩形 5"/>
            <p:cNvSpPr/>
            <p:nvPr/>
          </p:nvSpPr>
          <p:spPr>
            <a:xfrm>
              <a:off x="740664" y="754754"/>
              <a:ext cx="1020470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慾望無窮但資源有限的現實，可以下列消費者預算約束</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budget constraint</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式來反映：</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X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代表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物品的市場價格，</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則代表消費者的購買能力；</a:t>
              </a:r>
              <a:endParaRPr lang="en-US" altLang="zh-CN" sz="1100" dirty="0">
                <a:latin typeface="Times New Roman" pitchFamily="18" charset="0"/>
                <a:cs typeface="Times New Roman" pitchFamily="18" charset="0"/>
              </a:endParaRPr>
            </a:p>
          </p:txBody>
        </p:sp>
        <p:sp>
          <p:nvSpPr>
            <p:cNvPr id="7" name="矩形 6"/>
            <p:cNvSpPr/>
            <p:nvPr/>
          </p:nvSpPr>
          <p:spPr>
            <a:xfrm>
              <a:off x="740664" y="1354918"/>
              <a:ext cx="1020470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在慾望無窮但資源有限的環境下，消費者不可避免的地面對了選擇的問題，經濟學分析中，消費者選擇的基本原則是在預算約束下追求最大的效用</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maximize utility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，也就是 </a:t>
              </a:r>
              <a:r>
                <a:rPr lang="en-US" altLang="zh-CN" sz="1100" i="1" dirty="0">
                  <a:latin typeface="Times New Roman" pitchFamily="18" charset="0"/>
                  <a:cs typeface="Times New Roman" pitchFamily="18" charset="0"/>
                </a:rPr>
                <a:t>Maximize 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Subject to</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X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p:txBody>
        </p:sp>
        <p:sp>
          <p:nvSpPr>
            <p:cNvPr id="10" name="矩形 9"/>
            <p:cNvSpPr/>
            <p:nvPr/>
          </p:nvSpPr>
          <p:spPr>
            <a:xfrm>
              <a:off x="740664" y="1955082"/>
              <a:ext cx="10204704"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在一定的效用水準下，對前述效用函數全微分可得：</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dX</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y</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dY</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0</a:t>
              </a:r>
              <a:r>
                <a:rPr lang="zh-CN" altLang="en-US" sz="1100" dirty="0">
                  <a:latin typeface="Times New Roman" pitchFamily="18" charset="0"/>
                  <a:cs typeface="Times New Roman" pitchFamily="18" charset="0"/>
                </a:rPr>
                <a:t>，移項可推出：</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dY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dX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物品的邊際效用，</a:t>
              </a:r>
              <a:r>
                <a:rPr lang="en-US" altLang="zh-CN" sz="1100" i="1" dirty="0" err="1">
                  <a:latin typeface="Times New Roman" pitchFamily="18" charset="0"/>
                  <a:cs typeface="Times New Roman" pitchFamily="18" charset="0"/>
                </a:rPr>
                <a:t>MU</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物品的邊際效用，無異曲線的斜率</a:t>
              </a:r>
              <a:r>
                <a:rPr lang="en-US" altLang="zh-CN" sz="1100" dirty="0">
                  <a:latin typeface="Times New Roman" pitchFamily="18" charset="0"/>
                  <a:cs typeface="Times New Roman" pitchFamily="18" charset="0"/>
                </a:rPr>
                <a:t>(</a:t>
              </a:r>
              <a:r>
                <a:rPr lang="en-US" altLang="zh-CN" sz="1100" i="1" dirty="0" err="1">
                  <a:solidFill>
                    <a:srgbClr val="000000"/>
                  </a:solidFill>
                  <a:latin typeface="Times New Roman" pitchFamily="18" charset="0"/>
                  <a:cs typeface="Times New Roman" pitchFamily="18" charset="0"/>
                </a:rPr>
                <a:t>dY</a:t>
              </a:r>
              <a:r>
                <a:rPr lang="en-US" altLang="zh-CN" sz="1100" dirty="0">
                  <a:solidFill>
                    <a:srgbClr val="000000"/>
                  </a:solidFill>
                  <a:latin typeface="Times New Roman" pitchFamily="18" charset="0"/>
                  <a:cs typeface="Times New Roman" pitchFamily="18" charset="0"/>
                </a:rPr>
                <a:t> / </a:t>
              </a:r>
              <a:r>
                <a:rPr lang="en-US" altLang="zh-CN" sz="1100" i="1" dirty="0" err="1">
                  <a:solidFill>
                    <a:srgbClr val="000000"/>
                  </a:solidFill>
                  <a:latin typeface="Times New Roman" pitchFamily="18" charset="0"/>
                  <a:cs typeface="Times New Roman" pitchFamily="18" charset="0"/>
                </a:rPr>
                <a:t>dX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等於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物品邊際效用與 </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物品邊際效用的比率，在經濟學文獻中稱為邊際替代率</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marginal rate of substitution</a:t>
              </a:r>
              <a:r>
                <a:rPr lang="en-US" altLang="zh-CN" sz="1000" dirty="0">
                  <a:solidFill>
                    <a:srgbClr val="000000"/>
                  </a:solidFill>
                  <a:latin typeface="Times New Roman" pitchFamily="18" charset="0"/>
                  <a:cs typeface="Times New Roman" pitchFamily="18" charset="0"/>
                </a:rPr>
                <a:t>)</a:t>
              </a:r>
              <a:r>
                <a:rPr lang="zh-CN" altLang="en-US" sz="1100" dirty="0">
                  <a:solidFill>
                    <a:srgbClr val="000000"/>
                  </a:solidFill>
                  <a:latin typeface="Times New Roman" pitchFamily="18" charset="0"/>
                  <a:cs typeface="Times New Roman" pitchFamily="18" charset="0"/>
                </a:rPr>
                <a:t>，表示為了維持消費者滿足程度不變，多增加一單位 </a:t>
              </a:r>
              <a:r>
                <a:rPr lang="en-US" altLang="zh-CN" sz="1100" i="1" dirty="0">
                  <a:solidFill>
                    <a:srgbClr val="000000"/>
                  </a:solidFill>
                  <a:latin typeface="Times New Roman" pitchFamily="18" charset="0"/>
                  <a:cs typeface="Times New Roman" pitchFamily="18" charset="0"/>
                </a:rPr>
                <a:t>X</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物品的消費所必須減少（放棄）</a:t>
              </a:r>
              <a:r>
                <a:rPr lang="en-US" altLang="zh-CN" sz="1100" i="1" dirty="0">
                  <a:solidFill>
                    <a:srgbClr val="000000"/>
                  </a:solidFill>
                  <a:latin typeface="Times New Roman" pitchFamily="18" charset="0"/>
                  <a:cs typeface="Times New Roman" pitchFamily="18" charset="0"/>
                </a:rPr>
                <a:t>Y</a:t>
              </a:r>
              <a:r>
                <a:rPr lang="en-US" altLang="zh-CN" sz="1100" dirty="0">
                  <a:solidFill>
                    <a:srgbClr val="000000"/>
                  </a:solidFill>
                  <a:latin typeface="Times New Roman" pitchFamily="18" charset="0"/>
                  <a:cs typeface="Times New Roman" pitchFamily="18" charset="0"/>
                </a:rPr>
                <a:t> </a:t>
              </a:r>
              <a:r>
                <a:rPr lang="zh-CN" altLang="en-US" sz="1100" dirty="0">
                  <a:solidFill>
                    <a:srgbClr val="000000"/>
                  </a:solidFill>
                  <a:latin typeface="Times New Roman" pitchFamily="18" charset="0"/>
                  <a:cs typeface="Times New Roman" pitchFamily="18" charset="0"/>
                </a:rPr>
                <a:t>物品的數量；</a:t>
              </a:r>
              <a:endParaRPr lang="en-US" altLang="zh-CN" sz="1100" dirty="0">
                <a:latin typeface="Times New Roman" pitchFamily="18" charset="0"/>
                <a:cs typeface="Times New Roman" pitchFamily="18" charset="0"/>
              </a:endParaRPr>
            </a:p>
          </p:txBody>
        </p:sp>
        <p:sp>
          <p:nvSpPr>
            <p:cNvPr id="12" name="矩形 11"/>
            <p:cNvSpPr/>
            <p:nvPr/>
          </p:nvSpPr>
          <p:spPr>
            <a:xfrm>
              <a:off x="740664" y="2809162"/>
              <a:ext cx="10204704" cy="600164"/>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對預算約束式全微分可得預算線的斜率為：</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，也就是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物品的相對價格比率，代表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兩種物品在市場上的客觀交換比率；當消費者主觀的邊際效用比率等於市場上客觀的相對價格比率時，即是該預算約束下消費者滿足程度的最大效用；</a:t>
              </a:r>
              <a:endParaRPr lang="en-US" altLang="zh-CN" sz="1100" dirty="0">
                <a:latin typeface="Times New Roman" pitchFamily="18" charset="0"/>
                <a:cs typeface="Times New Roman" pitchFamily="18" charset="0"/>
              </a:endParaRPr>
            </a:p>
          </p:txBody>
        </p:sp>
        <p:sp>
          <p:nvSpPr>
            <p:cNvPr id="13" name="矩形 12"/>
            <p:cNvSpPr/>
            <p:nvPr/>
          </p:nvSpPr>
          <p:spPr>
            <a:xfrm>
              <a:off x="740664" y="3409326"/>
              <a:ext cx="10204704" cy="2123658"/>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在預算約束下為追求最大滿足程度所選擇的最適消費組合稱為消費者需求</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consumer demand</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，利用消費者均衡的觀念，可推導出消費者對某一特定物品（比如本例的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物品）的需求曲線</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demand curve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，消費者對某一特定物品（如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物品）的需求量除了受物品本身價格變化的影響外，也收到消費者收入與其他物品價格（比如本例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物品的價格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zh-CN" altLang="en-US" sz="1100" dirty="0">
                  <a:latin typeface="Times New Roman" pitchFamily="18" charset="0"/>
                  <a:cs typeface="Times New Roman" pitchFamily="18" charset="0"/>
                </a:rPr>
                <a:t>）變化的影響，綜合上述可將消費者對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物品的需求函數寫成下列關係式：</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，其中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物品與 </a:t>
              </a:r>
              <a:r>
                <a:rPr lang="en-US" altLang="zh-CN" sz="1100" i="1" dirty="0">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物品是消費者可以選擇的變量，經濟學文獻將其稱為內生變量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endogenous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或被解釋變量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dependent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，將外因所決定的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三個變量稱為外生變量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exogenous variable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或解釋變量</a:t>
              </a:r>
              <a:r>
                <a:rPr lang="en-US" altLang="zh-CN" sz="10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independent variable</a:t>
              </a:r>
              <a:r>
                <a:rPr lang="en-US" altLang="zh-CN" sz="1000" dirty="0">
                  <a:solidFill>
                    <a:srgbClr val="000000"/>
                  </a:solidFill>
                  <a:latin typeface="Times New Roman" pitchFamily="18" charset="0"/>
                  <a:cs typeface="Times New Roman" pitchFamily="18" charset="0"/>
                </a:rPr>
                <a:t>)</a:t>
              </a:r>
              <a:r>
                <a:rPr lang="zh-CN" altLang="en-US" sz="1100" dirty="0">
                  <a:latin typeface="Times New Roman" pitchFamily="18" charset="0"/>
                  <a:cs typeface="Times New Roman" pitchFamily="18" charset="0"/>
                </a:rPr>
                <a:t>，將因外生變量變動所導致的內生變量變動的百分比定義為彈性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，據此定義下列三種彈性：</a:t>
              </a:r>
              <a:endParaRPr lang="en-US" altLang="zh-CN" sz="1100" dirty="0">
                <a:latin typeface="Times New Roman" pitchFamily="18" charset="0"/>
                <a:cs typeface="Times New Roman" pitchFamily="18" charset="0"/>
              </a:endParaRPr>
            </a:p>
            <a:p>
              <a:pPr>
                <a:lnSpc>
                  <a:spcPct val="150000"/>
                </a:lnSpc>
              </a:pP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E</a:t>
              </a:r>
              <a:r>
                <a:rPr lang="en-US" altLang="zh-CN" sz="1100" i="1" baseline="-25000" dirty="0" err="1">
                  <a:latin typeface="Times New Roman" pitchFamily="18" charset="0"/>
                  <a:cs typeface="Times New Roman" pitchFamily="18" charset="0"/>
                </a:rPr>
                <a:t>p</a:t>
              </a:r>
              <a:r>
                <a:rPr lang="en-US" altLang="zh-CN" sz="1100" dirty="0">
                  <a:latin typeface="Times New Roman" pitchFamily="18" charset="0"/>
                  <a:cs typeface="Times New Roman" pitchFamily="18" charset="0"/>
                </a:rPr>
                <a:t>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p>
            <a:p>
              <a:pPr>
                <a:lnSpc>
                  <a:spcPct val="150000"/>
                </a:lnSpc>
              </a:pP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、收入彈性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income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E</a:t>
              </a:r>
              <a:r>
                <a:rPr lang="en-US" altLang="zh-CN" sz="1100" i="1" baseline="-25000"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 [ </a:t>
              </a:r>
              <a:r>
                <a:rPr lang="zh-CN" altLang="en-US" sz="95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I</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p>
            <a:p>
              <a:pPr>
                <a:lnSpc>
                  <a:spcPct val="150000"/>
                </a:lnSpc>
              </a:pP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、交叉價格彈性</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cross</a:t>
              </a:r>
              <a:r>
                <a:rPr lang="en-US" altLang="zh-CN" sz="1000" dirty="0">
                  <a:latin typeface="Times New Roman" pitchFamily="18" charset="0"/>
                  <a:cs typeface="Times New Roman" pitchFamily="18" charset="0"/>
                </a:rPr>
                <a:t> </a:t>
              </a:r>
              <a:r>
                <a:rPr lang="en-US" altLang="zh-CN" sz="1000" i="1" dirty="0">
                  <a:latin typeface="Times New Roman" pitchFamily="18" charset="0"/>
                  <a:cs typeface="Times New Roman" pitchFamily="18" charset="0"/>
                </a:rPr>
                <a:t>price elasticity</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E</a:t>
              </a:r>
              <a:r>
                <a:rPr lang="en-US" altLang="zh-CN" sz="1100" i="1" baseline="-25000" dirty="0" err="1">
                  <a:latin typeface="Times New Roman" pitchFamily="18" charset="0"/>
                  <a:cs typeface="Times New Roman" pitchFamily="18" charset="0"/>
                </a:rPr>
                <a:t>c</a:t>
              </a:r>
              <a:r>
                <a:rPr lang="en-US" altLang="zh-CN" sz="1100" dirty="0">
                  <a:latin typeface="Times New Roman" pitchFamily="18" charset="0"/>
                  <a:cs typeface="Times New Roman" pitchFamily="18" charset="0"/>
                </a:rPr>
                <a:t> = [ </a:t>
              </a:r>
              <a:r>
                <a:rPr lang="zh-CN" altLang="en-US" sz="950" dirty="0">
                  <a:solidFill>
                    <a:srgbClr val="000000"/>
                  </a:solidFill>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 [ </a:t>
              </a:r>
              <a:r>
                <a:rPr lang="zh-CN" altLang="en-US" sz="95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950" dirty="0">
                  <a:solidFill>
                    <a:srgbClr val="000000"/>
                  </a:solidFill>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y</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p>
          </p:txBody>
        </p:sp>
      </p:grpSp>
    </p:spTree>
    <p:extLst>
      <p:ext uri="{BB962C8B-B14F-4D97-AF65-F5344CB8AC3E}">
        <p14:creationId xmlns:p14="http://schemas.microsoft.com/office/powerpoint/2010/main" val="29478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45012" y="658729"/>
            <a:ext cx="10213342" cy="5097494"/>
            <a:chOff x="545012" y="658729"/>
            <a:chExt cx="10213342" cy="5097494"/>
          </a:xfrm>
        </p:grpSpPr>
        <p:pic>
          <p:nvPicPr>
            <p:cNvPr id="659679" name="Picture 2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012" y="658729"/>
              <a:ext cx="6955139" cy="5097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7702338" y="1098594"/>
              <a:ext cx="3052921" cy="715581"/>
            </a:xfrm>
            <a:prstGeom prst="rect">
              <a:avLst/>
            </a:prstGeom>
          </p:spPr>
          <p:txBody>
            <a:bodyPr wrap="square">
              <a:spAutoFit/>
            </a:bodyPr>
            <a:lstStyle/>
            <a:p>
              <a:pPr>
                <a:lnSpc>
                  <a:spcPct val="150000"/>
                </a:lnSpc>
              </a:pPr>
              <a:r>
                <a:rPr lang="zh-CN" altLang="en-US" sz="900" dirty="0">
                  <a:solidFill>
                    <a:schemeClr val="accent6"/>
                  </a:solidFill>
                  <a:latin typeface="Times New Roman" pitchFamily="18" charset="0"/>
                  <a:cs typeface="Times New Roman" pitchFamily="18" charset="0"/>
                </a:rPr>
                <a:t>假設：在慾望無窮但資源有限的環境下，消費者選擇的基本原則是在預算約束下追求效用最大化</a:t>
              </a:r>
              <a:r>
                <a:rPr lang="en-US" altLang="zh-CN" sz="850" dirty="0">
                  <a:solidFill>
                    <a:schemeClr val="accent6"/>
                  </a:solidFill>
                  <a:latin typeface="Times New Roman" pitchFamily="18" charset="0"/>
                  <a:cs typeface="Times New Roman" pitchFamily="18" charset="0"/>
                </a:rPr>
                <a:t>(</a:t>
              </a:r>
              <a:r>
                <a:rPr lang="en-US" altLang="zh-CN" sz="850" i="1" dirty="0">
                  <a:solidFill>
                    <a:schemeClr val="accent6"/>
                  </a:solidFill>
                  <a:latin typeface="Times New Roman" pitchFamily="18" charset="0"/>
                  <a:cs typeface="Times New Roman" pitchFamily="18" charset="0"/>
                </a:rPr>
                <a:t>maximize utility</a:t>
              </a:r>
              <a:r>
                <a:rPr lang="en-US" altLang="zh-CN" sz="850" dirty="0">
                  <a:solidFill>
                    <a:schemeClr val="accent6"/>
                  </a:solidFill>
                  <a:latin typeface="Times New Roman" pitchFamily="18" charset="0"/>
                  <a:cs typeface="Times New Roman" pitchFamily="18" charset="0"/>
                </a:rPr>
                <a:t>)</a:t>
              </a:r>
              <a:r>
                <a:rPr lang="zh-CN" altLang="en-US" sz="900" dirty="0">
                  <a:solidFill>
                    <a:schemeClr val="accent6"/>
                  </a:solidFill>
                  <a:latin typeface="Times New Roman" pitchFamily="18" charset="0"/>
                  <a:cs typeface="Times New Roman" pitchFamily="18" charset="0"/>
                </a:rPr>
                <a:t>，也就是 </a:t>
              </a:r>
              <a:r>
                <a:rPr lang="en-US" altLang="zh-CN" sz="900" i="1" dirty="0">
                  <a:solidFill>
                    <a:schemeClr val="accent6"/>
                  </a:solidFill>
                  <a:latin typeface="Times New Roman" pitchFamily="18" charset="0"/>
                  <a:cs typeface="Times New Roman" pitchFamily="18" charset="0"/>
                </a:rPr>
                <a:t>Maximize U</a:t>
              </a:r>
              <a:r>
                <a:rPr lang="en-US" altLang="zh-CN" sz="900" dirty="0">
                  <a:solidFill>
                    <a:schemeClr val="accent6"/>
                  </a:solidFill>
                  <a:latin typeface="Times New Roman" pitchFamily="18" charset="0"/>
                  <a:cs typeface="Times New Roman" pitchFamily="18" charset="0"/>
                </a:rPr>
                <a:t> (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Subject to</a:t>
              </a:r>
              <a:r>
                <a:rPr lang="en-US" altLang="zh-CN" sz="900" dirty="0">
                  <a:solidFill>
                    <a:schemeClr val="accent6"/>
                  </a:solidFill>
                  <a:latin typeface="Times New Roman" pitchFamily="18" charset="0"/>
                  <a:cs typeface="Times New Roman" pitchFamily="18" charset="0"/>
                </a:rPr>
                <a:t>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x</a:t>
              </a:r>
              <a:r>
                <a:rPr lang="en-US" altLang="zh-CN" sz="900" i="1" baseline="-25000" dirty="0">
                  <a:solidFill>
                    <a:schemeClr val="accent6"/>
                  </a:solidFill>
                  <a:latin typeface="Times New Roman" pitchFamily="18" charset="0"/>
                  <a:cs typeface="Times New Roman" pitchFamily="18" charset="0"/>
                </a:rPr>
                <a:t> </a:t>
              </a:r>
              <a:r>
                <a:rPr lang="en-US" altLang="zh-CN" sz="900" dirty="0">
                  <a:solidFill>
                    <a:schemeClr val="accent6"/>
                  </a:solidFill>
                  <a:latin typeface="Times New Roman" pitchFamily="18" charset="0"/>
                  <a:cs typeface="Times New Roman" pitchFamily="18" charset="0"/>
                </a:rPr>
                <a:t>· </a:t>
              </a:r>
              <a:r>
                <a:rPr lang="en-US" altLang="zh-CN" sz="900" i="1" dirty="0">
                  <a:solidFill>
                    <a:schemeClr val="accent6"/>
                  </a:solidFill>
                  <a:latin typeface="Times New Roman" pitchFamily="18" charset="0"/>
                  <a:cs typeface="Times New Roman" pitchFamily="18" charset="0"/>
                </a:rPr>
                <a:t>X +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y</a:t>
              </a:r>
              <a:r>
                <a:rPr lang="en-US" altLang="zh-CN" sz="900" i="1" baseline="-25000" dirty="0">
                  <a:solidFill>
                    <a:schemeClr val="accent6"/>
                  </a:solidFill>
                  <a:latin typeface="Times New Roman" pitchFamily="18" charset="0"/>
                  <a:cs typeface="Times New Roman" pitchFamily="18" charset="0"/>
                </a:rPr>
                <a:t> </a:t>
              </a:r>
              <a:r>
                <a:rPr lang="en-US" altLang="zh-CN" sz="900" dirty="0">
                  <a:solidFill>
                    <a:schemeClr val="accent6"/>
                  </a:solidFill>
                  <a:latin typeface="Times New Roman" pitchFamily="18" charset="0"/>
                  <a:cs typeface="Times New Roman" pitchFamily="18" charset="0"/>
                </a:rPr>
                <a:t>·</a:t>
              </a:r>
              <a:r>
                <a:rPr lang="en-US" altLang="zh-CN" sz="900" i="1" dirty="0">
                  <a:solidFill>
                    <a:schemeClr val="accent6"/>
                  </a:solidFill>
                  <a:latin typeface="Times New Roman" pitchFamily="18" charset="0"/>
                  <a:cs typeface="Times New Roman" pitchFamily="18" charset="0"/>
                </a:rPr>
                <a:t> Y</a:t>
              </a:r>
              <a:r>
                <a:rPr lang="en-US" altLang="zh-CN" sz="900" dirty="0">
                  <a:solidFill>
                    <a:schemeClr val="accent6"/>
                  </a:solidFill>
                  <a:latin typeface="Times New Roman" pitchFamily="18" charset="0"/>
                  <a:cs typeface="Times New Roman" pitchFamily="18" charset="0"/>
                </a:rPr>
                <a:t> = </a:t>
              </a:r>
              <a:r>
                <a:rPr lang="en-US" altLang="zh-CN" sz="900" i="1" dirty="0">
                  <a:solidFill>
                    <a:schemeClr val="accent6"/>
                  </a:solidFill>
                  <a:latin typeface="Times New Roman" pitchFamily="18" charset="0"/>
                  <a:cs typeface="Times New Roman" pitchFamily="18" charset="0"/>
                </a:rPr>
                <a:t>I </a:t>
              </a:r>
              <a:r>
                <a:rPr lang="zh-CN" altLang="en-US" sz="900" dirty="0">
                  <a:solidFill>
                    <a:schemeClr val="accent6"/>
                  </a:solidFill>
                  <a:latin typeface="Times New Roman" pitchFamily="18" charset="0"/>
                  <a:cs typeface="Times New Roman" pitchFamily="18" charset="0"/>
                </a:rPr>
                <a:t>；</a:t>
              </a:r>
              <a:endParaRPr lang="en-US" altLang="zh-CN" sz="900" dirty="0">
                <a:solidFill>
                  <a:schemeClr val="accent6"/>
                </a:solidFill>
                <a:latin typeface="Times New Roman" pitchFamily="18" charset="0"/>
                <a:cs typeface="Times New Roman" pitchFamily="18" charset="0"/>
              </a:endParaRPr>
            </a:p>
          </p:txBody>
        </p:sp>
        <p:sp>
          <p:nvSpPr>
            <p:cNvPr id="12" name="矩形 11"/>
            <p:cNvSpPr/>
            <p:nvPr/>
          </p:nvSpPr>
          <p:spPr>
            <a:xfrm>
              <a:off x="7702339" y="4297553"/>
              <a:ext cx="3049390" cy="923330"/>
            </a:xfrm>
            <a:prstGeom prst="rect">
              <a:avLst/>
            </a:prstGeom>
          </p:spPr>
          <p:txBody>
            <a:bodyPr wrap="square">
              <a:spAutoFit/>
            </a:bodyPr>
            <a:lstStyle/>
            <a:p>
              <a:pPr>
                <a:lnSpc>
                  <a:spcPct val="150000"/>
                </a:lnSpc>
              </a:pPr>
              <a:r>
                <a:rPr lang="zh-CN" altLang="en-US" sz="900" dirty="0">
                  <a:solidFill>
                    <a:schemeClr val="accent6"/>
                  </a:solidFill>
                  <a:latin typeface="Times New Roman" pitchFamily="18" charset="0"/>
                  <a:cs typeface="Times New Roman" pitchFamily="18" charset="0"/>
                </a:rPr>
                <a:t>預算線的斜率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 </a:t>
              </a:r>
              <a:r>
                <a:rPr lang="en-US" altLang="zh-CN" sz="900" i="1" dirty="0" err="1">
                  <a:solidFill>
                    <a:schemeClr val="accent6"/>
                  </a:solidFill>
                  <a:latin typeface="Times New Roman" pitchFamily="18" charset="0"/>
                  <a:cs typeface="Times New Roman" pitchFamily="18" charset="0"/>
                </a:rPr>
                <a:t>P</a:t>
              </a:r>
              <a:r>
                <a:rPr lang="en-US" altLang="zh-CN" sz="900" i="1" baseline="-25000" dirty="0" err="1">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為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消費品與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消費品的相對價格比率，代表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與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兩種消費品在市場上的客觀交換比率；當消費者主觀的邊際效用比率等於市場上客觀的相對價格比率時，即是該預算約束下消費者滿足程度的最大效用；</a:t>
              </a:r>
              <a:endParaRPr lang="en-US" altLang="zh-CN" sz="900" dirty="0">
                <a:solidFill>
                  <a:schemeClr val="accent6"/>
                </a:solidFill>
                <a:latin typeface="Times New Roman" pitchFamily="18" charset="0"/>
                <a:cs typeface="Times New Roman" pitchFamily="18" charset="0"/>
              </a:endParaRPr>
            </a:p>
          </p:txBody>
        </p:sp>
        <p:sp>
          <p:nvSpPr>
            <p:cNvPr id="11" name="矩形 10"/>
            <p:cNvSpPr/>
            <p:nvPr/>
          </p:nvSpPr>
          <p:spPr>
            <a:xfrm>
              <a:off x="7702339" y="1887915"/>
              <a:ext cx="3056015" cy="1131079"/>
            </a:xfrm>
            <a:prstGeom prst="rect">
              <a:avLst/>
            </a:prstGeom>
          </p:spPr>
          <p:txBody>
            <a:bodyPr wrap="square">
              <a:spAutoFit/>
            </a:bodyPr>
            <a:lstStyle/>
            <a:p>
              <a:pPr>
                <a:lnSpc>
                  <a:spcPct val="150000"/>
                </a:lnSpc>
              </a:pPr>
              <a:r>
                <a:rPr lang="zh-CN" altLang="en-US" sz="900" dirty="0">
                  <a:solidFill>
                    <a:schemeClr val="accent6"/>
                  </a:solidFill>
                  <a:latin typeface="Times New Roman" pitchFamily="18" charset="0"/>
                  <a:cs typeface="Times New Roman" pitchFamily="18" charset="0"/>
                </a:rPr>
                <a:t>無異曲線的斜率</a:t>
              </a:r>
              <a:r>
                <a:rPr lang="en-US" altLang="zh-CN" sz="900" dirty="0">
                  <a:solidFill>
                    <a:schemeClr val="accent6"/>
                  </a:solidFill>
                  <a:latin typeface="Times New Roman" pitchFamily="18" charset="0"/>
                  <a:cs typeface="Times New Roman" pitchFamily="18" charset="0"/>
                </a:rPr>
                <a:t>(</a:t>
              </a:r>
              <a:r>
                <a:rPr lang="en-US" altLang="zh-CN" sz="900" i="1" dirty="0" err="1">
                  <a:solidFill>
                    <a:schemeClr val="accent6"/>
                  </a:solidFill>
                  <a:latin typeface="Times New Roman" pitchFamily="18" charset="0"/>
                  <a:cs typeface="Times New Roman" pitchFamily="18" charset="0"/>
                </a:rPr>
                <a:t>dY</a:t>
              </a:r>
              <a:r>
                <a:rPr lang="en-US" altLang="zh-CN" sz="900" dirty="0">
                  <a:solidFill>
                    <a:schemeClr val="accent6"/>
                  </a:solidFill>
                  <a:latin typeface="Times New Roman" pitchFamily="18" charset="0"/>
                  <a:cs typeface="Times New Roman" pitchFamily="18" charset="0"/>
                </a:rPr>
                <a:t> / </a:t>
              </a:r>
              <a:r>
                <a:rPr lang="en-US" altLang="zh-CN" sz="900" i="1" dirty="0" err="1">
                  <a:solidFill>
                    <a:schemeClr val="accent6"/>
                  </a:solidFill>
                  <a:latin typeface="Times New Roman" pitchFamily="18" charset="0"/>
                  <a:cs typeface="Times New Roman" pitchFamily="18" charset="0"/>
                </a:rPr>
                <a:t>dX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等於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消費品邊際效用與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消費品邊際效用的比率，在經濟學文獻中稱為邊際替代率</a:t>
              </a:r>
              <a:r>
                <a:rPr lang="en-US" altLang="zh-CN" sz="850" dirty="0">
                  <a:solidFill>
                    <a:schemeClr val="accent6"/>
                  </a:solidFill>
                  <a:latin typeface="Times New Roman" pitchFamily="18" charset="0"/>
                  <a:cs typeface="Times New Roman" pitchFamily="18" charset="0"/>
                </a:rPr>
                <a:t>(</a:t>
              </a:r>
              <a:r>
                <a:rPr lang="en-US" altLang="zh-CN" sz="850" i="1" dirty="0">
                  <a:solidFill>
                    <a:schemeClr val="accent6"/>
                  </a:solidFill>
                  <a:latin typeface="Times New Roman" pitchFamily="18" charset="0"/>
                  <a:cs typeface="Times New Roman" pitchFamily="18" charset="0"/>
                </a:rPr>
                <a:t>marginal rate of substitution</a:t>
              </a:r>
              <a:r>
                <a:rPr lang="en-US" altLang="zh-CN" sz="850" dirty="0">
                  <a:solidFill>
                    <a:schemeClr val="accent6"/>
                  </a:solidFill>
                  <a:latin typeface="Times New Roman" pitchFamily="18" charset="0"/>
                  <a:cs typeface="Times New Roman" pitchFamily="18" charset="0"/>
                </a:rPr>
                <a:t>)</a:t>
              </a:r>
              <a:r>
                <a:rPr lang="zh-CN" altLang="en-US" sz="900" dirty="0">
                  <a:solidFill>
                    <a:schemeClr val="accent6"/>
                  </a:solidFill>
                  <a:latin typeface="Times New Roman" pitchFamily="18" charset="0"/>
                  <a:cs typeface="Times New Roman" pitchFamily="18" charset="0"/>
                </a:rPr>
                <a:t>，表示為了維持消費者滿足程度不變，多增加一單位 </a:t>
              </a:r>
              <a:r>
                <a:rPr lang="en-US" altLang="zh-CN" sz="900" i="1" dirty="0">
                  <a:solidFill>
                    <a:schemeClr val="accent6"/>
                  </a:solidFill>
                  <a:latin typeface="Times New Roman" pitchFamily="18" charset="0"/>
                  <a:cs typeface="Times New Roman" pitchFamily="18" charset="0"/>
                </a:rPr>
                <a:t>X</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消費品所必須減少（放棄）的 </a:t>
              </a:r>
              <a:r>
                <a:rPr lang="en-US" altLang="zh-CN" sz="900" i="1" dirty="0">
                  <a:solidFill>
                    <a:schemeClr val="accent6"/>
                  </a:solidFill>
                  <a:latin typeface="Times New Roman" pitchFamily="18" charset="0"/>
                  <a:cs typeface="Times New Roman" pitchFamily="18" charset="0"/>
                </a:rPr>
                <a:t>Y</a:t>
              </a:r>
              <a:r>
                <a:rPr lang="en-US" altLang="zh-CN" sz="900" dirty="0">
                  <a:solidFill>
                    <a:schemeClr val="accent6"/>
                  </a:solidFill>
                  <a:latin typeface="Times New Roman" pitchFamily="18" charset="0"/>
                  <a:cs typeface="Times New Roman" pitchFamily="18" charset="0"/>
                </a:rPr>
                <a:t> </a:t>
              </a:r>
              <a:r>
                <a:rPr lang="zh-CN" altLang="en-US" sz="900" dirty="0">
                  <a:solidFill>
                    <a:schemeClr val="accent6"/>
                  </a:solidFill>
                  <a:latin typeface="Times New Roman" pitchFamily="18" charset="0"/>
                  <a:cs typeface="Times New Roman" pitchFamily="18" charset="0"/>
                </a:rPr>
                <a:t>消費品的數量；</a:t>
              </a:r>
              <a:endParaRPr lang="en-US" altLang="zh-CN" sz="900" dirty="0">
                <a:solidFill>
                  <a:schemeClr val="accent6"/>
                </a:solidFill>
                <a:latin typeface="Times New Roman" pitchFamily="18" charset="0"/>
                <a:cs typeface="Times New Roman" pitchFamily="18" charset="0"/>
              </a:endParaRPr>
            </a:p>
          </p:txBody>
        </p:sp>
        <p:grpSp>
          <p:nvGrpSpPr>
            <p:cNvPr id="6" name="组合 5"/>
            <p:cNvGrpSpPr/>
            <p:nvPr/>
          </p:nvGrpSpPr>
          <p:grpSpPr>
            <a:xfrm>
              <a:off x="7698653" y="3092734"/>
              <a:ext cx="3052921" cy="1131079"/>
              <a:chOff x="7698653" y="3092734"/>
              <a:chExt cx="3052921" cy="1131079"/>
            </a:xfrm>
          </p:grpSpPr>
          <p:sp>
            <p:nvSpPr>
              <p:cNvPr id="13" name="矩形 12"/>
              <p:cNvSpPr/>
              <p:nvPr/>
            </p:nvSpPr>
            <p:spPr>
              <a:xfrm>
                <a:off x="7698653" y="3092734"/>
                <a:ext cx="3052921" cy="1131079"/>
              </a:xfrm>
              <a:prstGeom prst="rect">
                <a:avLst/>
              </a:prstGeom>
            </p:spPr>
            <p:txBody>
              <a:bodyPr wrap="square">
                <a:spAutoFit/>
              </a:bodyPr>
              <a:lstStyle/>
              <a:p>
                <a:pPr>
                  <a:lnSpc>
                    <a:spcPct val="150000"/>
                  </a:lnSpc>
                </a:pPr>
                <a:r>
                  <a:rPr lang="zh-TW" altLang="en-US" sz="900" dirty="0">
                    <a:solidFill>
                      <a:schemeClr val="accent6"/>
                    </a:solidFill>
                    <a:latin typeface="Times New Roman" pitchFamily="18" charset="0"/>
                    <a:cs typeface="Times New Roman" pitchFamily="18" charset="0"/>
                  </a:rPr>
                  <a:t>在保持效用水準不變的條件下，商品的邊際替代率遞減，即當一種</a:t>
                </a:r>
                <a:r>
                  <a:rPr lang="zh-CN" altLang="en-US" sz="900" dirty="0">
                    <a:solidFill>
                      <a:schemeClr val="accent6"/>
                    </a:solidFill>
                    <a:latin typeface="Times New Roman" pitchFamily="18" charset="0"/>
                    <a:cs typeface="Times New Roman" pitchFamily="18" charset="0"/>
                  </a:rPr>
                  <a:t>消費</a:t>
                </a:r>
                <a:r>
                  <a:rPr lang="zh-TW" altLang="en-US" sz="900" dirty="0">
                    <a:solidFill>
                      <a:schemeClr val="accent6"/>
                    </a:solidFill>
                    <a:latin typeface="Times New Roman" pitchFamily="18" charset="0"/>
                    <a:cs typeface="Times New Roman" pitchFamily="18" charset="0"/>
                  </a:rPr>
                  <a:t>品的數量逐步增加時，每增加一單位這種消費品對消費者帶來的的滿足程度</a:t>
                </a:r>
                <a:r>
                  <a:rPr lang="zh-CN" altLang="en-US" sz="900" dirty="0">
                    <a:solidFill>
                      <a:schemeClr val="accent6"/>
                    </a:solidFill>
                    <a:latin typeface="Times New Roman" pitchFamily="18" charset="0"/>
                    <a:cs typeface="Times New Roman" pitchFamily="18" charset="0"/>
                  </a:rPr>
                  <a:t>會愈</a:t>
                </a:r>
                <a:r>
                  <a:rPr lang="zh-TW" altLang="en-US" sz="900" dirty="0">
                    <a:solidFill>
                      <a:schemeClr val="accent6"/>
                    </a:solidFill>
                    <a:latin typeface="Times New Roman" pitchFamily="18" charset="0"/>
                    <a:cs typeface="Times New Roman" pitchFamily="18" charset="0"/>
                  </a:rPr>
                  <a:t>來</a:t>
                </a:r>
                <a:r>
                  <a:rPr lang="zh-CN" altLang="en-US" sz="900" dirty="0">
                    <a:solidFill>
                      <a:schemeClr val="accent6"/>
                    </a:solidFill>
                    <a:latin typeface="Times New Roman" pitchFamily="18" charset="0"/>
                    <a:cs typeface="Times New Roman" pitchFamily="18" charset="0"/>
                  </a:rPr>
                  <a:t>愈</a:t>
                </a:r>
                <a:r>
                  <a:rPr lang="zh-TW" altLang="en-US" sz="900" dirty="0">
                    <a:solidFill>
                      <a:schemeClr val="accent6"/>
                    </a:solidFill>
                    <a:latin typeface="Times New Roman" pitchFamily="18" charset="0"/>
                    <a:cs typeface="Times New Roman" pitchFamily="18" charset="0"/>
                  </a:rPr>
                  <a:t>低，</a:t>
                </a:r>
                <a:r>
                  <a:rPr lang="zh-CN" altLang="en-US" sz="900" dirty="0">
                    <a:solidFill>
                      <a:schemeClr val="accent6"/>
                    </a:solidFill>
                    <a:latin typeface="Times New Roman" pitchFamily="18" charset="0"/>
                    <a:cs typeface="Times New Roman" pitchFamily="18" charset="0"/>
                  </a:rPr>
                  <a:t>則</a:t>
                </a:r>
                <a:r>
                  <a:rPr lang="zh-TW" altLang="en-US" sz="900" dirty="0">
                    <a:solidFill>
                      <a:schemeClr val="accent6"/>
                    </a:solidFill>
                    <a:latin typeface="Times New Roman" pitchFamily="18" charset="0"/>
                    <a:cs typeface="Times New Roman" pitchFamily="18" charset="0"/>
                  </a:rPr>
                  <a:t>消費者為了多獲得一單位這種商品而願意放棄的另一種商品的數量就會</a:t>
                </a:r>
                <a:r>
                  <a:rPr lang="zh-CN" altLang="en-US" sz="900" dirty="0">
                    <a:solidFill>
                      <a:schemeClr val="accent6"/>
                    </a:solidFill>
                    <a:latin typeface="Times New Roman" pitchFamily="18" charset="0"/>
                    <a:cs typeface="Times New Roman" pitchFamily="18" charset="0"/>
                  </a:rPr>
                  <a:t>愈</a:t>
                </a:r>
                <a:r>
                  <a:rPr lang="zh-TW" altLang="en-US" sz="900" dirty="0">
                    <a:solidFill>
                      <a:schemeClr val="accent6"/>
                    </a:solidFill>
                    <a:latin typeface="Times New Roman" pitchFamily="18" charset="0"/>
                    <a:cs typeface="Times New Roman" pitchFamily="18" charset="0"/>
                  </a:rPr>
                  <a:t>來</a:t>
                </a:r>
                <a:r>
                  <a:rPr lang="zh-CN" altLang="en-US" sz="900" dirty="0">
                    <a:solidFill>
                      <a:schemeClr val="accent6"/>
                    </a:solidFill>
                    <a:latin typeface="Times New Roman" pitchFamily="18" charset="0"/>
                    <a:cs typeface="Times New Roman" pitchFamily="18" charset="0"/>
                  </a:rPr>
                  <a:t>愈小</a:t>
                </a:r>
                <a:r>
                  <a:rPr lang="en-US" altLang="zh-CN" sz="900" dirty="0">
                    <a:solidFill>
                      <a:schemeClr val="accent6"/>
                    </a:solidFill>
                    <a:latin typeface="Times New Roman" pitchFamily="18" charset="0"/>
                    <a:cs typeface="Times New Roman" pitchFamily="18" charset="0"/>
                  </a:rPr>
                  <a:t>(             ,             )</a:t>
                </a:r>
                <a:r>
                  <a:rPr lang="zh-TW" altLang="en-US" sz="900" dirty="0">
                    <a:solidFill>
                      <a:schemeClr val="accent6"/>
                    </a:solidFill>
                    <a:latin typeface="Times New Roman" pitchFamily="18" charset="0"/>
                    <a:cs typeface="Times New Roman" pitchFamily="18" charset="0"/>
                  </a:rPr>
                  <a:t>；</a:t>
                </a:r>
                <a:endParaRPr lang="en-US" altLang="zh-CN" sz="900" dirty="0">
                  <a:solidFill>
                    <a:schemeClr val="accent6"/>
                  </a:solidFill>
                  <a:latin typeface="Times New Roman" pitchFamily="18" charset="0"/>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017597443"/>
                  </p:ext>
                </p:extLst>
              </p:nvPr>
            </p:nvGraphicFramePr>
            <p:xfrm>
              <a:off x="8543959" y="4004086"/>
              <a:ext cx="332355" cy="180421"/>
            </p:xfrm>
            <a:graphic>
              <a:graphicData uri="http://schemas.openxmlformats.org/presentationml/2006/ole">
                <mc:AlternateContent xmlns:mc="http://schemas.openxmlformats.org/markup-compatibility/2006">
                  <mc:Choice xmlns:v="urn:schemas-microsoft-com:vml" Requires="v">
                    <p:oleObj name="公式" r:id="rId4" imgW="444307" imgH="241195" progId="Equation.3">
                      <p:embed/>
                    </p:oleObj>
                  </mc:Choice>
                  <mc:Fallback>
                    <p:oleObj name="公式" r:id="rId4" imgW="444307" imgH="241195" progId="Equation.3">
                      <p:embed/>
                      <p:pic>
                        <p:nvPicPr>
                          <p:cNvPr id="0" name="Picture 18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3959" y="4004086"/>
                            <a:ext cx="332355" cy="180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606962167"/>
                  </p:ext>
                </p:extLst>
              </p:nvPr>
            </p:nvGraphicFramePr>
            <p:xfrm>
              <a:off x="8942231" y="4005495"/>
              <a:ext cx="325584" cy="176745"/>
            </p:xfrm>
            <a:graphic>
              <a:graphicData uri="http://schemas.openxmlformats.org/presentationml/2006/ole">
                <mc:AlternateContent xmlns:mc="http://schemas.openxmlformats.org/markup-compatibility/2006">
                  <mc:Choice xmlns:v="urn:schemas-microsoft-com:vml" Requires="v">
                    <p:oleObj name="公式" r:id="rId6" imgW="444307" imgH="241195" progId="Equation.3">
                      <p:embed/>
                    </p:oleObj>
                  </mc:Choice>
                  <mc:Fallback>
                    <p:oleObj name="公式" r:id="rId6" imgW="444307" imgH="241195" progId="Equation.3">
                      <p:embed/>
                      <p:pic>
                        <p:nvPicPr>
                          <p:cNvPr id="0" name="Picture 18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2231" y="4005495"/>
                            <a:ext cx="325584" cy="1767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106250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r>
              <a:rPr lang="zh-CN" altLang="en-US" sz="1300" dirty="0">
                <a:latin typeface="Times New Roman" pitchFamily="18" charset="0"/>
                <a:cs typeface="Times New Roman" pitchFamily="18" charset="0"/>
              </a:rPr>
              <a:t> ；</a:t>
            </a:r>
            <a:endParaRPr lang="zh-TW" altLang="en-US" sz="900" dirty="0">
              <a:latin typeface="Times New Roman" pitchFamily="18" charset="0"/>
              <a:cs typeface="Times New Roman" pitchFamily="18" charset="0"/>
            </a:endParaRPr>
          </a:p>
        </p:txBody>
      </p:sp>
      <p:pic>
        <p:nvPicPr>
          <p:cNvPr id="659680" name="Picture 22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051" y="643738"/>
            <a:ext cx="7153641" cy="524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5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32871" y="57128"/>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700" dirty="0">
                <a:ea typeface="楷体_GB2312" pitchFamily="49" charset="-122"/>
              </a:rPr>
              <a:t>臨床經濟學分析</a:t>
            </a:r>
          </a:p>
        </p:txBody>
      </p:sp>
      <p:sp>
        <p:nvSpPr>
          <p:cNvPr id="9" name="矩形 3"/>
          <p:cNvSpPr>
            <a:spLocks noChangeArrowheads="1"/>
          </p:cNvSpPr>
          <p:nvPr/>
        </p:nvSpPr>
        <p:spPr bwMode="auto">
          <a:xfrm>
            <a:off x="45955" y="264074"/>
            <a:ext cx="1062509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300" dirty="0"/>
              <a:t>臨床</a:t>
            </a:r>
            <a:r>
              <a:rPr lang="zh-TW" altLang="en-US" sz="1300" dirty="0"/>
              <a:t>證據</a:t>
            </a:r>
            <a:r>
              <a:rPr lang="zh-CN" altLang="en-US" sz="1300" dirty="0"/>
              <a:t>中關於</a:t>
            </a:r>
            <a:r>
              <a:rPr lang="zh-TW" altLang="en-US" sz="1300" dirty="0"/>
              <a:t>資源利用的考慮 </a:t>
            </a:r>
            <a:r>
              <a:rPr lang="zh-CN" altLang="en-US" sz="130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醫療服務消費者行為</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Consumer Behavior Theory</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分析（健康需求與醫療服務需求）</a:t>
            </a:r>
            <a:r>
              <a:rPr lang="zh-CN" altLang="en-US" sz="1300" dirty="0">
                <a:latin typeface="Times New Roman" pitchFamily="18" charset="0"/>
                <a:cs typeface="Times New Roman" pitchFamily="18" charset="0"/>
              </a:rPr>
              <a:t> ；</a:t>
            </a:r>
            <a:endParaRPr lang="zh-TW" altLang="en-US" sz="900" dirty="0">
              <a:latin typeface="Times New Roman" pitchFamily="18" charset="0"/>
              <a:cs typeface="Times New Roman" pitchFamily="18" charset="0"/>
            </a:endParaRPr>
          </a:p>
        </p:txBody>
      </p:sp>
      <p:grpSp>
        <p:nvGrpSpPr>
          <p:cNvPr id="6" name="组合 5"/>
          <p:cNvGrpSpPr/>
          <p:nvPr/>
        </p:nvGrpSpPr>
        <p:grpSpPr>
          <a:xfrm>
            <a:off x="392329" y="833353"/>
            <a:ext cx="10741657" cy="4807908"/>
            <a:chOff x="382804" y="833353"/>
            <a:chExt cx="10741657" cy="4807908"/>
          </a:xfrm>
        </p:grpSpPr>
        <p:pic>
          <p:nvPicPr>
            <p:cNvPr id="71680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804" y="833353"/>
              <a:ext cx="7708138" cy="480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7877086" y="897591"/>
              <a:ext cx="3247375" cy="4667593"/>
              <a:chOff x="7781836" y="926166"/>
              <a:chExt cx="3247375" cy="4667593"/>
            </a:xfrm>
          </p:grpSpPr>
          <p:pic>
            <p:nvPicPr>
              <p:cNvPr id="7168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1836" y="926166"/>
                <a:ext cx="3033263" cy="466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9307265" y="2196764"/>
                <a:ext cx="1721946" cy="784830"/>
              </a:xfrm>
              <a:prstGeom prst="rect">
                <a:avLst/>
              </a:prstGeom>
            </p:spPr>
            <p:txBody>
              <a:bodyPr wrap="none">
                <a:spAutoFit/>
              </a:bodyPr>
              <a:lstStyle/>
              <a:p>
                <a:pPr lvl="0">
                  <a:lnSpc>
                    <a:spcPct val="150000"/>
                  </a:lnSpc>
                </a:pPr>
                <a:r>
                  <a:rPr lang="en-US" altLang="zh-CN" sz="1000" i="1" dirty="0">
                    <a:solidFill>
                      <a:srgbClr val="000000"/>
                    </a:solidFill>
                    <a:latin typeface="Times New Roman" pitchFamily="18" charset="0"/>
                    <a:cs typeface="Times New Roman" pitchFamily="18" charset="0"/>
                  </a:rPr>
                  <a:t>price elasticity</a:t>
                </a:r>
                <a:r>
                  <a:rPr lang="zh-CN" altLang="en-US" sz="1000" dirty="0">
                    <a:solidFill>
                      <a:srgbClr val="000000"/>
                    </a:solidFill>
                    <a:latin typeface="Times New Roman" pitchFamily="18" charset="0"/>
                    <a:cs typeface="Times New Roman" pitchFamily="18" charset="0"/>
                  </a:rPr>
                  <a:t>：</a:t>
                </a:r>
                <a:endParaRPr lang="en-US" altLang="zh-CN" sz="1000" dirty="0">
                  <a:solidFill>
                    <a:srgbClr val="000000"/>
                  </a:solidFill>
                  <a:latin typeface="Times New Roman" pitchFamily="18" charset="0"/>
                  <a:cs typeface="Times New Roman" pitchFamily="18" charset="0"/>
                </a:endParaRPr>
              </a:p>
              <a:p>
                <a:pPr lvl="0">
                  <a:lnSpc>
                    <a:spcPct val="150000"/>
                  </a:lnSpc>
                </a:pPr>
                <a:r>
                  <a:rPr lang="en-US" altLang="zh-CN" sz="1000" i="1" dirty="0" err="1">
                    <a:solidFill>
                      <a:srgbClr val="000000"/>
                    </a:solidFill>
                    <a:latin typeface="Times New Roman" pitchFamily="18" charset="0"/>
                    <a:cs typeface="Times New Roman" pitchFamily="18" charset="0"/>
                  </a:rPr>
                  <a:t>E</a:t>
                </a:r>
                <a:r>
                  <a:rPr lang="en-US" altLang="zh-CN" sz="1000" i="1" baseline="-25000" dirty="0" err="1">
                    <a:solidFill>
                      <a:srgbClr val="000000"/>
                    </a:solidFill>
                    <a:latin typeface="Times New Roman" pitchFamily="18" charset="0"/>
                    <a:cs typeface="Times New Roman" pitchFamily="18" charset="0"/>
                  </a:rPr>
                  <a:t>p</a:t>
                </a:r>
                <a:r>
                  <a:rPr lang="en-US" altLang="zh-CN" sz="1000" dirty="0">
                    <a:solidFill>
                      <a:srgbClr val="000000"/>
                    </a:solidFill>
                    <a:latin typeface="Times New Roman" pitchFamily="18" charset="0"/>
                    <a:cs typeface="Times New Roman" pitchFamily="18" charset="0"/>
                  </a:rPr>
                  <a:t> = [ </a:t>
                </a:r>
                <a:r>
                  <a:rPr lang="zh-CN" altLang="en-US" sz="8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 [ </a:t>
                </a:r>
                <a:r>
                  <a:rPr lang="zh-CN" altLang="en-US" sz="8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p>
              <a:p>
                <a:pPr lvl="0">
                  <a:lnSpc>
                    <a:spcPct val="150000"/>
                  </a:lnSpc>
                </a:pPr>
                <a:r>
                  <a:rPr lang="en-US" altLang="zh-CN" sz="1000" dirty="0">
                    <a:solidFill>
                      <a:srgbClr val="000000"/>
                    </a:solidFill>
                    <a:latin typeface="Times New Roman" pitchFamily="18" charset="0"/>
                    <a:cs typeface="Times New Roman" pitchFamily="18" charset="0"/>
                  </a:rPr>
                  <a:t>     = [ </a:t>
                </a:r>
                <a:r>
                  <a:rPr lang="zh-CN" altLang="en-US" sz="800" dirty="0">
                    <a:solidFill>
                      <a:srgbClr val="000000"/>
                    </a:solidFill>
                    <a:latin typeface="Times New Roman" pitchFamily="18" charset="0"/>
                    <a:cs typeface="Times New Roman" pitchFamily="18" charset="0"/>
                  </a:rPr>
                  <a:t>△</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zh-CN" altLang="en-US" sz="800" dirty="0">
                    <a:solidFill>
                      <a:srgbClr val="000000"/>
                    </a:solidFill>
                    <a:latin typeface="Times New Roman" pitchFamily="18" charset="0"/>
                    <a:cs typeface="Times New Roman" pitchFamily="18" charset="0"/>
                  </a:rPr>
                  <a:t>△</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a:t>
                </a:r>
                <a:r>
                  <a:rPr lang="en-US" altLang="zh-CN" sz="1000" i="1" baseline="-25000" dirty="0">
                    <a:solidFill>
                      <a:srgbClr val="000000"/>
                    </a:solidFill>
                    <a:latin typeface="Times New Roman" pitchFamily="18" charset="0"/>
                    <a:cs typeface="Times New Roman" pitchFamily="18" charset="0"/>
                  </a:rPr>
                  <a:t> </a:t>
                </a:r>
                <a:r>
                  <a:rPr lang="en-US" altLang="zh-CN" sz="1000" dirty="0">
                    <a:solidFill>
                      <a:srgbClr val="000000"/>
                    </a:solidFill>
                    <a:latin typeface="Times New Roman" pitchFamily="18" charset="0"/>
                    <a:cs typeface="Times New Roman" pitchFamily="18" charset="0"/>
                  </a:rPr>
                  <a:t>· [ </a:t>
                </a:r>
                <a:r>
                  <a:rPr lang="en-US" altLang="zh-CN" sz="1000" i="1" dirty="0" err="1">
                    <a:solidFill>
                      <a:srgbClr val="000000"/>
                    </a:solidFill>
                    <a:latin typeface="Times New Roman" pitchFamily="18" charset="0"/>
                    <a:cs typeface="Times New Roman" pitchFamily="18" charset="0"/>
                  </a:rPr>
                  <a:t>P</a:t>
                </a:r>
                <a:r>
                  <a:rPr lang="en-US" altLang="zh-CN" sz="1000" i="1" baseline="-25000" dirty="0" err="1">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 </a:t>
                </a:r>
                <a:r>
                  <a:rPr lang="en-US" altLang="zh-CN" sz="1000" i="1" dirty="0">
                    <a:solidFill>
                      <a:srgbClr val="000000"/>
                    </a:solidFill>
                    <a:latin typeface="Times New Roman" pitchFamily="18" charset="0"/>
                    <a:cs typeface="Times New Roman" pitchFamily="18" charset="0"/>
                  </a:rPr>
                  <a:t>X</a:t>
                </a:r>
                <a:r>
                  <a:rPr lang="en-US" altLang="zh-CN" sz="1000" dirty="0">
                    <a:solidFill>
                      <a:srgbClr val="000000"/>
                    </a:solidFill>
                    <a:latin typeface="Times New Roman" pitchFamily="18" charset="0"/>
                    <a:cs typeface="Times New Roman" pitchFamily="18" charset="0"/>
                  </a:rPr>
                  <a:t> ]</a:t>
                </a:r>
              </a:p>
            </p:txBody>
          </p:sp>
        </p:grpSp>
      </p:grpSp>
    </p:spTree>
    <p:extLst>
      <p:ext uri="{BB962C8B-B14F-4D97-AF65-F5344CB8AC3E}">
        <p14:creationId xmlns:p14="http://schemas.microsoft.com/office/powerpoint/2010/main" val="259264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2015" y="20552"/>
            <a:ext cx="8524875" cy="21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C7000B"/>
                </a:solidFill>
                <a:latin typeface="+mj-lt"/>
                <a:ea typeface="+mj-ea"/>
                <a:cs typeface="+mj-cs"/>
              </a:defRPr>
            </a:lvl1pPr>
            <a:lvl2pPr algn="l" rtl="0" eaLnBrk="0" fontAlgn="base" hangingPunct="0">
              <a:spcBef>
                <a:spcPct val="0"/>
              </a:spcBef>
              <a:spcAft>
                <a:spcPct val="0"/>
              </a:spcAft>
              <a:defRPr sz="2400">
                <a:solidFill>
                  <a:srgbClr val="C7000B"/>
                </a:solidFill>
                <a:latin typeface="Arial" charset="0"/>
                <a:ea typeface="方正兰亭黑6_GBK" pitchFamily="2" charset="-122"/>
              </a:defRPr>
            </a:lvl2pPr>
            <a:lvl3pPr algn="l" rtl="0" eaLnBrk="0" fontAlgn="base" hangingPunct="0">
              <a:spcBef>
                <a:spcPct val="0"/>
              </a:spcBef>
              <a:spcAft>
                <a:spcPct val="0"/>
              </a:spcAft>
              <a:defRPr sz="2400">
                <a:solidFill>
                  <a:srgbClr val="C7000B"/>
                </a:solidFill>
                <a:latin typeface="Arial" charset="0"/>
                <a:ea typeface="方正兰亭黑6_GBK" pitchFamily="2" charset="-122"/>
              </a:defRPr>
            </a:lvl3pPr>
            <a:lvl4pPr algn="l" rtl="0" eaLnBrk="0" fontAlgn="base" hangingPunct="0">
              <a:spcBef>
                <a:spcPct val="0"/>
              </a:spcBef>
              <a:spcAft>
                <a:spcPct val="0"/>
              </a:spcAft>
              <a:defRPr sz="2400">
                <a:solidFill>
                  <a:srgbClr val="C7000B"/>
                </a:solidFill>
                <a:latin typeface="Arial" charset="0"/>
                <a:ea typeface="方正兰亭黑6_GBK" pitchFamily="2" charset="-122"/>
              </a:defRPr>
            </a:lvl4pPr>
            <a:lvl5pPr algn="l" rtl="0" eaLnBrk="0" fontAlgn="base" hangingPunct="0">
              <a:spcBef>
                <a:spcPct val="0"/>
              </a:spcBef>
              <a:spcAft>
                <a:spcPct val="0"/>
              </a:spcAft>
              <a:defRPr sz="2400">
                <a:solidFill>
                  <a:srgbClr val="C7000B"/>
                </a:solidFill>
                <a:latin typeface="Arial" charset="0"/>
                <a:ea typeface="方正兰亭黑6_GBK" pitchFamily="2" charset="-122"/>
              </a:defRPr>
            </a:lvl5pPr>
            <a:lvl6pPr marL="457200" algn="l" rtl="0" fontAlgn="base">
              <a:spcBef>
                <a:spcPct val="0"/>
              </a:spcBef>
              <a:spcAft>
                <a:spcPct val="0"/>
              </a:spcAft>
              <a:defRPr sz="2400">
                <a:solidFill>
                  <a:srgbClr val="C7000B"/>
                </a:solidFill>
                <a:latin typeface="Arial" charset="0"/>
                <a:ea typeface="方正兰亭黑6_GBK" pitchFamily="2" charset="-122"/>
              </a:defRPr>
            </a:lvl6pPr>
            <a:lvl7pPr marL="914400" algn="l" rtl="0" fontAlgn="base">
              <a:spcBef>
                <a:spcPct val="0"/>
              </a:spcBef>
              <a:spcAft>
                <a:spcPct val="0"/>
              </a:spcAft>
              <a:defRPr sz="2400">
                <a:solidFill>
                  <a:srgbClr val="C7000B"/>
                </a:solidFill>
                <a:latin typeface="Arial" charset="0"/>
                <a:ea typeface="方正兰亭黑6_GBK" pitchFamily="2" charset="-122"/>
              </a:defRPr>
            </a:lvl7pPr>
            <a:lvl8pPr marL="1371600" algn="l" rtl="0" fontAlgn="base">
              <a:spcBef>
                <a:spcPct val="0"/>
              </a:spcBef>
              <a:spcAft>
                <a:spcPct val="0"/>
              </a:spcAft>
              <a:defRPr sz="2400">
                <a:solidFill>
                  <a:srgbClr val="C7000B"/>
                </a:solidFill>
                <a:latin typeface="Arial" charset="0"/>
                <a:ea typeface="方正兰亭黑6_GBK" pitchFamily="2" charset="-122"/>
              </a:defRPr>
            </a:lvl8pPr>
            <a:lvl9pPr marL="1828800" algn="l" rtl="0" fontAlgn="base">
              <a:spcBef>
                <a:spcPct val="0"/>
              </a:spcBef>
              <a:spcAft>
                <a:spcPct val="0"/>
              </a:spcAft>
              <a:defRPr sz="2400">
                <a:solidFill>
                  <a:srgbClr val="C7000B"/>
                </a:solidFill>
                <a:latin typeface="Arial" charset="0"/>
                <a:ea typeface="方正兰亭黑6_GBK" pitchFamily="2" charset="-122"/>
              </a:defRPr>
            </a:lvl9pPr>
          </a:lstStyle>
          <a:p>
            <a:r>
              <a:rPr lang="zh-CN" altLang="en-US" sz="1500" dirty="0">
                <a:ea typeface="楷体_GB2312" pitchFamily="49" charset="-122"/>
              </a:rPr>
              <a:t>臨床經濟學分析</a:t>
            </a:r>
          </a:p>
        </p:txBody>
      </p:sp>
      <p:sp>
        <p:nvSpPr>
          <p:cNvPr id="9" name="矩形 3"/>
          <p:cNvSpPr>
            <a:spLocks noChangeArrowheads="1"/>
          </p:cNvSpPr>
          <p:nvPr/>
        </p:nvSpPr>
        <p:spPr bwMode="auto">
          <a:xfrm>
            <a:off x="55099" y="172634"/>
            <a:ext cx="1135661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150" dirty="0"/>
              <a:t>臨床</a:t>
            </a:r>
            <a:r>
              <a:rPr lang="zh-TW" altLang="en-US" sz="1150" dirty="0"/>
              <a:t>證據</a:t>
            </a:r>
            <a:r>
              <a:rPr lang="zh-CN" altLang="en-US" sz="1150" dirty="0"/>
              <a:t>中關於</a:t>
            </a:r>
            <a:r>
              <a:rPr lang="zh-TW" altLang="en-US" sz="1150" dirty="0"/>
              <a:t>資源利用的考慮 </a:t>
            </a:r>
            <a:r>
              <a:rPr lang="zh-CN" altLang="en-US" sz="1150" dirty="0">
                <a:latin typeface="Arial" pitchFamily="34" charset="0"/>
              </a:rPr>
              <a:t>：</a:t>
            </a:r>
            <a:r>
              <a:rPr lang="zh-CN" altLang="en-US" sz="900" dirty="0">
                <a:latin typeface="Arial" pitchFamily="34" charset="0"/>
              </a:rPr>
              <a:t>～</a:t>
            </a:r>
            <a:r>
              <a:rPr lang="en-US" altLang="zh-CN" sz="1300" dirty="0">
                <a:latin typeface="Arial" pitchFamily="34" charset="0"/>
              </a:rPr>
              <a:t> </a:t>
            </a:r>
            <a:r>
              <a:rPr lang="zh-CN" altLang="en-US" sz="900" dirty="0">
                <a:latin typeface="Times New Roman" pitchFamily="18" charset="0"/>
                <a:cs typeface="Times New Roman" pitchFamily="18" charset="0"/>
              </a:rPr>
              <a:t>健康經濟學</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Health Economics</a:t>
            </a:r>
            <a:r>
              <a:rPr lang="en-US" altLang="zh-CN" sz="900" dirty="0">
                <a:latin typeface="Times New Roman" pitchFamily="18" charset="0"/>
                <a:cs typeface="Times New Roman" pitchFamily="18" charset="0"/>
              </a:rPr>
              <a:t>) - </a:t>
            </a:r>
            <a:r>
              <a:rPr lang="zh-CN" altLang="en-US" sz="900" dirty="0">
                <a:latin typeface="Times New Roman" pitchFamily="18" charset="0"/>
                <a:cs typeface="Times New Roman" pitchFamily="18" charset="0"/>
              </a:rPr>
              <a:t>實是性分析</a:t>
            </a:r>
            <a:r>
              <a:rPr lang="en-US" altLang="zh-CN" sz="900" dirty="0">
                <a:latin typeface="Times New Roman" pitchFamily="18" charset="0"/>
                <a:cs typeface="Times New Roman" pitchFamily="18" charset="0"/>
              </a:rPr>
              <a:t>(</a:t>
            </a:r>
            <a:r>
              <a:rPr lang="en-US" altLang="zh-CN" sz="900" i="1" dirty="0">
                <a:latin typeface="Times New Roman" pitchFamily="18" charset="0"/>
                <a:cs typeface="Times New Roman" pitchFamily="18" charset="0"/>
              </a:rPr>
              <a:t>positive analysis</a:t>
            </a:r>
            <a:r>
              <a:rPr lang="en-US" altLang="zh-CN" sz="9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之 醫療服務消費</a:t>
            </a:r>
            <a:r>
              <a:rPr lang="zh-CN" altLang="en-US" sz="900" dirty="0">
                <a:solidFill>
                  <a:srgbClr val="000000"/>
                </a:solidFill>
                <a:latin typeface="Times New Roman" pitchFamily="18" charset="0"/>
                <a:cs typeface="Times New Roman" pitchFamily="18" charset="0"/>
              </a:rPr>
              <a:t>者行為</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Consumer Behavior Theory</a:t>
            </a:r>
            <a:r>
              <a:rPr lang="en-US" altLang="zh-CN" sz="900" dirty="0">
                <a:solidFill>
                  <a:srgbClr val="000000"/>
                </a:solidFill>
                <a:latin typeface="Times New Roman" pitchFamily="18" charset="0"/>
                <a:cs typeface="Times New Roman" pitchFamily="18" charset="0"/>
              </a:rPr>
              <a:t>)</a:t>
            </a:r>
            <a:r>
              <a:rPr lang="zh-CN" altLang="en-US" sz="900" dirty="0">
                <a:solidFill>
                  <a:srgbClr val="000000"/>
                </a:solidFill>
                <a:latin typeface="Times New Roman" pitchFamily="18" charset="0"/>
                <a:cs typeface="Times New Roman" pitchFamily="18" charset="0"/>
              </a:rPr>
              <a:t>分</a:t>
            </a:r>
            <a:r>
              <a:rPr lang="zh-CN" altLang="en-US" sz="900" dirty="0">
                <a:latin typeface="Times New Roman" pitchFamily="18" charset="0"/>
                <a:cs typeface="Times New Roman" pitchFamily="18" charset="0"/>
              </a:rPr>
              <a:t>析（健康需求與醫療服務需求）</a:t>
            </a:r>
            <a:r>
              <a:rPr lang="en-US" altLang="zh-CN" sz="900" dirty="0">
                <a:solidFill>
                  <a:srgbClr val="000000"/>
                </a:solidFill>
                <a:latin typeface="Times New Roman" pitchFamily="18" charset="0"/>
                <a:cs typeface="Times New Roman" pitchFamily="18" charset="0"/>
              </a:rPr>
              <a:t> - </a:t>
            </a:r>
            <a:r>
              <a:rPr lang="zh-CN" altLang="en-US" sz="900" dirty="0">
                <a:solidFill>
                  <a:srgbClr val="000000"/>
                </a:solidFill>
                <a:latin typeface="Times New Roman" pitchFamily="18" charset="0"/>
                <a:cs typeface="Times New Roman" pitchFamily="18" charset="0"/>
              </a:rPr>
              <a:t>家庭生產函數</a:t>
            </a:r>
            <a:r>
              <a:rPr lang="en-US" altLang="zh-CN" sz="900" dirty="0">
                <a:solidFill>
                  <a:srgbClr val="000000"/>
                </a:solidFill>
                <a:latin typeface="Times New Roman" pitchFamily="18" charset="0"/>
                <a:cs typeface="Times New Roman" pitchFamily="18" charset="0"/>
              </a:rPr>
              <a:t>(</a:t>
            </a:r>
            <a:r>
              <a:rPr lang="en-US" altLang="zh-CN" sz="900" i="1" dirty="0">
                <a:solidFill>
                  <a:srgbClr val="000000"/>
                </a:solidFill>
                <a:latin typeface="Times New Roman" pitchFamily="18" charset="0"/>
                <a:cs typeface="Times New Roman" pitchFamily="18" charset="0"/>
              </a:rPr>
              <a:t>Becker</a:t>
            </a:r>
            <a:r>
              <a:rPr lang="en-US" altLang="zh-CN" sz="900" dirty="0">
                <a:solidFill>
                  <a:srgbClr val="000000"/>
                </a:solidFill>
                <a:latin typeface="Times New Roman" pitchFamily="18" charset="0"/>
                <a:cs typeface="Times New Roman" pitchFamily="18" charset="0"/>
              </a:rPr>
              <a:t> 1965) </a:t>
            </a:r>
            <a:r>
              <a:rPr lang="zh-CN" altLang="en-US" sz="900" dirty="0">
                <a:solidFill>
                  <a:srgbClr val="000000"/>
                </a:solidFill>
                <a:latin typeface="Times New Roman" pitchFamily="18" charset="0"/>
                <a:cs typeface="Times New Roman" pitchFamily="18" charset="0"/>
              </a:rPr>
              <a:t>；</a:t>
            </a:r>
            <a:endParaRPr lang="zh-TW" altLang="en-US" sz="900" dirty="0">
              <a:latin typeface="Times New Roman" pitchFamily="18" charset="0"/>
              <a:cs typeface="Times New Roman" pitchFamily="18" charset="0"/>
            </a:endParaRPr>
          </a:p>
        </p:txBody>
      </p:sp>
      <p:grpSp>
        <p:nvGrpSpPr>
          <p:cNvPr id="3" name="组合 2"/>
          <p:cNvGrpSpPr/>
          <p:nvPr/>
        </p:nvGrpSpPr>
        <p:grpSpPr>
          <a:xfrm>
            <a:off x="566929" y="402590"/>
            <a:ext cx="10422000" cy="5571429"/>
            <a:chOff x="566929" y="402590"/>
            <a:chExt cx="10422000" cy="5571429"/>
          </a:xfrm>
        </p:grpSpPr>
        <p:sp>
          <p:nvSpPr>
            <p:cNvPr id="6" name="矩形 5"/>
            <p:cNvSpPr/>
            <p:nvPr/>
          </p:nvSpPr>
          <p:spPr>
            <a:xfrm>
              <a:off x="566929" y="402590"/>
              <a:ext cx="10422000" cy="854080"/>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在現實世界裡消費的效用（滿足程度）有些是無法直接從市場上購買到的，例如健康，在家庭生產函數</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的架構下，將從市場上購買到的物品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market goods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consumption commodities</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區分為兩種不同的概念，進入消費者效用函數的變量是「消費品」而不是「物品」，因此對物品的需求是一種引申需求，消費者從市場上購買各種「物品」，並結合自己的「時間」，生產出各種能產生效用的「消費品」；</a:t>
              </a:r>
              <a:endParaRPr lang="en-US" altLang="zh-CN" sz="1100" dirty="0">
                <a:latin typeface="Times New Roman" pitchFamily="18" charset="0"/>
                <a:cs typeface="Times New Roman" pitchFamily="18" charset="0"/>
              </a:endParaRPr>
            </a:p>
          </p:txBody>
        </p:sp>
        <p:sp>
          <p:nvSpPr>
            <p:cNvPr id="11" name="矩形 10"/>
            <p:cNvSpPr/>
            <p:nvPr/>
          </p:nvSpPr>
          <p:spPr>
            <a:xfrm>
              <a:off x="566929" y="1156086"/>
              <a:ext cx="10422000" cy="1361911"/>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在此架構下，消費者的效用函數、家庭生產函數、預算約束與時間約束式，可分別表示如下：</a:t>
              </a:r>
              <a:r>
                <a:rPr lang="en-US" altLang="zh-CN" sz="1100" dirty="0">
                  <a:latin typeface="Times New Roman" pitchFamily="18" charset="0"/>
                  <a:cs typeface="Times New Roman" pitchFamily="18" charset="0"/>
                </a:rPr>
                <a:t>1</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2</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G</a:t>
              </a:r>
              <a:r>
                <a:rPr lang="en-US" altLang="zh-CN" sz="1100" baseline="-25000" dirty="0">
                  <a:latin typeface="Times New Roman" pitchFamily="18" charset="0"/>
                  <a:cs typeface="Times New Roman" pitchFamily="18" charset="0"/>
                </a:rPr>
                <a:t>1</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3</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G</a:t>
              </a:r>
              <a:r>
                <a:rPr lang="en-US" altLang="zh-CN" sz="1100" baseline="-25000" dirty="0">
                  <a:latin typeface="Times New Roman" pitchFamily="18" charset="0"/>
                  <a:cs typeface="Times New Roman" pitchFamily="18" charset="0"/>
                </a:rPr>
                <a:t>2</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4</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R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a:t>
              </a:r>
              <a:r>
                <a:rPr lang="en-US" altLang="zh-CN" sz="1100" i="1" baseline="-25000" dirty="0">
                  <a:latin typeface="Times New Roman" pitchFamily="18" charset="0"/>
                  <a:cs typeface="Times New Roman" pitchFamily="18" charset="0"/>
                </a:rPr>
                <a:t>w </a:t>
              </a:r>
              <a:r>
                <a:rPr lang="zh-CN" altLang="en-US" sz="1100" dirty="0">
                  <a:latin typeface="Times New Roman" pitchFamily="18" charset="0"/>
                  <a:cs typeface="Times New Roman" pitchFamily="18" charset="0"/>
                </a:rPr>
                <a:t>，</a:t>
              </a:r>
              <a:r>
                <a:rPr lang="en-US" altLang="zh-CN" sz="1100" dirty="0">
                  <a:latin typeface="Times New Roman" pitchFamily="18" charset="0"/>
                  <a:cs typeface="Times New Roman" pitchFamily="18" charset="0"/>
                </a:rPr>
                <a:t>5</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T</a:t>
              </a:r>
              <a:r>
                <a:rPr lang="en-US" altLang="zh-CN" sz="1100" i="1" baseline="-25000" dirty="0">
                  <a:latin typeface="Times New Roman" pitchFamily="18" charset="0"/>
                  <a:cs typeface="Times New Roman" pitchFamily="18" charset="0"/>
                </a:rPr>
                <a:t>w</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a:latin typeface="Times New Roman" pitchFamily="18" charset="0"/>
                  <a:cs typeface="Times New Roman" pitchFamily="18" charset="0"/>
                </a:rPr>
                <a:t>U</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消費者的效用水準，</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消費者的健康，</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其它能使消費者獲得效用的消費品，</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醫療服務量，</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其它物品量，</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消費者用於生產健康所花費的時間，</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消費者用於生產其它消費品的時間，</a:t>
              </a:r>
              <a:r>
                <a:rPr lang="en-US" altLang="zh-CN" sz="1100" i="1" dirty="0">
                  <a:latin typeface="Times New Roman" pitchFamily="18" charset="0"/>
                  <a:cs typeface="Times New Roman" pitchFamily="18" charset="0"/>
                </a:rPr>
                <a:t>E</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影響消費者在非市場部門生產效率的環境變數，</a:t>
              </a:r>
              <a:r>
                <a:rPr lang="en-US" altLang="zh-CN" sz="1100" i="1" dirty="0">
                  <a:latin typeface="Times New Roman" pitchFamily="18" charset="0"/>
                  <a:cs typeface="Times New Roman" pitchFamily="18" charset="0"/>
                </a:rPr>
                <a:t>T</a:t>
              </a:r>
              <a:r>
                <a:rPr lang="en-US" altLang="zh-CN" sz="1100" i="1" baseline="-25000"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消費者用於工作的時間，</a:t>
              </a:r>
              <a:r>
                <a:rPr lang="en-US" altLang="zh-CN" sz="1100" i="1" dirty="0">
                  <a:latin typeface="Times New Roman" pitchFamily="18" charset="0"/>
                  <a:cs typeface="Times New Roman" pitchFamily="18" charset="0"/>
                </a:rPr>
                <a:t>R</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消費者可支付的總貨幣收入，</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每單位醫療服務的貨幣價格，</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每單位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物品的貨幣價格，</a:t>
              </a:r>
              <a:r>
                <a:rPr lang="en-US" altLang="zh-CN" sz="1100" i="1" dirty="0">
                  <a:latin typeface="Times New Roman" pitchFamily="18" charset="0"/>
                  <a:cs typeface="Times New Roman" pitchFamily="18" charset="0"/>
                </a:rPr>
                <a:t>W</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消費者每小時的工資率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wage rate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N</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消費者的非薪資所得，</a:t>
              </a:r>
              <a:r>
                <a:rPr lang="en-US" altLang="zh-CN" sz="1100" i="1" dirty="0">
                  <a:latin typeface="Times New Roman" pitchFamily="18" charset="0"/>
                  <a:cs typeface="Times New Roman" pitchFamily="18" charset="0"/>
                </a:rPr>
                <a:t>T</a:t>
              </a:r>
              <a:r>
                <a:rPr lang="en-US" altLang="zh-CN" sz="1100" dirty="0">
                  <a:latin typeface="Times New Roman" pitchFamily="18" charset="0"/>
                  <a:cs typeface="Times New Roman" pitchFamily="18" charset="0"/>
                </a:rPr>
                <a:t> = </a:t>
              </a:r>
              <a:r>
                <a:rPr lang="zh-CN" altLang="en-US" sz="1100" dirty="0">
                  <a:latin typeface="Times New Roman" pitchFamily="18" charset="0"/>
                  <a:cs typeface="Times New Roman" pitchFamily="18" charset="0"/>
                </a:rPr>
                <a:t>消費者可使用的總時間；</a:t>
              </a:r>
              <a:endParaRPr lang="en-US" altLang="zh-CN" sz="1100" dirty="0">
                <a:latin typeface="Times New Roman" pitchFamily="18" charset="0"/>
                <a:cs typeface="Times New Roman" pitchFamily="18" charset="0"/>
              </a:endParaRPr>
            </a:p>
          </p:txBody>
        </p:sp>
        <p:sp>
          <p:nvSpPr>
            <p:cNvPr id="14" name="矩形 13"/>
            <p:cNvSpPr/>
            <p:nvPr/>
          </p:nvSpPr>
          <p:spPr>
            <a:xfrm>
              <a:off x="566929" y="2408269"/>
              <a:ext cx="10422000" cy="1107996"/>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為了簡化分析，假設獲得效用消費品（例如健康等）的家庭生產函數皆為固定係數</a:t>
              </a:r>
              <a:r>
                <a:rPr lang="en-US" altLang="zh-CN" sz="1000" dirty="0">
                  <a:latin typeface="Times New Roman" pitchFamily="18" charset="0"/>
                  <a:cs typeface="Times New Roman" pitchFamily="18" charset="0"/>
                </a:rPr>
                <a:t>(</a:t>
              </a:r>
              <a:r>
                <a:rPr lang="en-US" altLang="zh-CN" sz="1000" i="1" dirty="0" err="1">
                  <a:latin typeface="Times New Roman" pitchFamily="18" charset="0"/>
                  <a:cs typeface="Times New Roman" pitchFamily="18" charset="0"/>
                </a:rPr>
                <a:t>Leontiff</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的生產型式：</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min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min</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式中，</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表示生產一單位健康所需的醫療服務要素，</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表示生產一單位健康所需花費的時間，</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消費品所需的其它物品要素，</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表示生產一單位 </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消費品所需花費的時間；假設消費者在生產健康的過程中，所使用的時間與醫療服務要素呈固定的比率關係</a:t>
              </a:r>
              <a:r>
                <a:rPr lang="en-US" altLang="zh-CN"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，那麼在生產成本最小的條件下最適生產路徑為 </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，據此可推出如下關係：</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i="1" baseline="-250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endParaRPr lang="en-US" altLang="zh-CN" sz="1100" dirty="0">
                <a:latin typeface="Times New Roman" pitchFamily="18" charset="0"/>
                <a:cs typeface="Times New Roman" pitchFamily="18" charset="0"/>
              </a:endParaRPr>
            </a:p>
          </p:txBody>
        </p:sp>
        <p:sp>
          <p:nvSpPr>
            <p:cNvPr id="15" name="矩形 14"/>
            <p:cNvSpPr/>
            <p:nvPr/>
          </p:nvSpPr>
          <p:spPr>
            <a:xfrm>
              <a:off x="566929" y="3397393"/>
              <a:ext cx="10422000" cy="1615827"/>
            </a:xfrm>
            <a:prstGeom prst="rect">
              <a:avLst/>
            </a:prstGeom>
          </p:spPr>
          <p:txBody>
            <a:bodyPr wrap="square">
              <a:spAutoFit/>
            </a:bodyPr>
            <a:lstStyle/>
            <a:p>
              <a:pPr>
                <a:lnSpc>
                  <a:spcPct val="150000"/>
                </a:lnSpc>
              </a:pPr>
              <a:r>
                <a:rPr lang="zh-CN" altLang="en-US" sz="1100" dirty="0">
                  <a:latin typeface="Times New Roman" pitchFamily="18" charset="0"/>
                  <a:cs typeface="Times New Roman" pitchFamily="18" charset="0"/>
                </a:rPr>
                <a:t>將其分別代入上述預算約束式與時間約束式，整理後可得到如下關係式</a:t>
              </a:r>
              <a:r>
                <a:rPr lang="zh-CN" altLang="en-US" sz="1100" dirty="0">
                  <a:latin typeface="Times New Roman" pitchFamily="18" charset="0"/>
                  <a:cs typeface="Times New Roman" pitchFamily="18" charset="0"/>
                  <a:sym typeface="Wingdings" pitchFamily="2" charset="2"/>
                </a:rPr>
                <a:t>：</a:t>
              </a:r>
              <a:r>
                <a:rPr lang="en-US" altLang="zh-CN" sz="1100" dirty="0">
                  <a:latin typeface="Times New Roman" pitchFamily="18" charset="0"/>
                  <a:cs typeface="Times New Roman" pitchFamily="18" charset="0"/>
                  <a:sym typeface="Wingdings" pitchFamily="2" charset="2"/>
                </a:rPr>
                <a:t>( </a:t>
              </a:r>
              <a:r>
                <a:rPr lang="en-US" altLang="zh-CN" sz="1100" i="1" dirty="0">
                  <a:latin typeface="Times New Roman" pitchFamily="18" charset="0"/>
                  <a:cs typeface="Times New Roman" pitchFamily="18" charset="0"/>
                  <a:sym typeface="Wingdings" pitchFamily="2" charset="2"/>
                </a:rPr>
                <a:t>P</a:t>
              </a:r>
              <a:r>
                <a:rPr lang="en-US" altLang="zh-CN" sz="1100" i="1" baseline="-25000" dirty="0">
                  <a:latin typeface="Times New Roman" pitchFamily="18" charset="0"/>
                  <a:cs typeface="Times New Roman" pitchFamily="18" charset="0"/>
                  <a:sym typeface="Wingdings" pitchFamily="2" charset="2"/>
                </a:rPr>
                <a:t>m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m</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h</a:t>
              </a:r>
              <a:r>
                <a:rPr lang="en-US" altLang="zh-CN" sz="1100" dirty="0">
                  <a:latin typeface="Times New Roman" pitchFamily="18" charset="0"/>
                  <a:cs typeface="Times New Roman" pitchFamily="18" charset="0"/>
                  <a:sym typeface="Wingdings" pitchFamily="2" charset="2"/>
                </a:rPr>
                <a:t> )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H</a:t>
              </a:r>
              <a:r>
                <a:rPr lang="en-US" altLang="zh-CN" sz="1100" dirty="0">
                  <a:latin typeface="Times New Roman" pitchFamily="18" charset="0"/>
                  <a:cs typeface="Times New Roman" pitchFamily="18" charset="0"/>
                  <a:sym typeface="Wingdings" pitchFamily="2" charset="2"/>
                </a:rPr>
                <a:t> + ( </a:t>
              </a:r>
              <a:r>
                <a:rPr lang="en-US" altLang="zh-CN" sz="1100" i="1" dirty="0" err="1">
                  <a:latin typeface="Times New Roman" pitchFamily="18" charset="0"/>
                  <a:cs typeface="Times New Roman" pitchFamily="18" charset="0"/>
                  <a:sym typeface="Wingdings" pitchFamily="2" charset="2"/>
                </a:rPr>
                <a:t>P</a:t>
              </a:r>
              <a:r>
                <a:rPr lang="en-US" altLang="zh-CN" sz="1100" i="1" baseline="-25000" dirty="0" err="1">
                  <a:latin typeface="Times New Roman" pitchFamily="18" charset="0"/>
                  <a:cs typeface="Times New Roman" pitchFamily="18" charset="0"/>
                  <a:sym typeface="Wingdings" pitchFamily="2" charset="2"/>
                </a:rPr>
                <a:t>x</a:t>
              </a:r>
              <a:r>
                <a:rPr lang="en-US" altLang="zh-CN" sz="1100" i="1" baseline="-25000" dirty="0">
                  <a:latin typeface="Times New Roman" pitchFamily="18" charset="0"/>
                  <a:cs typeface="Times New Roman" pitchFamily="18" charset="0"/>
                  <a:sym typeface="Wingdings" pitchFamily="2" charset="2"/>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b</a:t>
              </a:r>
              <a:r>
                <a:rPr lang="en-US" altLang="zh-CN" sz="1100" i="1" baseline="-25000" dirty="0" err="1">
                  <a:latin typeface="Times New Roman" pitchFamily="18" charset="0"/>
                  <a:cs typeface="Times New Roman" pitchFamily="18" charset="0"/>
                  <a:sym typeface="Wingdings" pitchFamily="2" charset="2"/>
                </a:rPr>
                <a:t>x</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sym typeface="Wingdings" pitchFamily="2" charset="2"/>
                </a:rPr>
                <a:t>t</a:t>
              </a:r>
              <a:r>
                <a:rPr lang="en-US" altLang="zh-CN" sz="1100" i="1" baseline="-25000" dirty="0" err="1">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N</a:t>
              </a:r>
              <a:r>
                <a:rPr lang="en-US" altLang="zh-CN" sz="1100" dirty="0">
                  <a:latin typeface="Times New Roman" pitchFamily="18" charset="0"/>
                  <a:cs typeface="Times New Roman" pitchFamily="18" charset="0"/>
                  <a:sym typeface="Wingdings" pitchFamily="2" charset="2"/>
                </a:rPr>
                <a:t> + </a:t>
              </a:r>
              <a:r>
                <a:rPr lang="en-US" altLang="zh-CN" sz="1100" i="1" dirty="0">
                  <a:latin typeface="Times New Roman" pitchFamily="18" charset="0"/>
                  <a:cs typeface="Times New Roman" pitchFamily="18" charset="0"/>
                  <a:sym typeface="Wingdings" pitchFamily="2" charset="2"/>
                </a:rPr>
                <a:t>W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sym typeface="Wingdings" pitchFamily="2" charset="2"/>
                </a:rPr>
                <a:t>T</a:t>
              </a:r>
              <a:r>
                <a:rPr lang="en-US" altLang="zh-CN" sz="1100" dirty="0">
                  <a:latin typeface="Times New Roman" pitchFamily="18" charset="0"/>
                  <a:cs typeface="Times New Roman" pitchFamily="18" charset="0"/>
                  <a:sym typeface="Wingdings" pitchFamily="2" charset="2"/>
                </a:rPr>
                <a:t> </a:t>
              </a:r>
              <a:r>
                <a:rPr lang="zh-CN" altLang="en-US" sz="1100" dirty="0">
                  <a:latin typeface="Times New Roman" pitchFamily="18" charset="0"/>
                  <a:cs typeface="Times New Roman" pitchFamily="18" charset="0"/>
                  <a:sym typeface="Wingdings" pitchFamily="2" charset="2"/>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該式稱為全所得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full income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預算約束式</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Becker </a:t>
              </a:r>
              <a:r>
                <a:rPr lang="en-US" altLang="zh-CN" sz="900" dirty="0">
                  <a:latin typeface="Times New Roman" pitchFamily="18" charset="0"/>
                  <a:cs typeface="Times New Roman" pitchFamily="18" charset="0"/>
                </a:rPr>
                <a:t>1965</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，如令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dirty="0">
                  <a:solidFill>
                    <a:srgbClr val="000000"/>
                  </a:solidFill>
                  <a:latin typeface="Times New Roman" pitchFamily="18" charset="0"/>
                  <a:cs typeface="Times New Roman" pitchFamily="18" charset="0"/>
                  <a:sym typeface="Wingdings" pitchFamily="2" charset="2"/>
                </a:rPr>
                <a:t> </a:t>
              </a:r>
              <a:r>
                <a:rPr lang="en-US" altLang="zh-CN" sz="1100" i="1" dirty="0">
                  <a:solidFill>
                    <a:srgbClr val="000000"/>
                  </a:solidFill>
                  <a:latin typeface="Times New Roman" pitchFamily="18" charset="0"/>
                  <a:cs typeface="Times New Roman" pitchFamily="18" charset="0"/>
                  <a:sym typeface="Wingdings" pitchFamily="2" charset="2"/>
                </a:rPr>
                <a:t>P</a:t>
              </a:r>
              <a:r>
                <a:rPr lang="en-US" altLang="zh-CN" sz="1100" i="1" baseline="-25000" dirty="0">
                  <a:solidFill>
                    <a:srgbClr val="000000"/>
                  </a:solidFill>
                  <a:latin typeface="Times New Roman" pitchFamily="18" charset="0"/>
                  <a:cs typeface="Times New Roman" pitchFamily="18" charset="0"/>
                  <a:sym typeface="Wingdings" pitchFamily="2" charset="2"/>
                </a:rPr>
                <a:t>m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b</a:t>
              </a:r>
              <a:r>
                <a:rPr lang="en-US" altLang="zh-CN" sz="1100" i="1" baseline="-25000" dirty="0" err="1">
                  <a:solidFill>
                    <a:srgbClr val="000000"/>
                  </a:solidFill>
                  <a:latin typeface="Times New Roman" pitchFamily="18" charset="0"/>
                  <a:cs typeface="Times New Roman" pitchFamily="18" charset="0"/>
                  <a:sym typeface="Wingdings" pitchFamily="2" charset="2"/>
                </a:rPr>
                <a:t>m</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h</a:t>
              </a:r>
              <a:r>
                <a:rPr lang="zh-CN" altLang="en-US"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P</a:t>
              </a:r>
              <a:r>
                <a:rPr lang="en-US" altLang="zh-CN" sz="1100" i="1" baseline="-25000" dirty="0" err="1">
                  <a:solidFill>
                    <a:srgbClr val="000000"/>
                  </a:solidFill>
                  <a:latin typeface="Times New Roman" pitchFamily="18" charset="0"/>
                  <a:cs typeface="Times New Roman" pitchFamily="18" charset="0"/>
                  <a:sym typeface="Wingdings" pitchFamily="2" charset="2"/>
                </a:rPr>
                <a:t>x</a:t>
              </a:r>
              <a:r>
                <a:rPr lang="en-US" altLang="zh-CN" sz="1100" i="1" baseline="-25000" dirty="0">
                  <a:solidFill>
                    <a:srgbClr val="000000"/>
                  </a:solidFill>
                  <a:latin typeface="Times New Roman" pitchFamily="18" charset="0"/>
                  <a:cs typeface="Times New Roman" pitchFamily="18" charset="0"/>
                  <a:sym typeface="Wingdings" pitchFamily="2" charset="2"/>
                </a:rPr>
                <a:t>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b</a:t>
              </a:r>
              <a:r>
                <a:rPr lang="en-US" altLang="zh-CN" sz="1100" i="1" baseline="-25000" dirty="0" err="1">
                  <a:solidFill>
                    <a:srgbClr val="000000"/>
                  </a:solidFill>
                  <a:latin typeface="Times New Roman" pitchFamily="18" charset="0"/>
                  <a:cs typeface="Times New Roman" pitchFamily="18" charset="0"/>
                  <a:sym typeface="Wingdings" pitchFamily="2" charset="2"/>
                </a:rPr>
                <a:t>x</a:t>
              </a:r>
              <a:r>
                <a:rPr lang="en-US" altLang="zh-CN" sz="1100" dirty="0">
                  <a:solidFill>
                    <a:srgbClr val="000000"/>
                  </a:solidFill>
                  <a:latin typeface="Times New Roman" pitchFamily="18" charset="0"/>
                  <a:cs typeface="Times New Roman" pitchFamily="18" charset="0"/>
                  <a:sym typeface="Wingdings" pitchFamily="2" charset="2"/>
                </a:rPr>
                <a:t> + </a:t>
              </a:r>
              <a:r>
                <a:rPr lang="en-US" altLang="zh-CN" sz="1100" i="1" dirty="0">
                  <a:solidFill>
                    <a:srgbClr val="000000"/>
                  </a:solidFill>
                  <a:latin typeface="Times New Roman" pitchFamily="18" charset="0"/>
                  <a:cs typeface="Times New Roman" pitchFamily="18" charset="0"/>
                  <a:sym typeface="Wingdings" pitchFamily="2" charset="2"/>
                </a:rPr>
                <a:t>W </a:t>
              </a:r>
              <a:r>
                <a:rPr lang="en-US" altLang="zh-CN" sz="1100" dirty="0">
                  <a:solidFill>
                    <a:srgbClr val="000000"/>
                  </a:solidFill>
                  <a:latin typeface="Times New Roman" pitchFamily="18" charset="0"/>
                  <a:cs typeface="Times New Roman" pitchFamily="18" charset="0"/>
                </a:rPr>
                <a:t>· </a:t>
              </a:r>
              <a:r>
                <a:rPr lang="en-US" altLang="zh-CN" sz="1100" i="1" dirty="0" err="1">
                  <a:solidFill>
                    <a:srgbClr val="000000"/>
                  </a:solidFill>
                  <a:latin typeface="Times New Roman" pitchFamily="18" charset="0"/>
                  <a:cs typeface="Times New Roman" pitchFamily="18" charset="0"/>
                  <a:sym typeface="Wingdings" pitchFamily="2" charset="2"/>
                </a:rPr>
                <a:t>t</a:t>
              </a:r>
              <a:r>
                <a:rPr lang="en-US" altLang="zh-CN" sz="1100" i="1" baseline="-25000" dirty="0" err="1">
                  <a:solidFill>
                    <a:srgbClr val="000000"/>
                  </a:solidFill>
                  <a:latin typeface="Times New Roman" pitchFamily="18" charset="0"/>
                  <a:cs typeface="Times New Roman" pitchFamily="18" charset="0"/>
                  <a:sym typeface="Wingdings" pitchFamily="2" charset="2"/>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，則模型的均衡條件為：</a:t>
              </a:r>
              <a:r>
                <a:rPr lang="en-US" altLang="zh-CN" sz="1100" i="1" dirty="0">
                  <a:latin typeface="Times New Roman" pitchFamily="18" charset="0"/>
                  <a:cs typeface="Times New Roman" pitchFamily="18" charset="0"/>
                </a:rPr>
                <a:t>U</a:t>
              </a:r>
              <a:r>
                <a:rPr lang="en-US" altLang="zh-CN" sz="1100" i="1" baseline="-25000"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U</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，因為</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h</a:t>
              </a:r>
              <a:r>
                <a:rPr lang="zh-CN" altLang="en-US" sz="1100" dirty="0">
                  <a:latin typeface="Times New Roman" pitchFamily="18" charset="0"/>
                  <a:cs typeface="Times New Roman" pitchFamily="18" charset="0"/>
                </a:rPr>
                <a:t> 與</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π</a:t>
              </a:r>
              <a:r>
                <a:rPr lang="en-US" altLang="zh-CN" sz="1100" i="1" baseline="-25000" dirty="0">
                  <a:latin typeface="Times New Roman" pitchFamily="18" charset="0"/>
                  <a:cs typeface="Times New Roman" pitchFamily="18" charset="0"/>
                </a:rPr>
                <a:t>z</a:t>
              </a:r>
              <a:r>
                <a:rPr lang="zh-CN" altLang="en-US" sz="1100" dirty="0">
                  <a:latin typeface="Times New Roman" pitchFamily="18" charset="0"/>
                  <a:cs typeface="Times New Roman" pitchFamily="18" charset="0"/>
                </a:rPr>
                <a:t> 既包括市場上的貨幣價格，又包括獲得該效用所花費的時間成本，此種全價格無法在市場上直接觀察到，因此又稱為設算價格或影子價格</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shadow price</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endParaRPr lang="en-US" altLang="zh-CN" sz="1100" dirty="0">
                <a:latin typeface="Times New Roman" pitchFamily="18" charset="0"/>
                <a:cs typeface="Times New Roman" pitchFamily="18" charset="0"/>
              </a:endParaRPr>
            </a:p>
            <a:p>
              <a:pPr>
                <a:lnSpc>
                  <a:spcPct val="150000"/>
                </a:lnSpc>
              </a:pPr>
              <a:r>
                <a:rPr lang="zh-CN" altLang="en-US" sz="1100" dirty="0">
                  <a:latin typeface="Times New Roman" pitchFamily="18" charset="0"/>
                  <a:cs typeface="Times New Roman" pitchFamily="18" charset="0"/>
                </a:rPr>
                <a:t>可進一步導出消費者的健康與其它消費品</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Z</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的需求函數如下：</a:t>
              </a:r>
              <a:r>
                <a:rPr lang="en-US" altLang="zh-CN" sz="1100" i="1" dirty="0">
                  <a:latin typeface="Times New Roman" pitchFamily="18" charset="0"/>
                  <a:cs typeface="Times New Roman" pitchFamily="18" charset="0"/>
                </a:rPr>
                <a:t>H</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Z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，再根據家庭生產函數可進一步推導出消費者對醫療服務的需求函數：</a:t>
              </a:r>
              <a:r>
                <a:rPr lang="en-US" altLang="zh-CN" sz="1100" i="1"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a:latin typeface="Times New Roman" pitchFamily="18" charset="0"/>
                  <a:cs typeface="Times New Roman" pitchFamily="18" charset="0"/>
                </a:rPr>
                <a:t>H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M </a:t>
              </a:r>
              <a:r>
                <a:rPr lang="zh-CN" altLang="en-US" sz="900" baseline="50000" dirty="0">
                  <a:latin typeface="Times New Roman" pitchFamily="18" charset="0"/>
                  <a:cs typeface="Times New Roman" pitchFamily="18" charset="0"/>
                </a:rPr>
                <a:t>*</a:t>
              </a:r>
              <a:r>
                <a:rPr lang="zh-CN" altLang="en-US" sz="900"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W </a:t>
              </a:r>
              <a:r>
                <a:rPr lang="en-US" altLang="zh-CN" sz="1100" dirty="0">
                  <a:latin typeface="Times New Roman" pitchFamily="18" charset="0"/>
                  <a:cs typeface="Times New Roman" pitchFamily="18" charset="0"/>
                </a:rPr>
                <a:t>,</a:t>
              </a:r>
              <a:r>
                <a:rPr lang="en-US" altLang="zh-CN" sz="1100" i="1" dirty="0">
                  <a:latin typeface="Times New Roman" pitchFamily="18" charset="0"/>
                  <a:cs typeface="Times New Roman" pitchFamily="18" charset="0"/>
                </a:rPr>
                <a:t> N </a:t>
              </a:r>
              <a:r>
                <a:rPr lang="en-US" altLang="zh-CN" sz="11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 ；這說明消費者的最適醫療服務需求是物品的市場價格</a:t>
              </a:r>
              <a:r>
                <a:rPr lang="en-US" altLang="zh-CN" sz="1100" dirty="0">
                  <a:latin typeface="Times New Roman" pitchFamily="18" charset="0"/>
                  <a:cs typeface="Times New Roman" pitchFamily="18" charset="0"/>
                </a:rPr>
                <a:t>( </a:t>
              </a:r>
              <a:r>
                <a:rPr lang="en-US" altLang="zh-CN" sz="1100" i="1" dirty="0">
                  <a:latin typeface="Times New Roman" pitchFamily="18" charset="0"/>
                  <a:cs typeface="Times New Roman" pitchFamily="18" charset="0"/>
                </a:rPr>
                <a:t>P</a:t>
              </a:r>
              <a:r>
                <a:rPr lang="en-US" altLang="zh-CN" sz="1100" i="1" baseline="-25000" dirty="0">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P</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，消費者的家庭生產技術參數</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m</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b</a:t>
              </a:r>
              <a:r>
                <a:rPr lang="en-US" altLang="zh-CN" sz="1100" i="1" baseline="-25000" dirty="0" err="1">
                  <a:latin typeface="Times New Roman" pitchFamily="18" charset="0"/>
                  <a:cs typeface="Times New Roman" pitchFamily="18" charset="0"/>
                </a:rPr>
                <a:t>x</a:t>
              </a:r>
              <a:r>
                <a:rPr lang="en-US" altLang="zh-CN" sz="1100" dirty="0">
                  <a:latin typeface="Times New Roman" pitchFamily="18" charset="0"/>
                  <a:cs typeface="Times New Roman" pitchFamily="18" charset="0"/>
                </a:rPr>
                <a:t> ,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h</a:t>
              </a:r>
              <a:r>
                <a:rPr lang="en-US" altLang="zh-CN" sz="1100" i="1" dirty="0">
                  <a:latin typeface="Times New Roman" pitchFamily="18" charset="0"/>
                  <a:cs typeface="Times New Roman" pitchFamily="18" charset="0"/>
                </a:rPr>
                <a:t> </a:t>
              </a:r>
              <a:r>
                <a:rPr lang="en-US" altLang="zh-CN" sz="1100" dirty="0">
                  <a:latin typeface="Times New Roman" pitchFamily="18" charset="0"/>
                  <a:cs typeface="Times New Roman" pitchFamily="18" charset="0"/>
                </a:rPr>
                <a:t>, </a:t>
              </a:r>
              <a:r>
                <a:rPr lang="en-US" altLang="zh-CN" sz="1100" i="1" dirty="0" err="1">
                  <a:latin typeface="Times New Roman" pitchFamily="18" charset="0"/>
                  <a:cs typeface="Times New Roman" pitchFamily="18" charset="0"/>
                </a:rPr>
                <a:t>t</a:t>
              </a:r>
              <a:r>
                <a:rPr lang="en-US" altLang="zh-CN" sz="1100" i="1" baseline="-25000" dirty="0" err="1">
                  <a:latin typeface="Times New Roman" pitchFamily="18" charset="0"/>
                  <a:cs typeface="Times New Roman" pitchFamily="18" charset="0"/>
                </a:rPr>
                <a:t>z</a:t>
              </a:r>
              <a:r>
                <a:rPr lang="en-US" altLang="zh-CN" sz="1100" dirty="0">
                  <a:latin typeface="Times New Roman" pitchFamily="18" charset="0"/>
                  <a:cs typeface="Times New Roman" pitchFamily="18" charset="0"/>
                </a:rPr>
                <a:t> )</a:t>
              </a:r>
              <a:r>
                <a:rPr lang="zh-CN" altLang="en-US" sz="1100" dirty="0">
                  <a:latin typeface="Times New Roman" pitchFamily="18" charset="0"/>
                  <a:cs typeface="Times New Roman" pitchFamily="18" charset="0"/>
                </a:rPr>
                <a:t>，非薪資所得</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N</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與工資</a:t>
              </a:r>
              <a:r>
                <a:rPr lang="en-US" altLang="zh-CN" sz="1000" dirty="0">
                  <a:latin typeface="Times New Roman" pitchFamily="18" charset="0"/>
                  <a:cs typeface="Times New Roman" pitchFamily="18" charset="0"/>
                </a:rPr>
                <a:t>(</a:t>
              </a:r>
              <a:r>
                <a:rPr lang="en-US" altLang="zh-CN" sz="1000" i="1" dirty="0">
                  <a:latin typeface="Times New Roman" pitchFamily="18" charset="0"/>
                  <a:cs typeface="Times New Roman" pitchFamily="18" charset="0"/>
                </a:rPr>
                <a:t>W</a:t>
              </a:r>
              <a:r>
                <a:rPr lang="en-US" altLang="zh-CN" sz="1000" dirty="0">
                  <a:latin typeface="Times New Roman" pitchFamily="18" charset="0"/>
                  <a:cs typeface="Times New Roman" pitchFamily="18" charset="0"/>
                </a:rPr>
                <a:t>)</a:t>
              </a:r>
              <a:r>
                <a:rPr lang="zh-CN" altLang="en-US" sz="1100" dirty="0">
                  <a:latin typeface="Times New Roman" pitchFamily="18" charset="0"/>
                  <a:cs typeface="Times New Roman" pitchFamily="18" charset="0"/>
                </a:rPr>
                <a:t>的函數；</a:t>
              </a:r>
              <a:endParaRPr lang="en-US" altLang="zh-CN" sz="1100" dirty="0">
                <a:latin typeface="Times New Roman" pitchFamily="18" charset="0"/>
                <a:cs typeface="Times New Roman" pitchFamily="18" charset="0"/>
              </a:endParaRPr>
            </a:p>
          </p:txBody>
        </p:sp>
        <p:sp>
          <p:nvSpPr>
            <p:cNvPr id="16" name="矩形 15"/>
            <p:cNvSpPr/>
            <p:nvPr/>
          </p:nvSpPr>
          <p:spPr>
            <a:xfrm>
              <a:off x="566929" y="4958356"/>
              <a:ext cx="10422000" cy="1015663"/>
            </a:xfrm>
            <a:prstGeom prst="rect">
              <a:avLst/>
            </a:prstGeom>
          </p:spPr>
          <p:txBody>
            <a:bodyPr wrap="square">
              <a:spAutoFit/>
            </a:bodyPr>
            <a:lstStyle/>
            <a:p>
              <a:pPr>
                <a:lnSpc>
                  <a:spcPct val="150000"/>
                </a:lnSpc>
              </a:pPr>
              <a:r>
                <a:rPr lang="zh-CN" altLang="en-US" sz="1000" dirty="0">
                  <a:solidFill>
                    <a:schemeClr val="accent2"/>
                  </a:solidFill>
                  <a:latin typeface="Times New Roman" pitchFamily="18" charset="0"/>
                  <a:cs typeface="Times New Roman" pitchFamily="18" charset="0"/>
                </a:rPr>
                <a:t>求解模型預測：</a:t>
              </a:r>
              <a:r>
                <a:rPr lang="en-US" altLang="zh-CN" sz="1000" dirty="0">
                  <a:solidFill>
                    <a:schemeClr val="accent2"/>
                  </a:solidFill>
                  <a:latin typeface="Times New Roman" pitchFamily="18" charset="0"/>
                  <a:cs typeface="Times New Roman" pitchFamily="18" charset="0"/>
                </a:rPr>
                <a:t>1</a:t>
              </a:r>
              <a:r>
                <a:rPr lang="zh-CN" altLang="en-US" sz="1000" dirty="0">
                  <a:solidFill>
                    <a:schemeClr val="accent2"/>
                  </a:solidFill>
                  <a:latin typeface="Times New Roman" pitchFamily="18" charset="0"/>
                  <a:cs typeface="Times New Roman" pitchFamily="18" charset="0"/>
                </a:rPr>
                <a:t>、醫療服務價格提高後消費者的健康與醫療服務需求量皆會隨之降低；</a:t>
              </a:r>
              <a:r>
                <a:rPr lang="en-US" altLang="zh-CN" sz="1000" dirty="0">
                  <a:solidFill>
                    <a:schemeClr val="accent2"/>
                  </a:solidFill>
                  <a:latin typeface="Times New Roman" pitchFamily="18" charset="0"/>
                  <a:cs typeface="Times New Roman" pitchFamily="18" charset="0"/>
                </a:rPr>
                <a:t>2</a:t>
              </a:r>
              <a:r>
                <a:rPr lang="zh-CN" altLang="en-US" sz="1000" dirty="0">
                  <a:solidFill>
                    <a:schemeClr val="accent2"/>
                  </a:solidFill>
                  <a:latin typeface="Times New Roman" pitchFamily="18" charset="0"/>
                  <a:cs typeface="Times New Roman" pitchFamily="18" charset="0"/>
                </a:rPr>
                <a:t>、就醫所花費的時間提高後消費者的健康與醫療服務需求量皆會隨之降低；</a:t>
              </a:r>
              <a:r>
                <a:rPr lang="en-US" altLang="zh-CN" sz="1000" dirty="0">
                  <a:solidFill>
                    <a:schemeClr val="accent2"/>
                  </a:solidFill>
                  <a:latin typeface="Times New Roman" pitchFamily="18" charset="0"/>
                  <a:cs typeface="Times New Roman" pitchFamily="18" charset="0"/>
                </a:rPr>
                <a:t>3</a:t>
              </a:r>
              <a:r>
                <a:rPr lang="zh-CN" altLang="en-US" sz="1000" dirty="0">
                  <a:solidFill>
                    <a:schemeClr val="accent2"/>
                  </a:solidFill>
                  <a:latin typeface="Times New Roman" pitchFamily="18" charset="0"/>
                  <a:cs typeface="Times New Roman" pitchFamily="18" charset="0"/>
                </a:rPr>
                <a:t>、工資提高後對消費者健康與醫療服務需求的影響，視健康與另一種消費品</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Z</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的相對時間密度而定，如果消費品 </a:t>
              </a:r>
              <a:r>
                <a:rPr lang="en-US" altLang="zh-CN" sz="1000" i="1" dirty="0">
                  <a:solidFill>
                    <a:schemeClr val="accent2"/>
                  </a:solidFill>
                  <a:latin typeface="Times New Roman" pitchFamily="18" charset="0"/>
                  <a:cs typeface="Times New Roman" pitchFamily="18" charset="0"/>
                </a:rPr>
                <a:t>Z</a:t>
              </a:r>
              <a:r>
                <a:rPr lang="en-US" altLang="zh-CN" sz="1000" dirty="0">
                  <a:solidFill>
                    <a:schemeClr val="accent2"/>
                  </a:solidFill>
                  <a:latin typeface="Times New Roman" pitchFamily="18" charset="0"/>
                  <a:cs typeface="Times New Roman" pitchFamily="18" charset="0"/>
                </a:rPr>
                <a:t> </a:t>
              </a:r>
              <a:r>
                <a:rPr lang="zh-CN" altLang="en-US" sz="1000" dirty="0">
                  <a:solidFill>
                    <a:schemeClr val="accent2"/>
                  </a:solidFill>
                  <a:latin typeface="Times New Roman" pitchFamily="18" charset="0"/>
                  <a:cs typeface="Times New Roman" pitchFamily="18" charset="0"/>
                </a:rPr>
                <a:t>是更時間密集的產品，則消費者的健康需求將隨工資率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上升而增加，如果健康是更時間密集的產品，則工資率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上升的影響端視正的收入效果與負的替代效果的相對大小而定，如果替代效果大過收入效果，則消費者的健康與醫療服務需求將隨工資率</a:t>
              </a:r>
              <a:r>
                <a:rPr lang="en-US" altLang="zh-CN" sz="900" dirty="0">
                  <a:solidFill>
                    <a:schemeClr val="accent2"/>
                  </a:solidFill>
                  <a:latin typeface="Times New Roman" pitchFamily="18" charset="0"/>
                  <a:cs typeface="Times New Roman" pitchFamily="18" charset="0"/>
                </a:rPr>
                <a:t>(</a:t>
              </a:r>
              <a:r>
                <a:rPr lang="en-US" altLang="zh-CN" sz="900" i="1" dirty="0">
                  <a:solidFill>
                    <a:schemeClr val="accent2"/>
                  </a:solidFill>
                  <a:latin typeface="Times New Roman" pitchFamily="18" charset="0"/>
                  <a:cs typeface="Times New Roman" pitchFamily="18" charset="0"/>
                </a:rPr>
                <a:t>W</a:t>
              </a:r>
              <a:r>
                <a:rPr lang="en-US" altLang="zh-CN" sz="900" dirty="0">
                  <a:solidFill>
                    <a:schemeClr val="accent2"/>
                  </a:solidFill>
                  <a:latin typeface="Times New Roman" pitchFamily="18" charset="0"/>
                  <a:cs typeface="Times New Roman" pitchFamily="18" charset="0"/>
                </a:rPr>
                <a:t>)</a:t>
              </a:r>
              <a:r>
                <a:rPr lang="zh-CN" altLang="en-US" sz="1000" dirty="0">
                  <a:solidFill>
                    <a:schemeClr val="accent2"/>
                  </a:solidFill>
                  <a:latin typeface="Times New Roman" pitchFamily="18" charset="0"/>
                  <a:cs typeface="Times New Roman" pitchFamily="18" charset="0"/>
                </a:rPr>
                <a:t>上升而減少；</a:t>
              </a:r>
              <a:r>
                <a:rPr lang="en-US" altLang="zh-CN" sz="1000" dirty="0">
                  <a:solidFill>
                    <a:schemeClr val="accent2"/>
                  </a:solidFill>
                  <a:latin typeface="Times New Roman" pitchFamily="18" charset="0"/>
                  <a:cs typeface="Times New Roman" pitchFamily="18" charset="0"/>
                </a:rPr>
                <a:t>4</a:t>
              </a:r>
              <a:r>
                <a:rPr lang="zh-CN" altLang="en-US" sz="1000" dirty="0">
                  <a:solidFill>
                    <a:schemeClr val="accent2"/>
                  </a:solidFill>
                  <a:latin typeface="Times New Roman" pitchFamily="18" charset="0"/>
                  <a:cs typeface="Times New Roman" pitchFamily="18" charset="0"/>
                </a:rPr>
                <a:t>、非薪資所得提高後，對消費者健康與醫療服務需求的影響，視「健康財」的性質而定，如果健康是「正常財」，則消費者對健康與醫療服務的需求將隨著非薪資所得的提高而上升；</a:t>
              </a:r>
              <a:endParaRPr lang="en-US" altLang="zh-CN" sz="1000" dirty="0">
                <a:solidFill>
                  <a:schemeClr val="accent2"/>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050817358"/>
      </p:ext>
    </p:extLst>
  </p:cSld>
  <p:clrMapOvr>
    <a:masterClrMapping/>
  </p:clrMapOvr>
</p:sld>
</file>

<file path=ppt/theme/theme1.xml><?xml version="1.0" encoding="utf-8"?>
<a:theme xmlns:a="http://schemas.openxmlformats.org/drawingml/2006/main" name="中文PPT模板2011 4.3">
  <a:themeElements>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文PPT模板2011 4.3">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中文PPT模板2011 4.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文PPT模板2011 4.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文PPT模板2011 4.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文PPT模板2011 4.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文PPT模板2011 4.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文PPT模板2011 4.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文PPT模板2011 4.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文PPT模板2011 4.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文PPT模板2011 4.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文PPT模板2011 4.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文PPT模板2011 4.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文PPT模板2011 4.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方正兰亭黑6_GBK"/>
        <a:cs typeface=""/>
      </a:majorFont>
      <a:minorFont>
        <a:latin typeface="Arial"/>
        <a:ea typeface="方正兰亭黑3_GB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中文PPT模板2011 4.3</Template>
  <TotalTime>54543</TotalTime>
  <Words>64341</Words>
  <Application>Microsoft Office PowerPoint</Application>
  <PresentationFormat>自定义</PresentationFormat>
  <Paragraphs>1285</Paragraphs>
  <Slides>54</Slides>
  <Notes>54</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2</vt:i4>
      </vt:variant>
      <vt:variant>
        <vt:lpstr>幻灯片标题</vt:lpstr>
      </vt:variant>
      <vt:variant>
        <vt:i4>54</vt:i4>
      </vt:variant>
    </vt:vector>
  </HeadingPairs>
  <TitlesOfParts>
    <vt:vector size="68" baseType="lpstr">
      <vt:lpstr>Arial Unicode MS</vt:lpstr>
      <vt:lpstr>方正兰亭黑3_GBK</vt:lpstr>
      <vt:lpstr>方正兰亭黑6_GBK</vt:lpstr>
      <vt:lpstr>楷体_GB2312</vt:lpstr>
      <vt:lpstr>宋体</vt:lpstr>
      <vt:lpstr>Arial</vt:lpstr>
      <vt:lpstr>Times New Roman</vt:lpstr>
      <vt:lpstr>Wingdings</vt:lpstr>
      <vt:lpstr>中文PPT模板2011 4.3</vt:lpstr>
      <vt:lpstr>自定义设计方案</vt:lpstr>
      <vt:lpstr>1_自定义设计方案</vt:lpstr>
      <vt:lpstr>2_自定义设计方案</vt:lpstr>
      <vt:lpstr>公式</vt:lpstr>
      <vt:lpstr>Equation</vt:lpstr>
      <vt:lpstr>實驗室診斷的經濟學評估 （economic appraisal of in vitro diagnostic）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實驗室診斷的經濟學評估（economic appraisal of in vitro diagnostic）健康經濟學（health economics）</dc:title>
  <dc:subject>健康經濟學、health economics、醫學、診斷、實驗室診斷、應用、in vitro diagnostic、IVD、Application</dc:subject>
  <dc:creator>趙健</dc:creator>
  <cp:keywords>實驗室診斷、in vitro diagnostic、健康經濟學、health economics、健康、health、經濟學、economics、經濟學評估、economic appraisal</cp:keywords>
  <dc:description>+8618604537694；
283640621@qq.com；</dc:description>
  <cp:lastModifiedBy>Admin</cp:lastModifiedBy>
  <cp:revision>3545</cp:revision>
  <dcterms:created xsi:type="dcterms:W3CDTF">2011-12-19T07:14:23Z</dcterms:created>
  <dcterms:modified xsi:type="dcterms:W3CDTF">2024-05-27T08:51:01Z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LCID">
    <vt:i4>2052</vt:i4>
  </property>
</Properties>
</file>